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notesMasterIdLst>
    <p:notesMasterId r:id="rId14"/>
  </p:notesMasterIdLst>
  <p:handoutMasterIdLst>
    <p:handoutMasterId r:id="rId15"/>
  </p:handoutMasterIdLst>
  <p:sldIdLst>
    <p:sldId id="256" r:id="rId2"/>
    <p:sldId id="348" r:id="rId3"/>
    <p:sldId id="350" r:id="rId4"/>
    <p:sldId id="352" r:id="rId5"/>
    <p:sldId id="351" r:id="rId6"/>
    <p:sldId id="354" r:id="rId7"/>
    <p:sldId id="355" r:id="rId8"/>
    <p:sldId id="353" r:id="rId9"/>
    <p:sldId id="356" r:id="rId10"/>
    <p:sldId id="357" r:id="rId11"/>
    <p:sldId id="358" r:id="rId12"/>
    <p:sldId id="359" r:id="rId1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CAA"/>
    <a:srgbClr val="BAFEBC"/>
    <a:srgbClr val="D905C0"/>
    <a:srgbClr val="E8ECE9"/>
    <a:srgbClr val="FFDDEE"/>
    <a:srgbClr val="FFEFF7"/>
    <a:srgbClr val="FF0000"/>
    <a:srgbClr val="FF99CC"/>
    <a:srgbClr val="A80886"/>
    <a:srgbClr val="57F7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79" autoAdjust="0"/>
    <p:restoredTop sz="94660"/>
  </p:normalViewPr>
  <p:slideViewPr>
    <p:cSldViewPr snapToGrid="0">
      <p:cViewPr varScale="1">
        <p:scale>
          <a:sx n="68" d="100"/>
          <a:sy n="68" d="100"/>
        </p:scale>
        <p:origin x="744" y="66"/>
      </p:cViewPr>
      <p:guideLst/>
    </p:cSldViewPr>
  </p:slideViewPr>
  <p:notesTextViewPr>
    <p:cViewPr>
      <p:scale>
        <a:sx n="1" d="1"/>
        <a:sy n="1" d="1"/>
      </p:scale>
      <p:origin x="0" y="0"/>
    </p:cViewPr>
  </p:notesTextViewPr>
  <p:notesViewPr>
    <p:cSldViewPr snapToGrid="0">
      <p:cViewPr varScale="1">
        <p:scale>
          <a:sx n="55" d="100"/>
          <a:sy n="55" d="100"/>
        </p:scale>
        <p:origin x="288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A862F4FD-225A-4E65-A3C0-3BE0F4307D9E}"/>
              </a:ext>
            </a:extLst>
          </p:cNvPr>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5DADE5A2-DE2D-4718-AED4-A6630BB3A219}"/>
              </a:ext>
            </a:extLst>
          </p:cNvPr>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B96D24B9-092E-42A9-8BD2-F822E2D54970}" type="datetimeFigureOut">
              <a:rPr kumimoji="1" lang="ja-JP" altLang="en-US" smtClean="0"/>
              <a:t>2021/10/18</a:t>
            </a:fld>
            <a:endParaRPr kumimoji="1" lang="ja-JP" altLang="en-US"/>
          </a:p>
        </p:txBody>
      </p:sp>
      <p:sp>
        <p:nvSpPr>
          <p:cNvPr id="4" name="フッター プレースホルダー 3">
            <a:extLst>
              <a:ext uri="{FF2B5EF4-FFF2-40B4-BE49-F238E27FC236}">
                <a16:creationId xmlns:a16="http://schemas.microsoft.com/office/drawing/2014/main" id="{05318635-EE5E-484D-815D-2DB775BBB58D}"/>
              </a:ext>
            </a:extLst>
          </p:cNvPr>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5BC0AC5C-20DA-49F5-9F36-1A577FBC7BF4}"/>
              </a:ext>
            </a:extLst>
          </p:cNvPr>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5BF1FFD8-3527-44D5-AD79-AEFCBB76594B}" type="slidenum">
              <a:rPr kumimoji="1" lang="ja-JP" altLang="en-US" smtClean="0"/>
              <a:t>‹#›</a:t>
            </a:fld>
            <a:endParaRPr kumimoji="1" lang="ja-JP" altLang="en-US"/>
          </a:p>
        </p:txBody>
      </p:sp>
    </p:spTree>
    <p:extLst>
      <p:ext uri="{BB962C8B-B14F-4D97-AF65-F5344CB8AC3E}">
        <p14:creationId xmlns:p14="http://schemas.microsoft.com/office/powerpoint/2010/main" val="331308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B3152885-0580-46A1-83FA-9D2BBB5C7D90}" type="datetimeFigureOut">
              <a:rPr kumimoji="1" lang="ja-JP" altLang="en-US" smtClean="0"/>
              <a:t>2021/10/18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EC1A16DD-90B2-4F4B-96D3-D98877F842BB}" type="slidenum">
              <a:rPr kumimoji="1" lang="ja-JP" altLang="en-US" smtClean="0"/>
              <a:t>‹#›</a:t>
            </a:fld>
            <a:endParaRPr kumimoji="1" lang="ja-JP" altLang="en-US"/>
          </a:p>
        </p:txBody>
      </p:sp>
    </p:spTree>
    <p:extLst>
      <p:ext uri="{BB962C8B-B14F-4D97-AF65-F5344CB8AC3E}">
        <p14:creationId xmlns:p14="http://schemas.microsoft.com/office/powerpoint/2010/main" val="12305378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B166135-887E-4BFF-86F7-6E915C6821C3}"/>
              </a:ext>
            </a:extLst>
          </p:cNvPr>
          <p:cNvSpPr>
            <a:spLocks noGrp="1"/>
          </p:cNvSpPr>
          <p:nvPr>
            <p:ph type="sldNum" sz="quarter" idx="11"/>
          </p:nvPr>
        </p:nvSpPr>
        <p:spPr/>
        <p:txBody>
          <a:bodyPr/>
          <a:lstStyle/>
          <a:p>
            <a:fld id="{51845F5A-061D-4825-9AE9-D7794091C6CF}" type="slidenum">
              <a:rPr lang="en-US" smtClean="0"/>
              <a:pPr/>
              <a:t>‹#›</a:t>
            </a:fld>
            <a:endParaRPr lang="en-US" dirty="0"/>
          </a:p>
        </p:txBody>
      </p:sp>
      <p:sp>
        <p:nvSpPr>
          <p:cNvPr id="5" name="Footer Placeholder 4">
            <a:extLst>
              <a:ext uri="{FF2B5EF4-FFF2-40B4-BE49-F238E27FC236}">
                <a16:creationId xmlns:a16="http://schemas.microsoft.com/office/drawing/2014/main" id="{55FC4502-F1A5-4E68-9E86-C3064B426FEF}"/>
              </a:ext>
            </a:extLst>
          </p:cNvPr>
          <p:cNvSpPr>
            <a:spLocks noGrp="1"/>
          </p:cNvSpPr>
          <p:nvPr>
            <p:ph type="ftr" sz="quarter" idx="12"/>
          </p:nvPr>
        </p:nvSpPr>
        <p:spPr>
          <a:xfrm>
            <a:off x="3643981" y="6417581"/>
            <a:ext cx="4822804" cy="365125"/>
          </a:xfrm>
          <a:prstGeom prst="rect">
            <a:avLst/>
          </a:prstGeom>
        </p:spPr>
        <p:txBody>
          <a:bodyPr/>
          <a:lstStyle>
            <a:lvl1pPr>
              <a:defRPr sz="1400" b="0" i="1"/>
            </a:lvl1pPr>
          </a:lstStyle>
          <a:p>
            <a:r>
              <a:rPr lang="en-US"/>
              <a:t>ENVIRONMENTAL TECHNICAL Co.,</a:t>
            </a:r>
            <a:r>
              <a:rPr lang="ja-JP" altLang="en-US"/>
              <a:t> </a:t>
            </a:r>
            <a:r>
              <a:rPr lang="en-US"/>
              <a:t>Ltd</a:t>
            </a:r>
            <a:endParaRPr lang="en-US" i="1" dirty="0"/>
          </a:p>
        </p:txBody>
      </p:sp>
    </p:spTree>
    <p:extLst>
      <p:ext uri="{BB962C8B-B14F-4D97-AF65-F5344CB8AC3E}">
        <p14:creationId xmlns:p14="http://schemas.microsoft.com/office/powerpoint/2010/main" val="101036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Footer Placeholder 4"/>
          <p:cNvSpPr>
            <a:spLocks noGrp="1"/>
          </p:cNvSpPr>
          <p:nvPr>
            <p:ph type="ftr" sz="quarter" idx="11"/>
          </p:nvPr>
        </p:nvSpPr>
        <p:spPr>
          <a:xfrm>
            <a:off x="3643981" y="6417581"/>
            <a:ext cx="4822804" cy="365125"/>
          </a:xfrm>
          <a:prstGeom prst="rect">
            <a:avLst/>
          </a:prstGeom>
        </p:spPr>
        <p:txBody>
          <a:bodyPr/>
          <a:lstStyle>
            <a:lvl1pPr>
              <a:defRPr sz="1400" i="1"/>
            </a:lvl1pPr>
          </a:lstStyle>
          <a:p>
            <a:r>
              <a:rPr lang="en-US" dirty="0"/>
              <a:t>ENVIRONMENTAL TECHNICAL Co., Ltd</a:t>
            </a:r>
            <a:endParaRPr lang="en-US" i="1" dirty="0"/>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51845F5A-061D-4825-9AE9-D7794091C6CF}" type="slidenum">
              <a:rPr lang="en-US" smtClean="0"/>
              <a:t>‹#›</a:t>
            </a:fld>
            <a:endParaRPr lang="en-US" dirty="0"/>
          </a:p>
        </p:txBody>
      </p:sp>
      <p:sp>
        <p:nvSpPr>
          <p:cNvPr id="10" name="Rectangle 6">
            <a:extLst>
              <a:ext uri="{FF2B5EF4-FFF2-40B4-BE49-F238E27FC236}">
                <a16:creationId xmlns:a16="http://schemas.microsoft.com/office/drawing/2014/main" id="{25266803-2F3A-48E5-BF21-37118DCD1D75}"/>
              </a:ext>
            </a:extLst>
          </p:cNvPr>
          <p:cNvSpPr/>
          <p:nvPr userDrawn="1"/>
        </p:nvSpPr>
        <p:spPr>
          <a:xfrm>
            <a:off x="3175" y="14068"/>
            <a:ext cx="12188825"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7">
            <a:extLst>
              <a:ext uri="{FF2B5EF4-FFF2-40B4-BE49-F238E27FC236}">
                <a16:creationId xmlns:a16="http://schemas.microsoft.com/office/drawing/2014/main" id="{D01421FC-D46A-41D0-80AF-E65BD6D3347C}"/>
              </a:ext>
            </a:extLst>
          </p:cNvPr>
          <p:cNvSpPr/>
          <p:nvPr userDrawn="1"/>
        </p:nvSpPr>
        <p:spPr>
          <a:xfrm>
            <a:off x="15" y="484331"/>
            <a:ext cx="12188825" cy="6400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図 12">
            <a:extLst>
              <a:ext uri="{FF2B5EF4-FFF2-40B4-BE49-F238E27FC236}">
                <a16:creationId xmlns:a16="http://schemas.microsoft.com/office/drawing/2014/main" id="{AA74A884-C0F8-4178-BCC4-A3E0873B3257}"/>
              </a:ext>
            </a:extLst>
          </p:cNvPr>
          <p:cNvPicPr>
            <a:picLocks noChangeAspect="1"/>
          </p:cNvPicPr>
          <p:nvPr userDrawn="1"/>
        </p:nvPicPr>
        <p:blipFill>
          <a:blip r:embed="rId2"/>
          <a:stretch>
            <a:fillRect/>
          </a:stretch>
        </p:blipFill>
        <p:spPr>
          <a:xfrm>
            <a:off x="478281" y="5496173"/>
            <a:ext cx="643938" cy="497158"/>
          </a:xfrm>
          <a:prstGeom prst="rect">
            <a:avLst/>
          </a:prstGeom>
        </p:spPr>
      </p:pic>
      <p:sp>
        <p:nvSpPr>
          <p:cNvPr id="16" name="テキスト ボックス 15">
            <a:extLst>
              <a:ext uri="{FF2B5EF4-FFF2-40B4-BE49-F238E27FC236}">
                <a16:creationId xmlns:a16="http://schemas.microsoft.com/office/drawing/2014/main" id="{DC7822A2-A592-4F11-8DBC-E1DB42F46EA4}"/>
              </a:ext>
            </a:extLst>
          </p:cNvPr>
          <p:cNvSpPr txBox="1"/>
          <p:nvPr userDrawn="1"/>
        </p:nvSpPr>
        <p:spPr>
          <a:xfrm>
            <a:off x="2124222" y="11592"/>
            <a:ext cx="7765366" cy="369332"/>
          </a:xfrm>
          <a:prstGeom prst="rect">
            <a:avLst/>
          </a:prstGeom>
          <a:noFill/>
        </p:spPr>
        <p:txBody>
          <a:bodyPr wrap="square" rtlCol="0">
            <a:spAutoFit/>
          </a:bodyPr>
          <a:lstStyle/>
          <a:p>
            <a:pPr algn="ctr"/>
            <a:r>
              <a:rPr kumimoji="1" lang="ja-JP" altLang="en-US" dirty="0">
                <a:solidFill>
                  <a:schemeClr val="bg1"/>
                </a:solidFill>
                <a:latin typeface="HGP明朝B" panose="02020800000000000000" pitchFamily="18" charset="-128"/>
                <a:ea typeface="HGP明朝B" panose="02020800000000000000" pitchFamily="18" charset="-128"/>
              </a:rPr>
              <a:t>水と空気と大地と、そして未来と　</a:t>
            </a:r>
            <a:r>
              <a:rPr kumimoji="1" lang="en-US" altLang="ja-JP" dirty="0">
                <a:solidFill>
                  <a:schemeClr val="bg1"/>
                </a:solidFill>
                <a:latin typeface="Comic Sans MS" panose="030F0702030302020204" pitchFamily="66" charset="0"/>
                <a:ea typeface="HGP明朝B" panose="02020800000000000000" pitchFamily="18" charset="-128"/>
              </a:rPr>
              <a:t>Earth communication</a:t>
            </a:r>
            <a:r>
              <a:rPr kumimoji="1" lang="ja-JP" altLang="en-US" dirty="0">
                <a:solidFill>
                  <a:schemeClr val="bg1"/>
                </a:solidFill>
                <a:latin typeface="Comic Sans MS" panose="030F0702030302020204" pitchFamily="66" charset="0"/>
                <a:ea typeface="HGP明朝B" panose="02020800000000000000" pitchFamily="18" charset="-128"/>
              </a:rPr>
              <a:t>　</a:t>
            </a:r>
            <a:r>
              <a:rPr kumimoji="1" lang="ja-JP" altLang="en-US" dirty="0">
                <a:solidFill>
                  <a:schemeClr val="bg1"/>
                </a:solidFill>
                <a:latin typeface="HGP明朝B" panose="02020800000000000000" pitchFamily="18" charset="-128"/>
                <a:ea typeface="HGP明朝B" panose="02020800000000000000" pitchFamily="18" charset="-128"/>
              </a:rPr>
              <a:t>−地球と語ろう−</a:t>
            </a:r>
          </a:p>
        </p:txBody>
      </p:sp>
      <p:pic>
        <p:nvPicPr>
          <p:cNvPr id="17" name="図 16">
            <a:extLst>
              <a:ext uri="{FF2B5EF4-FFF2-40B4-BE49-F238E27FC236}">
                <a16:creationId xmlns:a16="http://schemas.microsoft.com/office/drawing/2014/main" id="{1FC400E1-C496-48AB-8C0C-6A5E5DB030C7}"/>
              </a:ext>
            </a:extLst>
          </p:cNvPr>
          <p:cNvPicPr>
            <a:picLocks noChangeAspect="1"/>
          </p:cNvPicPr>
          <p:nvPr userDrawn="1"/>
        </p:nvPicPr>
        <p:blipFill>
          <a:blip r:embed="rId3"/>
          <a:stretch>
            <a:fillRect/>
          </a:stretch>
        </p:blipFill>
        <p:spPr>
          <a:xfrm>
            <a:off x="212071" y="6057305"/>
            <a:ext cx="1159532" cy="258284"/>
          </a:xfrm>
          <a:prstGeom prst="rect">
            <a:avLst/>
          </a:prstGeom>
        </p:spPr>
      </p:pic>
    </p:spTree>
    <p:extLst>
      <p:ext uri="{BB962C8B-B14F-4D97-AF65-F5344CB8AC3E}">
        <p14:creationId xmlns:p14="http://schemas.microsoft.com/office/powerpoint/2010/main" val="15689662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6">
            <a:extLst>
              <a:ext uri="{FF2B5EF4-FFF2-40B4-BE49-F238E27FC236}">
                <a16:creationId xmlns:a16="http://schemas.microsoft.com/office/drawing/2014/main" id="{E0969026-9ADA-46FF-AE77-123F9E3F22DA}"/>
              </a:ext>
            </a:extLst>
          </p:cNvPr>
          <p:cNvSpPr/>
          <p:nvPr userDrawn="1"/>
        </p:nvSpPr>
        <p:spPr>
          <a:xfrm>
            <a:off x="3175" y="6400800"/>
            <a:ext cx="12188825"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7">
            <a:extLst>
              <a:ext uri="{FF2B5EF4-FFF2-40B4-BE49-F238E27FC236}">
                <a16:creationId xmlns:a16="http://schemas.microsoft.com/office/drawing/2014/main" id="{F8BE3962-1E1D-4B64-9397-9BC9842F98F4}"/>
              </a:ext>
            </a:extLst>
          </p:cNvPr>
          <p:cNvSpPr/>
          <p:nvPr userDrawn="1"/>
        </p:nvSpPr>
        <p:spPr>
          <a:xfrm>
            <a:off x="15" y="6334316"/>
            <a:ext cx="12188825" cy="6400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Footer Placeholder 4">
            <a:extLst>
              <a:ext uri="{FF2B5EF4-FFF2-40B4-BE49-F238E27FC236}">
                <a16:creationId xmlns:a16="http://schemas.microsoft.com/office/drawing/2014/main" id="{5D44154E-5E14-46B2-9557-591451DF1E45}"/>
              </a:ext>
            </a:extLst>
          </p:cNvPr>
          <p:cNvSpPr>
            <a:spLocks noGrp="1"/>
          </p:cNvSpPr>
          <p:nvPr>
            <p:ph type="ftr" sz="quarter" idx="3"/>
          </p:nvPr>
        </p:nvSpPr>
        <p:spPr>
          <a:xfrm>
            <a:off x="3643981" y="6417581"/>
            <a:ext cx="4822804" cy="365125"/>
          </a:xfrm>
          <a:prstGeom prst="rect">
            <a:avLst/>
          </a:prstGeom>
        </p:spPr>
        <p:txBody>
          <a:bodyPr anchor="b" anchorCtr="0"/>
          <a:lstStyle>
            <a:lvl1pPr algn="ctr">
              <a:defRPr sz="1400" i="1">
                <a:solidFill>
                  <a:schemeClr val="bg1"/>
                </a:solidFill>
                <a:latin typeface="+mn-lt"/>
              </a:defRPr>
            </a:lvl1pPr>
          </a:lstStyle>
          <a:p>
            <a:r>
              <a:rPr lang="en-US"/>
              <a:t>ENVIRONMENTAL TECHNICAL Co.,</a:t>
            </a:r>
            <a:r>
              <a:rPr lang="ja-JP" altLang="en-US"/>
              <a:t> </a:t>
            </a:r>
            <a:r>
              <a:rPr lang="en-US"/>
              <a:t>Ltd</a:t>
            </a:r>
            <a:endParaRPr lang="en-US" i="1" dirty="0"/>
          </a:p>
        </p:txBody>
      </p:sp>
      <p:sp>
        <p:nvSpPr>
          <p:cNvPr id="14" name="Slide Number Placeholder 5">
            <a:extLst>
              <a:ext uri="{FF2B5EF4-FFF2-40B4-BE49-F238E27FC236}">
                <a16:creationId xmlns:a16="http://schemas.microsoft.com/office/drawing/2014/main" id="{678280CD-9CD3-4017-AD42-0D5C0CCA23CA}"/>
              </a:ext>
            </a:extLst>
          </p:cNvPr>
          <p:cNvSpPr>
            <a:spLocks noGrp="1"/>
          </p:cNvSpPr>
          <p:nvPr>
            <p:ph type="sldNum" sz="quarter" idx="4"/>
          </p:nvPr>
        </p:nvSpPr>
        <p:spPr>
          <a:xfrm>
            <a:off x="9900458" y="6459785"/>
            <a:ext cx="1312025" cy="365125"/>
          </a:xfrm>
          <a:prstGeom prst="rect">
            <a:avLst/>
          </a:prstGeom>
        </p:spPr>
        <p:txBody>
          <a:bodyPr/>
          <a:lstStyle>
            <a:lvl1pPr>
              <a:defRPr>
                <a:solidFill>
                  <a:schemeClr val="bg1"/>
                </a:solidFill>
              </a:defRPr>
            </a:lvl1pPr>
          </a:lstStyle>
          <a:p>
            <a:fld id="{51845F5A-061D-4825-9AE9-D7794091C6CF}" type="slidenum">
              <a:rPr lang="en-US" smtClean="0"/>
              <a:pPr/>
              <a:t>‹#›</a:t>
            </a:fld>
            <a:endParaRPr lang="en-US" dirty="0"/>
          </a:p>
        </p:txBody>
      </p:sp>
      <p:sp>
        <p:nvSpPr>
          <p:cNvPr id="15" name="Rectangle 6">
            <a:extLst>
              <a:ext uri="{FF2B5EF4-FFF2-40B4-BE49-F238E27FC236}">
                <a16:creationId xmlns:a16="http://schemas.microsoft.com/office/drawing/2014/main" id="{293BFD07-6995-4CFD-8A29-696FAF9567CF}"/>
              </a:ext>
            </a:extLst>
          </p:cNvPr>
          <p:cNvSpPr/>
          <p:nvPr userDrawn="1"/>
        </p:nvSpPr>
        <p:spPr>
          <a:xfrm>
            <a:off x="3175" y="14068"/>
            <a:ext cx="12188825"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7">
            <a:extLst>
              <a:ext uri="{FF2B5EF4-FFF2-40B4-BE49-F238E27FC236}">
                <a16:creationId xmlns:a16="http://schemas.microsoft.com/office/drawing/2014/main" id="{DE4C41B6-CC5B-44EB-B3A0-BCB489EE670D}"/>
              </a:ext>
            </a:extLst>
          </p:cNvPr>
          <p:cNvSpPr/>
          <p:nvPr userDrawn="1"/>
        </p:nvSpPr>
        <p:spPr>
          <a:xfrm>
            <a:off x="15" y="484331"/>
            <a:ext cx="12188825" cy="6400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図 16">
            <a:extLst>
              <a:ext uri="{FF2B5EF4-FFF2-40B4-BE49-F238E27FC236}">
                <a16:creationId xmlns:a16="http://schemas.microsoft.com/office/drawing/2014/main" id="{5FA6B64B-1D4E-4B33-BDBA-13E40B53A826}"/>
              </a:ext>
            </a:extLst>
          </p:cNvPr>
          <p:cNvPicPr>
            <a:picLocks noChangeAspect="1"/>
          </p:cNvPicPr>
          <p:nvPr userDrawn="1"/>
        </p:nvPicPr>
        <p:blipFill>
          <a:blip r:embed="rId4"/>
          <a:stretch>
            <a:fillRect/>
          </a:stretch>
        </p:blipFill>
        <p:spPr>
          <a:xfrm>
            <a:off x="560761" y="5044086"/>
            <a:ext cx="1062173" cy="820060"/>
          </a:xfrm>
          <a:prstGeom prst="rect">
            <a:avLst/>
          </a:prstGeom>
        </p:spPr>
      </p:pic>
      <p:sp>
        <p:nvSpPr>
          <p:cNvPr id="18" name="テキスト ボックス 17">
            <a:extLst>
              <a:ext uri="{FF2B5EF4-FFF2-40B4-BE49-F238E27FC236}">
                <a16:creationId xmlns:a16="http://schemas.microsoft.com/office/drawing/2014/main" id="{F6FEF199-CDAA-4EF5-AA4A-3A6937C55E28}"/>
              </a:ext>
            </a:extLst>
          </p:cNvPr>
          <p:cNvSpPr txBox="1"/>
          <p:nvPr userDrawn="1"/>
        </p:nvSpPr>
        <p:spPr>
          <a:xfrm>
            <a:off x="2124222" y="11592"/>
            <a:ext cx="7765366" cy="369332"/>
          </a:xfrm>
          <a:prstGeom prst="rect">
            <a:avLst/>
          </a:prstGeom>
          <a:noFill/>
        </p:spPr>
        <p:txBody>
          <a:bodyPr wrap="square" rtlCol="0">
            <a:spAutoFit/>
          </a:bodyPr>
          <a:lstStyle/>
          <a:p>
            <a:pPr algn="ctr"/>
            <a:r>
              <a:rPr kumimoji="1" lang="ja-JP" altLang="en-US" dirty="0">
                <a:solidFill>
                  <a:schemeClr val="bg1"/>
                </a:solidFill>
                <a:latin typeface="HGP明朝B" panose="02020800000000000000" pitchFamily="18" charset="-128"/>
                <a:ea typeface="HGP明朝B" panose="02020800000000000000" pitchFamily="18" charset="-128"/>
              </a:rPr>
              <a:t>水と空気と大地と、そして未来と　</a:t>
            </a:r>
            <a:r>
              <a:rPr kumimoji="1" lang="en-US" altLang="ja-JP" dirty="0">
                <a:solidFill>
                  <a:schemeClr val="bg1"/>
                </a:solidFill>
                <a:latin typeface="Comic Sans MS" panose="030F0702030302020204" pitchFamily="66" charset="0"/>
                <a:ea typeface="HGP明朝B" panose="02020800000000000000" pitchFamily="18" charset="-128"/>
              </a:rPr>
              <a:t>Earth communication</a:t>
            </a:r>
            <a:r>
              <a:rPr kumimoji="1" lang="ja-JP" altLang="en-US" dirty="0">
                <a:solidFill>
                  <a:schemeClr val="bg1"/>
                </a:solidFill>
                <a:latin typeface="Comic Sans MS" panose="030F0702030302020204" pitchFamily="66" charset="0"/>
                <a:ea typeface="HGP明朝B" panose="02020800000000000000" pitchFamily="18" charset="-128"/>
              </a:rPr>
              <a:t>　</a:t>
            </a:r>
            <a:r>
              <a:rPr kumimoji="1" lang="ja-JP" altLang="en-US" dirty="0">
                <a:solidFill>
                  <a:schemeClr val="bg1"/>
                </a:solidFill>
                <a:latin typeface="HGP明朝B" panose="02020800000000000000" pitchFamily="18" charset="-128"/>
                <a:ea typeface="HGP明朝B" panose="02020800000000000000" pitchFamily="18" charset="-128"/>
              </a:rPr>
              <a:t>−地球と語ろう−</a:t>
            </a:r>
          </a:p>
        </p:txBody>
      </p:sp>
      <p:pic>
        <p:nvPicPr>
          <p:cNvPr id="19" name="図 18">
            <a:extLst>
              <a:ext uri="{FF2B5EF4-FFF2-40B4-BE49-F238E27FC236}">
                <a16:creationId xmlns:a16="http://schemas.microsoft.com/office/drawing/2014/main" id="{8CF3B2F3-C75F-45BC-9E37-3B8B2507A9BC}"/>
              </a:ext>
            </a:extLst>
          </p:cNvPr>
          <p:cNvPicPr>
            <a:picLocks noChangeAspect="1"/>
          </p:cNvPicPr>
          <p:nvPr userDrawn="1"/>
        </p:nvPicPr>
        <p:blipFill>
          <a:blip r:embed="rId5"/>
          <a:stretch>
            <a:fillRect/>
          </a:stretch>
        </p:blipFill>
        <p:spPr>
          <a:xfrm>
            <a:off x="156650" y="5867914"/>
            <a:ext cx="2009775" cy="447675"/>
          </a:xfrm>
          <a:prstGeom prst="rect">
            <a:avLst/>
          </a:prstGeom>
        </p:spPr>
      </p:pic>
    </p:spTree>
    <p:extLst>
      <p:ext uri="{BB962C8B-B14F-4D97-AF65-F5344CB8AC3E}">
        <p14:creationId xmlns:p14="http://schemas.microsoft.com/office/powerpoint/2010/main" val="1734025285"/>
      </p:ext>
    </p:extLst>
  </p:cSld>
  <p:clrMap bg1="lt1" tx1="dk1" bg2="lt2" tx2="dk2" accent1="accent1" accent2="accent2" accent3="accent3" accent4="accent4" accent5="accent5" accent6="accent6" hlink="hlink" folHlink="folHlink"/>
  <p:sldLayoutIdLst>
    <p:sldLayoutId id="2147483776" r:id="rId1"/>
    <p:sldLayoutId id="2147483766" r:id="rId2"/>
  </p:sldLayoutIdLst>
  <p:hf hd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フッター プレースホルダー 1">
            <a:extLst>
              <a:ext uri="{FF2B5EF4-FFF2-40B4-BE49-F238E27FC236}">
                <a16:creationId xmlns:a16="http://schemas.microsoft.com/office/drawing/2014/main" id="{609BF1BD-B0A9-4D9E-AF4F-FAD62D25138B}"/>
              </a:ext>
            </a:extLst>
          </p:cNvPr>
          <p:cNvSpPr>
            <a:spLocks noGrp="1"/>
          </p:cNvSpPr>
          <p:nvPr>
            <p:ph type="ftr" sz="quarter" idx="12"/>
          </p:nvPr>
        </p:nvSpPr>
        <p:spPr/>
        <p:txBody>
          <a:bodyPr/>
          <a:lstStyle/>
          <a:p>
            <a:r>
              <a:rPr lang="en-US" dirty="0"/>
              <a:t>ENVIRONMENTAL TECHNICAL Co.,</a:t>
            </a:r>
            <a:r>
              <a:rPr lang="ja-JP" altLang="en-US"/>
              <a:t> </a:t>
            </a:r>
            <a:r>
              <a:rPr lang="en-US" dirty="0"/>
              <a:t>Ltd</a:t>
            </a:r>
            <a:endParaRPr lang="en-US" i="1" dirty="0"/>
          </a:p>
        </p:txBody>
      </p:sp>
      <p:sp>
        <p:nvSpPr>
          <p:cNvPr id="3" name="スライド番号プレースホルダー 2">
            <a:extLst>
              <a:ext uri="{FF2B5EF4-FFF2-40B4-BE49-F238E27FC236}">
                <a16:creationId xmlns:a16="http://schemas.microsoft.com/office/drawing/2014/main" id="{AFB34E2E-8F26-4C0C-ADDC-7437FC6D7D9B}"/>
              </a:ext>
            </a:extLst>
          </p:cNvPr>
          <p:cNvSpPr>
            <a:spLocks noGrp="1"/>
          </p:cNvSpPr>
          <p:nvPr>
            <p:ph type="sldNum" sz="quarter" idx="11"/>
          </p:nvPr>
        </p:nvSpPr>
        <p:spPr/>
        <p:txBody>
          <a:bodyPr/>
          <a:lstStyle/>
          <a:p>
            <a:fld id="{51845F5A-061D-4825-9AE9-D7794091C6CF}" type="slidenum">
              <a:rPr lang="en-US" smtClean="0"/>
              <a:pPr/>
              <a:t>1</a:t>
            </a:fld>
            <a:endParaRPr lang="en-US" dirty="0"/>
          </a:p>
        </p:txBody>
      </p:sp>
      <p:sp>
        <p:nvSpPr>
          <p:cNvPr id="4" name="テキスト ボックス 3">
            <a:extLst>
              <a:ext uri="{FF2B5EF4-FFF2-40B4-BE49-F238E27FC236}">
                <a16:creationId xmlns:a16="http://schemas.microsoft.com/office/drawing/2014/main" id="{69636CC4-1FCF-4122-9BA9-4FA86D451A73}"/>
              </a:ext>
            </a:extLst>
          </p:cNvPr>
          <p:cNvSpPr txBox="1"/>
          <p:nvPr/>
        </p:nvSpPr>
        <p:spPr>
          <a:xfrm>
            <a:off x="1012873" y="1561514"/>
            <a:ext cx="4323471" cy="461665"/>
          </a:xfrm>
          <a:prstGeom prst="rect">
            <a:avLst/>
          </a:prstGeom>
          <a:noFill/>
        </p:spPr>
        <p:txBody>
          <a:bodyPr wrap="square" rtlCol="0">
            <a:spAutoFit/>
          </a:bodyPr>
          <a:lstStyle/>
          <a:p>
            <a:r>
              <a:rPr kumimoji="1" lang="en-US" altLang="ja-JP" sz="2400" dirty="0"/>
              <a:t>GMP</a:t>
            </a:r>
            <a:r>
              <a:rPr kumimoji="1" lang="ja-JP" altLang="en-US" sz="2400" dirty="0"/>
              <a:t>教育訓練資料</a:t>
            </a:r>
          </a:p>
        </p:txBody>
      </p:sp>
      <p:sp>
        <p:nvSpPr>
          <p:cNvPr id="5" name="テキスト ボックス 4">
            <a:extLst>
              <a:ext uri="{FF2B5EF4-FFF2-40B4-BE49-F238E27FC236}">
                <a16:creationId xmlns:a16="http://schemas.microsoft.com/office/drawing/2014/main" id="{0EF05531-90F8-4572-B49C-883E8669BD3C}"/>
              </a:ext>
            </a:extLst>
          </p:cNvPr>
          <p:cNvSpPr txBox="1"/>
          <p:nvPr/>
        </p:nvSpPr>
        <p:spPr>
          <a:xfrm>
            <a:off x="1547446" y="2530184"/>
            <a:ext cx="8353012" cy="646331"/>
          </a:xfrm>
          <a:prstGeom prst="rect">
            <a:avLst/>
          </a:prstGeom>
          <a:noFill/>
        </p:spPr>
        <p:txBody>
          <a:bodyPr wrap="square" rtlCol="0">
            <a:spAutoFit/>
          </a:bodyPr>
          <a:lstStyle/>
          <a:p>
            <a:r>
              <a:rPr kumimoji="1" lang="ja-JP" altLang="en-US" sz="3600" dirty="0"/>
              <a:t>改正</a:t>
            </a:r>
            <a:r>
              <a:rPr kumimoji="1" lang="en-US" altLang="ja-JP" sz="3600" dirty="0"/>
              <a:t>GMP</a:t>
            </a:r>
            <a:r>
              <a:rPr kumimoji="1" lang="ja-JP" altLang="en-US" sz="3600" dirty="0"/>
              <a:t>省令における文書管理について</a:t>
            </a:r>
            <a:endParaRPr kumimoji="1" lang="en-US" altLang="ja-JP" sz="3600" dirty="0"/>
          </a:p>
        </p:txBody>
      </p:sp>
      <p:sp>
        <p:nvSpPr>
          <p:cNvPr id="6" name="テキスト ボックス 5">
            <a:extLst>
              <a:ext uri="{FF2B5EF4-FFF2-40B4-BE49-F238E27FC236}">
                <a16:creationId xmlns:a16="http://schemas.microsoft.com/office/drawing/2014/main" id="{D7B40288-8395-4511-8737-19DDF5290990}"/>
              </a:ext>
            </a:extLst>
          </p:cNvPr>
          <p:cNvSpPr txBox="1"/>
          <p:nvPr/>
        </p:nvSpPr>
        <p:spPr>
          <a:xfrm>
            <a:off x="6889012" y="4102982"/>
            <a:ext cx="4323471" cy="461665"/>
          </a:xfrm>
          <a:prstGeom prst="rect">
            <a:avLst/>
          </a:prstGeom>
          <a:noFill/>
        </p:spPr>
        <p:txBody>
          <a:bodyPr wrap="square" rtlCol="0">
            <a:spAutoFit/>
          </a:bodyPr>
          <a:lstStyle/>
          <a:p>
            <a:r>
              <a:rPr kumimoji="1" lang="ja-JP" altLang="en-US" sz="2400" dirty="0"/>
              <a:t>株式会社　環境技研</a:t>
            </a:r>
          </a:p>
        </p:txBody>
      </p:sp>
    </p:spTree>
    <p:extLst>
      <p:ext uri="{BB962C8B-B14F-4D97-AF65-F5344CB8AC3E}">
        <p14:creationId xmlns:p14="http://schemas.microsoft.com/office/powerpoint/2010/main" val="3481021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a:extLst>
              <a:ext uri="{FF2B5EF4-FFF2-40B4-BE49-F238E27FC236}">
                <a16:creationId xmlns:a16="http://schemas.microsoft.com/office/drawing/2014/main" id="{B0143529-84A9-4FA7-9BDD-3EA09D736E0E}"/>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sz="1400" b="0" i="1" u="none" strike="noStrike" kern="1200" cap="none" spc="0" normalizeH="0" baseline="0" noProof="0">
                <a:ln>
                  <a:noFill/>
                </a:ln>
                <a:solidFill>
                  <a:prstClr val="white"/>
                </a:solidFill>
                <a:effectLst/>
                <a:uLnTx/>
                <a:uFillTx/>
                <a:latin typeface="Calibri" panose="020F0502020204030204"/>
                <a:ea typeface="+mn-ea"/>
                <a:cs typeface="+mn-cs"/>
              </a:rPr>
              <a:t>ENVIRONMENTAL TECHNICAL Co., Ltd</a:t>
            </a:r>
            <a:endParaRPr kumimoji="1" lang="en-US" sz="1400" b="0" i="1"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スライド番号プレースホルダー 2">
            <a:extLst>
              <a:ext uri="{FF2B5EF4-FFF2-40B4-BE49-F238E27FC236}">
                <a16:creationId xmlns:a16="http://schemas.microsoft.com/office/drawing/2014/main" id="{DF815553-2C39-4E23-A8E2-83B6D766F14F}"/>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1845F5A-061D-4825-9AE9-D7794091C6CF}" type="slidenum">
              <a:rPr kumimoji="1" lang="en-US" sz="18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1"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四角形: 角を丸くする 6">
            <a:extLst>
              <a:ext uri="{FF2B5EF4-FFF2-40B4-BE49-F238E27FC236}">
                <a16:creationId xmlns:a16="http://schemas.microsoft.com/office/drawing/2014/main" id="{D9043E02-82C6-43A7-9724-011E309D5364}"/>
              </a:ext>
            </a:extLst>
          </p:cNvPr>
          <p:cNvSpPr/>
          <p:nvPr/>
        </p:nvSpPr>
        <p:spPr>
          <a:xfrm>
            <a:off x="689316" y="590840"/>
            <a:ext cx="10663311" cy="59084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3200" dirty="0"/>
              <a:t>GMP</a:t>
            </a:r>
            <a:r>
              <a:rPr kumimoji="1" lang="ja-JP" altLang="en-US" sz="3200" dirty="0"/>
              <a:t>省令　新・旧の比較　④</a:t>
            </a:r>
          </a:p>
        </p:txBody>
      </p:sp>
      <p:graphicFrame>
        <p:nvGraphicFramePr>
          <p:cNvPr id="5" name="表 5">
            <a:extLst>
              <a:ext uri="{FF2B5EF4-FFF2-40B4-BE49-F238E27FC236}">
                <a16:creationId xmlns:a16="http://schemas.microsoft.com/office/drawing/2014/main" id="{A523050E-C25D-415B-A0A1-C0D4B4D180C2}"/>
              </a:ext>
            </a:extLst>
          </p:cNvPr>
          <p:cNvGraphicFramePr>
            <a:graphicFrameLocks noGrp="1"/>
          </p:cNvGraphicFramePr>
          <p:nvPr>
            <p:extLst>
              <p:ext uri="{D42A27DB-BD31-4B8C-83A1-F6EECF244321}">
                <p14:modId xmlns:p14="http://schemas.microsoft.com/office/powerpoint/2010/main" val="157082862"/>
              </p:ext>
            </p:extLst>
          </p:nvPr>
        </p:nvGraphicFramePr>
        <p:xfrm>
          <a:off x="798286" y="1405618"/>
          <a:ext cx="10987314" cy="2890611"/>
        </p:xfrm>
        <a:graphic>
          <a:graphicData uri="http://schemas.openxmlformats.org/drawingml/2006/table">
            <a:tbl>
              <a:tblPr firstRow="1" bandRow="1">
                <a:tableStyleId>{5C22544A-7EE6-4342-B048-85BDC9FD1C3A}</a:tableStyleId>
              </a:tblPr>
              <a:tblGrid>
                <a:gridCol w="5442857">
                  <a:extLst>
                    <a:ext uri="{9D8B030D-6E8A-4147-A177-3AD203B41FA5}">
                      <a16:colId xmlns:a16="http://schemas.microsoft.com/office/drawing/2014/main" val="3711332882"/>
                    </a:ext>
                  </a:extLst>
                </a:gridCol>
                <a:gridCol w="5544457">
                  <a:extLst>
                    <a:ext uri="{9D8B030D-6E8A-4147-A177-3AD203B41FA5}">
                      <a16:colId xmlns:a16="http://schemas.microsoft.com/office/drawing/2014/main" val="3102221572"/>
                    </a:ext>
                  </a:extLst>
                </a:gridCol>
              </a:tblGrid>
              <a:tr h="408668">
                <a:tc>
                  <a:txBody>
                    <a:bodyPr/>
                    <a:lstStyle/>
                    <a:p>
                      <a:pPr algn="ctr"/>
                      <a:r>
                        <a:rPr kumimoji="1" lang="ja-JP" altLang="en-US" dirty="0"/>
                        <a:t>改正</a:t>
                      </a:r>
                      <a:r>
                        <a:rPr kumimoji="1" lang="en-US" altLang="ja-JP" dirty="0"/>
                        <a:t>GMP</a:t>
                      </a:r>
                      <a:r>
                        <a:rPr kumimoji="1" lang="ja-JP" altLang="en-US" dirty="0"/>
                        <a:t>省令（第</a:t>
                      </a:r>
                      <a:r>
                        <a:rPr kumimoji="1" lang="en-US" altLang="ja-JP" dirty="0"/>
                        <a:t>20</a:t>
                      </a:r>
                      <a:r>
                        <a:rPr kumimoji="1" lang="ja-JP" altLang="en-US" dirty="0"/>
                        <a:t>条　文書及び記録の管理　第</a:t>
                      </a:r>
                      <a:r>
                        <a:rPr kumimoji="1" lang="en-US" altLang="ja-JP" dirty="0"/>
                        <a:t>2</a:t>
                      </a:r>
                      <a:r>
                        <a:rPr kumimoji="1" lang="ja-JP" altLang="en-US" dirty="0"/>
                        <a:t>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a:t>旧</a:t>
                      </a:r>
                      <a:r>
                        <a:rPr kumimoji="1" lang="en-US" altLang="ja-JP" dirty="0"/>
                        <a:t>GMP</a:t>
                      </a:r>
                      <a:r>
                        <a:rPr kumimoji="1" lang="ja-JP" altLang="en-US" dirty="0"/>
                        <a:t>省令（第</a:t>
                      </a:r>
                      <a:r>
                        <a:rPr kumimoji="1" lang="en-US" altLang="ja-JP" dirty="0"/>
                        <a:t>20</a:t>
                      </a:r>
                      <a:r>
                        <a:rPr kumimoji="1" lang="ja-JP" altLang="en-US" dirty="0"/>
                        <a:t>条　文書及び記録の管理　第</a:t>
                      </a:r>
                      <a:r>
                        <a:rPr kumimoji="1" lang="en-US" altLang="ja-JP" dirty="0"/>
                        <a:t>2</a:t>
                      </a:r>
                      <a:r>
                        <a:rPr kumimoji="1" lang="ja-JP" altLang="en-US" dirty="0"/>
                        <a:t>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4908486"/>
                  </a:ext>
                </a:extLst>
              </a:tr>
              <a:tr h="653143">
                <a:tc>
                  <a:txBody>
                    <a:bodyPr/>
                    <a:lstStyle/>
                    <a:p>
                      <a:pPr marL="261938" indent="-261938" algn="l"/>
                      <a:r>
                        <a:rPr lang="ja-JP" altLang="en-US" dirty="0"/>
                        <a:t>二：作成された手順書等及び記録が正確な内容であるよう、継続的に管理すること。</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1938" indent="-261938" algn="l"/>
                      <a:r>
                        <a:rPr kumimoji="1" lang="ja-JP" altLang="en-US" dirty="0"/>
                        <a:t>－</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0942457"/>
                  </a:ext>
                </a:extLst>
              </a:tr>
              <a:tr h="638629">
                <a:tc>
                  <a:txBody>
                    <a:bodyPr/>
                    <a:lstStyle/>
                    <a:p>
                      <a:pPr marL="261938" indent="-261938" algn="l"/>
                      <a:r>
                        <a:rPr lang="ja-JP" altLang="en-US" dirty="0"/>
                        <a:t>三：他の手順書等及び記録の内容との不整合がないよう、継続的に管理すること。</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1938" indent="-261938" algn="l"/>
                      <a:endParaRPr kumimoji="1" lang="ja-JP" altLang="en-US"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46509267"/>
                  </a:ext>
                </a:extLst>
              </a:tr>
              <a:tr h="740228">
                <a:tc>
                  <a:txBody>
                    <a:bodyPr/>
                    <a:lstStyle/>
                    <a:p>
                      <a:pPr marL="261938" indent="-261938" algn="l"/>
                      <a:r>
                        <a:rPr lang="ja-JP" altLang="en-US" dirty="0"/>
                        <a:t>四：手順書等若しくは記録に欠落があった場合又はその内容に不正確若しくは不整合な点が判明した場合においては、その原因を究明し、所要の是正措置及び予防措置をとること。</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1938" indent="-261938" algn="l"/>
                      <a:endParaRPr kumimoji="1" lang="ja-JP" altLang="en-US"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13777027"/>
                  </a:ext>
                </a:extLst>
              </a:tr>
            </a:tbl>
          </a:graphicData>
        </a:graphic>
      </p:graphicFrame>
      <p:pic>
        <p:nvPicPr>
          <p:cNvPr id="9" name="図 8" descr="抽象, 挿絵 が含まれている画像&#10;&#10;自動的に生成された説明">
            <a:extLst>
              <a:ext uri="{FF2B5EF4-FFF2-40B4-BE49-F238E27FC236}">
                <a16:creationId xmlns:a16="http://schemas.microsoft.com/office/drawing/2014/main" id="{40EF08EF-289A-4735-BC17-924A176905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2112" y="4499430"/>
            <a:ext cx="1204685" cy="1204685"/>
          </a:xfrm>
          <a:prstGeom prst="rect">
            <a:avLst/>
          </a:prstGeom>
        </p:spPr>
      </p:pic>
      <p:sp>
        <p:nvSpPr>
          <p:cNvPr id="8" name="吹き出し: 角を丸めた四角形 7">
            <a:extLst>
              <a:ext uri="{FF2B5EF4-FFF2-40B4-BE49-F238E27FC236}">
                <a16:creationId xmlns:a16="http://schemas.microsoft.com/office/drawing/2014/main" id="{A1CF8F3B-0738-4F96-B151-1458F18683BB}"/>
              </a:ext>
            </a:extLst>
          </p:cNvPr>
          <p:cNvSpPr/>
          <p:nvPr/>
        </p:nvSpPr>
        <p:spPr>
          <a:xfrm>
            <a:off x="2409371" y="4412344"/>
            <a:ext cx="9013371" cy="1854816"/>
          </a:xfrm>
          <a:prstGeom prst="wedgeRoundRectCallout">
            <a:avLst>
              <a:gd name="adj1" fmla="val -53963"/>
              <a:gd name="adj2" fmla="val -17853"/>
              <a:gd name="adj3" fmla="val 16667"/>
            </a:avLst>
          </a:prstGeom>
          <a:solidFill>
            <a:srgbClr val="BAFE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HG創英角ｺﾞｼｯｸUB" panose="020B0909000000000000" pitchFamily="49" charset="-128"/>
                <a:ea typeface="HG創英角ｺﾞｼｯｸUB" panose="020B0909000000000000" pitchFamily="49" charset="-128"/>
              </a:rPr>
              <a:t>第</a:t>
            </a:r>
            <a:r>
              <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rPr>
              <a:t>2</a:t>
            </a:r>
            <a:r>
              <a:rPr kumimoji="1" lang="ja-JP" altLang="en-US" sz="2000" b="1" dirty="0">
                <a:solidFill>
                  <a:schemeClr val="tx1"/>
                </a:solidFill>
                <a:latin typeface="HG創英角ｺﾞｼｯｸUB" panose="020B0909000000000000" pitchFamily="49" charset="-128"/>
                <a:ea typeface="HG創英角ｺﾞｼｯｸUB" panose="020B0909000000000000" pitchFamily="49" charset="-128"/>
              </a:rPr>
              <a:t>項の</a:t>
            </a:r>
            <a:r>
              <a:rPr lang="ja-JP" altLang="en-US" sz="2000" b="1" dirty="0">
                <a:solidFill>
                  <a:schemeClr val="tx1"/>
                </a:solidFill>
                <a:latin typeface="HG創英角ｺﾞｼｯｸUB" panose="020B0909000000000000" pitchFamily="49" charset="-128"/>
                <a:ea typeface="HG創英角ｺﾞｼｯｸUB" panose="020B0909000000000000" pitchFamily="49" charset="-128"/>
              </a:rPr>
              <a:t>一～四に関しては、記録の管理・保管に関する要件が</a:t>
            </a:r>
            <a:endParaRPr lang="en-US" altLang="ja-JP" sz="2000" b="1" dirty="0">
              <a:solidFill>
                <a:schemeClr val="tx1"/>
              </a:solidFill>
              <a:latin typeface="HG創英角ｺﾞｼｯｸUB" panose="020B0909000000000000" pitchFamily="49" charset="-128"/>
              <a:ea typeface="HG創英角ｺﾞｼｯｸUB" panose="020B0909000000000000" pitchFamily="49" charset="-128"/>
            </a:endParaRPr>
          </a:p>
          <a:p>
            <a:r>
              <a:rPr lang="ja-JP" altLang="en-US" sz="2000" b="1" dirty="0">
                <a:solidFill>
                  <a:schemeClr val="tx1"/>
                </a:solidFill>
                <a:latin typeface="HG創英角ｺﾞｼｯｸUB" panose="020B0909000000000000" pitchFamily="49" charset="-128"/>
                <a:ea typeface="HG創英角ｺﾞｼｯｸUB" panose="020B0909000000000000" pitchFamily="49" charset="-128"/>
              </a:rPr>
              <a:t>規定されています。</a:t>
            </a:r>
            <a:endParaRPr lang="en-US" altLang="ja-JP" sz="2000" b="1" dirty="0">
              <a:solidFill>
                <a:schemeClr val="tx1"/>
              </a:solidFill>
              <a:latin typeface="HG創英角ｺﾞｼｯｸUB" panose="020B0909000000000000" pitchFamily="49" charset="-128"/>
              <a:ea typeface="HG創英角ｺﾞｼｯｸUB" panose="020B0909000000000000" pitchFamily="49" charset="-128"/>
            </a:endParaRPr>
          </a:p>
          <a:p>
            <a:r>
              <a:rPr lang="ja-JP" altLang="en-US" sz="2000" b="1" dirty="0">
                <a:solidFill>
                  <a:schemeClr val="tx1"/>
                </a:solidFill>
                <a:latin typeface="HG創英角ｺﾞｼｯｸUB" panose="020B0909000000000000" pitchFamily="49" charset="-128"/>
                <a:ea typeface="HG創英角ｺﾞｼｯｸUB" panose="020B0909000000000000" pitchFamily="49" charset="-128"/>
              </a:rPr>
              <a:t>一：が</a:t>
            </a:r>
            <a:r>
              <a:rPr lang="en-US" altLang="ja-JP" sz="2000" b="1" dirty="0">
                <a:solidFill>
                  <a:schemeClr val="tx1"/>
                </a:solidFill>
                <a:latin typeface="HG創英角ｺﾞｼｯｸUB" panose="020B0909000000000000" pitchFamily="49" charset="-128"/>
                <a:ea typeface="HG創英角ｺﾞｼｯｸUB" panose="020B0909000000000000" pitchFamily="49" charset="-128"/>
              </a:rPr>
              <a:t>DI</a:t>
            </a:r>
            <a:r>
              <a:rPr lang="ja-JP" altLang="en-US" sz="2000" b="1" dirty="0">
                <a:solidFill>
                  <a:schemeClr val="tx1"/>
                </a:solidFill>
                <a:latin typeface="HG創英角ｺﾞｼｯｸUB" panose="020B0909000000000000" pitchFamily="49" charset="-128"/>
                <a:ea typeface="HG創英角ｺﾞｼｯｸUB" panose="020B0909000000000000" pitchFamily="49" charset="-128"/>
              </a:rPr>
              <a:t>の</a:t>
            </a:r>
            <a:r>
              <a:rPr lang="en-US" altLang="ja-JP" sz="2000" b="1" dirty="0">
                <a:solidFill>
                  <a:schemeClr val="tx1"/>
                </a:solidFill>
                <a:latin typeface="HG創英角ｺﾞｼｯｸUB" panose="020B0909000000000000" pitchFamily="49" charset="-128"/>
                <a:ea typeface="HG創英角ｺﾞｼｯｸUB" panose="020B0909000000000000" pitchFamily="49" charset="-128"/>
              </a:rPr>
              <a:t>ALCOA_CCEA</a:t>
            </a:r>
            <a:r>
              <a:rPr lang="ja-JP" altLang="en-US" sz="2000" b="1" dirty="0">
                <a:solidFill>
                  <a:schemeClr val="tx1"/>
                </a:solidFill>
                <a:latin typeface="HG創英角ｺﾞｼｯｸUB" panose="020B0909000000000000" pitchFamily="49" charset="-128"/>
                <a:ea typeface="HG創英角ｺﾞｼｯｸUB" panose="020B0909000000000000" pitchFamily="49" charset="-128"/>
              </a:rPr>
              <a:t>における、</a:t>
            </a:r>
            <a:r>
              <a:rPr lang="en-US" altLang="ja-JP" sz="2000" b="1" dirty="0">
                <a:solidFill>
                  <a:schemeClr val="tx1"/>
                </a:solidFill>
                <a:latin typeface="HG創英角ｺﾞｼｯｸUB" panose="020B0909000000000000" pitchFamily="49" charset="-128"/>
                <a:ea typeface="HG創英角ｺﾞｼｯｸUB" panose="020B0909000000000000" pitchFamily="49" charset="-128"/>
              </a:rPr>
              <a:t>Consistent(</a:t>
            </a:r>
            <a:r>
              <a:rPr lang="ja-JP" altLang="en-US" sz="2000" b="1" dirty="0">
                <a:solidFill>
                  <a:schemeClr val="tx1"/>
                </a:solidFill>
                <a:latin typeface="HG創英角ｺﾞｼｯｸUB" panose="020B0909000000000000" pitchFamily="49" charset="-128"/>
                <a:ea typeface="HG創英角ｺﾞｼｯｸUB" panose="020B0909000000000000" pitchFamily="49" charset="-128"/>
              </a:rPr>
              <a:t>一貫性</a:t>
            </a:r>
            <a:r>
              <a:rPr lang="en-US" altLang="ja-JP" sz="2000" b="1" dirty="0">
                <a:solidFill>
                  <a:schemeClr val="tx1"/>
                </a:solidFill>
                <a:latin typeface="HG創英角ｺﾞｼｯｸUB" panose="020B0909000000000000" pitchFamily="49" charset="-128"/>
                <a:ea typeface="HG創英角ｺﾞｼｯｸUB" panose="020B0909000000000000" pitchFamily="49" charset="-128"/>
              </a:rPr>
              <a:t>)</a:t>
            </a:r>
          </a:p>
          <a:p>
            <a:r>
              <a:rPr lang="ja-JP" altLang="en-US" sz="2000" b="1" dirty="0">
                <a:solidFill>
                  <a:schemeClr val="tx1"/>
                </a:solidFill>
                <a:latin typeface="HG創英角ｺﾞｼｯｸUB" panose="020B0909000000000000" pitchFamily="49" charset="-128"/>
                <a:ea typeface="HG創英角ｺﾞｼｯｸUB" panose="020B0909000000000000" pitchFamily="49" charset="-128"/>
              </a:rPr>
              <a:t>二：が</a:t>
            </a:r>
            <a:r>
              <a:rPr lang="en-US" altLang="ja-JP" sz="2000" b="1" dirty="0">
                <a:solidFill>
                  <a:schemeClr val="tx1"/>
                </a:solidFill>
                <a:latin typeface="HG創英角ｺﾞｼｯｸUB" panose="020B0909000000000000" pitchFamily="49" charset="-128"/>
                <a:ea typeface="HG創英角ｺﾞｼｯｸUB" panose="020B0909000000000000" pitchFamily="49" charset="-128"/>
              </a:rPr>
              <a:t>Accurate(</a:t>
            </a:r>
            <a:r>
              <a:rPr lang="ja-JP" altLang="en-US" sz="2000" b="1" dirty="0">
                <a:solidFill>
                  <a:schemeClr val="tx1"/>
                </a:solidFill>
                <a:latin typeface="HG創英角ｺﾞｼｯｸUB" panose="020B0909000000000000" pitchFamily="49" charset="-128"/>
                <a:ea typeface="HG創英角ｺﾞｼｯｸUB" panose="020B0909000000000000" pitchFamily="49" charset="-128"/>
              </a:rPr>
              <a:t>正確性</a:t>
            </a:r>
            <a:r>
              <a:rPr lang="en-US" altLang="ja-JP" sz="2000" b="1" dirty="0">
                <a:solidFill>
                  <a:schemeClr val="tx1"/>
                </a:solidFill>
                <a:latin typeface="HG創英角ｺﾞｼｯｸUB" panose="020B0909000000000000" pitchFamily="49" charset="-128"/>
                <a:ea typeface="HG創英角ｺﾞｼｯｸUB" panose="020B0909000000000000" pitchFamily="49" charset="-128"/>
              </a:rPr>
              <a:t>)</a:t>
            </a:r>
          </a:p>
          <a:p>
            <a:r>
              <a:rPr lang="ja-JP" altLang="en-US" sz="2000" b="1" dirty="0">
                <a:solidFill>
                  <a:schemeClr val="tx1"/>
                </a:solidFill>
                <a:latin typeface="HG創英角ｺﾞｼｯｸUB" panose="020B0909000000000000" pitchFamily="49" charset="-128"/>
                <a:ea typeface="HG創英角ｺﾞｼｯｸUB" panose="020B0909000000000000" pitchFamily="49" charset="-128"/>
              </a:rPr>
              <a:t>三：が</a:t>
            </a:r>
            <a:r>
              <a:rPr lang="en-US" altLang="ja-JP" sz="2000" b="1" dirty="0">
                <a:solidFill>
                  <a:schemeClr val="tx1"/>
                </a:solidFill>
                <a:latin typeface="HG創英角ｺﾞｼｯｸUB" panose="020B0909000000000000" pitchFamily="49" charset="-128"/>
                <a:ea typeface="HG創英角ｺﾞｼｯｸUB" panose="020B0909000000000000" pitchFamily="49" charset="-128"/>
              </a:rPr>
              <a:t>Complete(</a:t>
            </a:r>
            <a:r>
              <a:rPr lang="ja-JP" altLang="en-US" sz="2000" b="1" dirty="0">
                <a:solidFill>
                  <a:schemeClr val="tx1"/>
                </a:solidFill>
                <a:latin typeface="HG創英角ｺﾞｼｯｸUB" panose="020B0909000000000000" pitchFamily="49" charset="-128"/>
                <a:ea typeface="HG創英角ｺﾞｼｯｸUB" panose="020B0909000000000000" pitchFamily="49" charset="-128"/>
              </a:rPr>
              <a:t>完全性</a:t>
            </a:r>
            <a:r>
              <a:rPr lang="en-US" altLang="ja-JP" sz="2000" b="1" dirty="0">
                <a:solidFill>
                  <a:schemeClr val="tx1"/>
                </a:solidFill>
                <a:latin typeface="HG創英角ｺﾞｼｯｸUB" panose="020B0909000000000000" pitchFamily="49" charset="-128"/>
                <a:ea typeface="HG創英角ｺﾞｼｯｸUB" panose="020B0909000000000000" pitchFamily="49" charset="-128"/>
              </a:rPr>
              <a:t>)</a:t>
            </a:r>
          </a:p>
          <a:p>
            <a:r>
              <a:rPr lang="ja-JP" altLang="en-US" sz="2000" b="1" dirty="0">
                <a:solidFill>
                  <a:schemeClr val="tx1"/>
                </a:solidFill>
                <a:latin typeface="HG創英角ｺﾞｼｯｸUB" panose="020B0909000000000000" pitchFamily="49" charset="-128"/>
                <a:ea typeface="HG創英角ｺﾞｼｯｸUB" panose="020B0909000000000000" pitchFamily="49" charset="-128"/>
              </a:rPr>
              <a:t>四：として、一～三が充足しなかった場合の対応が記載されています。</a:t>
            </a:r>
            <a:endPar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3267388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a:extLst>
              <a:ext uri="{FF2B5EF4-FFF2-40B4-BE49-F238E27FC236}">
                <a16:creationId xmlns:a16="http://schemas.microsoft.com/office/drawing/2014/main" id="{B0143529-84A9-4FA7-9BDD-3EA09D736E0E}"/>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sz="1400" b="0" i="1" u="none" strike="noStrike" kern="1200" cap="none" spc="0" normalizeH="0" baseline="0" noProof="0">
                <a:ln>
                  <a:noFill/>
                </a:ln>
                <a:solidFill>
                  <a:prstClr val="white"/>
                </a:solidFill>
                <a:effectLst/>
                <a:uLnTx/>
                <a:uFillTx/>
                <a:latin typeface="Calibri" panose="020F0502020204030204"/>
                <a:ea typeface="+mn-ea"/>
                <a:cs typeface="+mn-cs"/>
              </a:rPr>
              <a:t>ENVIRONMENTAL TECHNICAL Co., Ltd</a:t>
            </a:r>
            <a:endParaRPr kumimoji="1" lang="en-US" sz="1400" b="0" i="1"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スライド番号プレースホルダー 2">
            <a:extLst>
              <a:ext uri="{FF2B5EF4-FFF2-40B4-BE49-F238E27FC236}">
                <a16:creationId xmlns:a16="http://schemas.microsoft.com/office/drawing/2014/main" id="{DF815553-2C39-4E23-A8E2-83B6D766F14F}"/>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1845F5A-061D-4825-9AE9-D7794091C6CF}" type="slidenum">
              <a:rPr kumimoji="1" lang="en-US" sz="18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1"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四角形: 角を丸くする 6">
            <a:extLst>
              <a:ext uri="{FF2B5EF4-FFF2-40B4-BE49-F238E27FC236}">
                <a16:creationId xmlns:a16="http://schemas.microsoft.com/office/drawing/2014/main" id="{D9043E02-82C6-43A7-9724-011E309D5364}"/>
              </a:ext>
            </a:extLst>
          </p:cNvPr>
          <p:cNvSpPr/>
          <p:nvPr/>
        </p:nvSpPr>
        <p:spPr>
          <a:xfrm>
            <a:off x="689316" y="590840"/>
            <a:ext cx="10663311" cy="59084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3200" dirty="0"/>
              <a:t>GMP</a:t>
            </a:r>
            <a:r>
              <a:rPr kumimoji="1" lang="ja-JP" altLang="en-US" sz="3200" dirty="0"/>
              <a:t>省令　新・旧の比較　⑤</a:t>
            </a:r>
          </a:p>
        </p:txBody>
      </p:sp>
      <p:graphicFrame>
        <p:nvGraphicFramePr>
          <p:cNvPr id="5" name="表 5">
            <a:extLst>
              <a:ext uri="{FF2B5EF4-FFF2-40B4-BE49-F238E27FC236}">
                <a16:creationId xmlns:a16="http://schemas.microsoft.com/office/drawing/2014/main" id="{A523050E-C25D-415B-A0A1-C0D4B4D180C2}"/>
              </a:ext>
            </a:extLst>
          </p:cNvPr>
          <p:cNvGraphicFramePr>
            <a:graphicFrameLocks noGrp="1"/>
          </p:cNvGraphicFramePr>
          <p:nvPr>
            <p:extLst>
              <p:ext uri="{D42A27DB-BD31-4B8C-83A1-F6EECF244321}">
                <p14:modId xmlns:p14="http://schemas.microsoft.com/office/powerpoint/2010/main" val="4089385556"/>
              </p:ext>
            </p:extLst>
          </p:nvPr>
        </p:nvGraphicFramePr>
        <p:xfrm>
          <a:off x="798286" y="1405618"/>
          <a:ext cx="10987314" cy="1701891"/>
        </p:xfrm>
        <a:graphic>
          <a:graphicData uri="http://schemas.openxmlformats.org/drawingml/2006/table">
            <a:tbl>
              <a:tblPr firstRow="1" bandRow="1">
                <a:tableStyleId>{5C22544A-7EE6-4342-B048-85BDC9FD1C3A}</a:tableStyleId>
              </a:tblPr>
              <a:tblGrid>
                <a:gridCol w="5442857">
                  <a:extLst>
                    <a:ext uri="{9D8B030D-6E8A-4147-A177-3AD203B41FA5}">
                      <a16:colId xmlns:a16="http://schemas.microsoft.com/office/drawing/2014/main" val="3711332882"/>
                    </a:ext>
                  </a:extLst>
                </a:gridCol>
                <a:gridCol w="5544457">
                  <a:extLst>
                    <a:ext uri="{9D8B030D-6E8A-4147-A177-3AD203B41FA5}">
                      <a16:colId xmlns:a16="http://schemas.microsoft.com/office/drawing/2014/main" val="3102221572"/>
                    </a:ext>
                  </a:extLst>
                </a:gridCol>
              </a:tblGrid>
              <a:tr h="408668">
                <a:tc>
                  <a:txBody>
                    <a:bodyPr/>
                    <a:lstStyle/>
                    <a:p>
                      <a:pPr algn="ctr"/>
                      <a:r>
                        <a:rPr kumimoji="1" lang="ja-JP" altLang="en-US" dirty="0"/>
                        <a:t>改正</a:t>
                      </a:r>
                      <a:r>
                        <a:rPr kumimoji="1" lang="en-US" altLang="ja-JP" dirty="0"/>
                        <a:t>GMP</a:t>
                      </a:r>
                      <a:r>
                        <a:rPr kumimoji="1" lang="ja-JP" altLang="en-US" dirty="0"/>
                        <a:t>省令（第</a:t>
                      </a:r>
                      <a:r>
                        <a:rPr kumimoji="1" lang="en-US" altLang="ja-JP" dirty="0"/>
                        <a:t>20</a:t>
                      </a:r>
                      <a:r>
                        <a:rPr kumimoji="1" lang="ja-JP" altLang="en-US" dirty="0"/>
                        <a:t>条　文書及び記録の管理　第</a:t>
                      </a:r>
                      <a:r>
                        <a:rPr kumimoji="1" lang="en-US" altLang="ja-JP" dirty="0"/>
                        <a:t>2</a:t>
                      </a:r>
                      <a:r>
                        <a:rPr kumimoji="1" lang="ja-JP" altLang="en-US" dirty="0"/>
                        <a:t>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a:t>旧</a:t>
                      </a:r>
                      <a:r>
                        <a:rPr kumimoji="1" lang="en-US" altLang="ja-JP" dirty="0"/>
                        <a:t>GMP</a:t>
                      </a:r>
                      <a:r>
                        <a:rPr kumimoji="1" lang="ja-JP" altLang="en-US" dirty="0"/>
                        <a:t>省令（第</a:t>
                      </a:r>
                      <a:r>
                        <a:rPr kumimoji="1" lang="en-US" altLang="ja-JP" dirty="0"/>
                        <a:t>20</a:t>
                      </a:r>
                      <a:r>
                        <a:rPr kumimoji="1" lang="ja-JP" altLang="en-US" dirty="0"/>
                        <a:t>条　文書及び記録の管理　第</a:t>
                      </a:r>
                      <a:r>
                        <a:rPr kumimoji="1" lang="en-US" altLang="ja-JP" dirty="0"/>
                        <a:t>2</a:t>
                      </a:r>
                      <a:r>
                        <a:rPr kumimoji="1" lang="ja-JP" altLang="en-US" dirty="0"/>
                        <a:t>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4908486"/>
                  </a:ext>
                </a:extLst>
              </a:tr>
              <a:tr h="653143">
                <a:tc>
                  <a:txBody>
                    <a:bodyPr/>
                    <a:lstStyle/>
                    <a:p>
                      <a:pPr marL="261938" indent="-261938" algn="l"/>
                      <a:r>
                        <a:rPr lang="ja-JP" altLang="en-US" dirty="0"/>
                        <a:t>五 その他手順書等及び記録の信頼性を確保するために必要な業務</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1938" indent="-261938" algn="l"/>
                      <a:r>
                        <a:rPr kumimoji="1" lang="ja-JP" altLang="en-US" dirty="0"/>
                        <a:t>－</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0942457"/>
                  </a:ext>
                </a:extLst>
              </a:tr>
              <a:tr h="638629">
                <a:tc>
                  <a:txBody>
                    <a:bodyPr/>
                    <a:lstStyle/>
                    <a:p>
                      <a:pPr marL="261938" indent="-261938" algn="l"/>
                      <a:r>
                        <a:rPr lang="ja-JP" altLang="en-US" dirty="0"/>
                        <a:t>六 前各号の業務に係る記録を作成し、これを保管すること。</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1938" indent="-261938" algn="l"/>
                      <a:endParaRPr kumimoji="1" lang="ja-JP" altLang="en-US"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46509267"/>
                  </a:ext>
                </a:extLst>
              </a:tr>
            </a:tbl>
          </a:graphicData>
        </a:graphic>
      </p:graphicFrame>
      <p:pic>
        <p:nvPicPr>
          <p:cNvPr id="9" name="図 8" descr="抽象, 挿絵 が含まれている画像&#10;&#10;自動的に生成された説明">
            <a:extLst>
              <a:ext uri="{FF2B5EF4-FFF2-40B4-BE49-F238E27FC236}">
                <a16:creationId xmlns:a16="http://schemas.microsoft.com/office/drawing/2014/main" id="{40EF08EF-289A-4735-BC17-924A176905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316" y="3918858"/>
            <a:ext cx="1204685" cy="1204685"/>
          </a:xfrm>
          <a:prstGeom prst="rect">
            <a:avLst/>
          </a:prstGeom>
        </p:spPr>
      </p:pic>
      <p:sp>
        <p:nvSpPr>
          <p:cNvPr id="8" name="吹き出し: 角を丸めた四角形 7">
            <a:extLst>
              <a:ext uri="{FF2B5EF4-FFF2-40B4-BE49-F238E27FC236}">
                <a16:creationId xmlns:a16="http://schemas.microsoft.com/office/drawing/2014/main" id="{A1CF8F3B-0738-4F96-B151-1458F18683BB}"/>
              </a:ext>
            </a:extLst>
          </p:cNvPr>
          <p:cNvSpPr/>
          <p:nvPr/>
        </p:nvSpPr>
        <p:spPr>
          <a:xfrm>
            <a:off x="2199112" y="3750492"/>
            <a:ext cx="9013371" cy="1854816"/>
          </a:xfrm>
          <a:prstGeom prst="wedgeRoundRectCallout">
            <a:avLst>
              <a:gd name="adj1" fmla="val -53963"/>
              <a:gd name="adj2" fmla="val -17853"/>
              <a:gd name="adj3" fmla="val 16667"/>
            </a:avLst>
          </a:prstGeom>
          <a:solidFill>
            <a:srgbClr val="BAFE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latin typeface="HG創英角ｺﾞｼｯｸUB" panose="020B0909000000000000" pitchFamily="49" charset="-128"/>
                <a:ea typeface="HG創英角ｺﾞｼｯｸUB" panose="020B0909000000000000" pitchFamily="49" charset="-128"/>
              </a:rPr>
              <a:t>六</a:t>
            </a:r>
            <a:r>
              <a:rPr lang="ja-JP" altLang="en-US" sz="2000" b="1" dirty="0">
                <a:solidFill>
                  <a:schemeClr val="tx1"/>
                </a:solidFill>
                <a:latin typeface="HG創英角ｺﾞｼｯｸUB" panose="020B0909000000000000" pitchFamily="49" charset="-128"/>
                <a:ea typeface="HG創英角ｺﾞｼｯｸUB" panose="020B0909000000000000" pitchFamily="49" charset="-128"/>
              </a:rPr>
              <a:t>：として、文書の保管・管理に関する記録についても作成し、保管することが求められています。</a:t>
            </a:r>
            <a:endPar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4059091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ー 2">
            <a:extLst>
              <a:ext uri="{FF2B5EF4-FFF2-40B4-BE49-F238E27FC236}">
                <a16:creationId xmlns:a16="http://schemas.microsoft.com/office/drawing/2014/main" id="{ED19937B-0766-4A29-98F2-73B719E2F71D}"/>
              </a:ext>
            </a:extLst>
          </p:cNvPr>
          <p:cNvSpPr>
            <a:spLocks noGrp="1"/>
          </p:cNvSpPr>
          <p:nvPr>
            <p:ph type="ftr" sz="quarter" idx="11"/>
          </p:nvPr>
        </p:nvSpPr>
        <p:spPr/>
        <p:txBody>
          <a:bodyPr/>
          <a:lstStyle/>
          <a:p>
            <a:r>
              <a:rPr lang="en-US" dirty="0"/>
              <a:t>ENVIRONMENTAL TECHNICAL Co., Ltd</a:t>
            </a:r>
            <a:endParaRPr lang="en-US" i="1" dirty="0"/>
          </a:p>
        </p:txBody>
      </p:sp>
      <p:sp>
        <p:nvSpPr>
          <p:cNvPr id="4" name="スライド番号プレースホルダー 3">
            <a:extLst>
              <a:ext uri="{FF2B5EF4-FFF2-40B4-BE49-F238E27FC236}">
                <a16:creationId xmlns:a16="http://schemas.microsoft.com/office/drawing/2014/main" id="{9C3F4319-E5B7-4F50-A8A4-A95FB9AB17F3}"/>
              </a:ext>
            </a:extLst>
          </p:cNvPr>
          <p:cNvSpPr>
            <a:spLocks noGrp="1"/>
          </p:cNvSpPr>
          <p:nvPr>
            <p:ph type="sldNum" sz="quarter" idx="12"/>
          </p:nvPr>
        </p:nvSpPr>
        <p:spPr/>
        <p:txBody>
          <a:bodyPr/>
          <a:lstStyle/>
          <a:p>
            <a:fld id="{51845F5A-061D-4825-9AE9-D7794091C6CF}" type="slidenum">
              <a:rPr lang="en-US" smtClean="0"/>
              <a:t>12</a:t>
            </a:fld>
            <a:endParaRPr lang="en-US" dirty="0"/>
          </a:p>
        </p:txBody>
      </p:sp>
      <p:sp>
        <p:nvSpPr>
          <p:cNvPr id="6" name="正方形/長方形 5">
            <a:extLst>
              <a:ext uri="{FF2B5EF4-FFF2-40B4-BE49-F238E27FC236}">
                <a16:creationId xmlns:a16="http://schemas.microsoft.com/office/drawing/2014/main" id="{A6D23C27-3CD2-4FE9-98FA-C7B361206FFF}"/>
              </a:ext>
            </a:extLst>
          </p:cNvPr>
          <p:cNvSpPr/>
          <p:nvPr/>
        </p:nvSpPr>
        <p:spPr>
          <a:xfrm>
            <a:off x="2925411" y="5735924"/>
            <a:ext cx="6639950" cy="1041009"/>
          </a:xfrm>
          <a:prstGeom prst="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ln w="0"/>
                <a:solidFill>
                  <a:schemeClr val="bg1"/>
                </a:solidFill>
                <a:effectLst>
                  <a:outerShdw blurRad="38100" dist="19050" dir="2700000" algn="tl" rotWithShape="0">
                    <a:schemeClr val="dk1">
                      <a:alpha val="40000"/>
                    </a:schemeClr>
                  </a:outerShdw>
                </a:effectLst>
              </a:rPr>
              <a:t>その</a:t>
            </a:r>
            <a:r>
              <a:rPr lang="en-US" altLang="ja-JP" sz="3200" dirty="0">
                <a:ln w="0"/>
                <a:solidFill>
                  <a:schemeClr val="bg1"/>
                </a:solidFill>
                <a:effectLst>
                  <a:outerShdw blurRad="38100" dist="19050" dir="2700000" algn="tl" rotWithShape="0">
                    <a:schemeClr val="dk1">
                      <a:alpha val="40000"/>
                    </a:schemeClr>
                  </a:outerShdw>
                </a:effectLst>
              </a:rPr>
              <a:t>3</a:t>
            </a:r>
            <a:r>
              <a:rPr kumimoji="1" lang="en-US" altLang="ja-JP" sz="3200" dirty="0">
                <a:ln w="0"/>
                <a:solidFill>
                  <a:schemeClr val="bg1"/>
                </a:solidFill>
                <a:effectLst>
                  <a:outerShdw blurRad="38100" dist="19050" dir="2700000" algn="tl" rotWithShape="0">
                    <a:schemeClr val="dk1">
                      <a:alpha val="40000"/>
                    </a:schemeClr>
                  </a:outerShdw>
                </a:effectLst>
              </a:rPr>
              <a:t>.</a:t>
            </a:r>
            <a:r>
              <a:rPr lang="ja-JP" altLang="en-US" sz="3200" dirty="0">
                <a:ln w="0"/>
                <a:solidFill>
                  <a:schemeClr val="bg1"/>
                </a:solidFill>
                <a:effectLst>
                  <a:outerShdw blurRad="38100" dist="19050" dir="2700000" algn="tl" rotWithShape="0">
                    <a:schemeClr val="dk1">
                      <a:alpha val="40000"/>
                    </a:schemeClr>
                  </a:outerShdw>
                </a:effectLst>
              </a:rPr>
              <a:t>文書</a:t>
            </a:r>
            <a:r>
              <a:rPr kumimoji="1" lang="ja-JP" altLang="en-US" sz="3200" dirty="0">
                <a:ln w="0"/>
                <a:solidFill>
                  <a:schemeClr val="bg1"/>
                </a:solidFill>
                <a:effectLst>
                  <a:outerShdw blurRad="38100" dist="19050" dir="2700000" algn="tl" rotWithShape="0">
                    <a:schemeClr val="dk1">
                      <a:alpha val="40000"/>
                    </a:schemeClr>
                  </a:outerShdw>
                </a:effectLst>
              </a:rPr>
              <a:t>管理まとめ</a:t>
            </a:r>
            <a:endParaRPr kumimoji="1" lang="en-US" altLang="ja-JP" sz="3200" dirty="0">
              <a:ln w="0"/>
              <a:solidFill>
                <a:schemeClr val="bg1"/>
              </a:solidFill>
              <a:effectLst>
                <a:outerShdw blurRad="38100" dist="19050" dir="2700000" algn="tl" rotWithShape="0">
                  <a:schemeClr val="dk1">
                    <a:alpha val="40000"/>
                  </a:schemeClr>
                </a:outerShdw>
              </a:effectLst>
            </a:endParaRPr>
          </a:p>
        </p:txBody>
      </p:sp>
      <p:pic>
        <p:nvPicPr>
          <p:cNvPr id="8" name="図 7" descr="抽象, 挿絵 が含まれている画像&#10;&#10;自動的に生成された説明">
            <a:extLst>
              <a:ext uri="{FF2B5EF4-FFF2-40B4-BE49-F238E27FC236}">
                <a16:creationId xmlns:a16="http://schemas.microsoft.com/office/drawing/2014/main" id="{539706A2-184A-4B1C-9DF0-628F2C2BF4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585" y="2072759"/>
            <a:ext cx="1323587" cy="1323587"/>
          </a:xfrm>
          <a:prstGeom prst="rect">
            <a:avLst/>
          </a:prstGeom>
        </p:spPr>
      </p:pic>
      <p:sp>
        <p:nvSpPr>
          <p:cNvPr id="10" name="吹き出し: 角を丸めた四角形 9">
            <a:extLst>
              <a:ext uri="{FF2B5EF4-FFF2-40B4-BE49-F238E27FC236}">
                <a16:creationId xmlns:a16="http://schemas.microsoft.com/office/drawing/2014/main" id="{270CC5C9-7019-4970-8770-0AE08A7BC636}"/>
              </a:ext>
            </a:extLst>
          </p:cNvPr>
          <p:cNvSpPr/>
          <p:nvPr/>
        </p:nvSpPr>
        <p:spPr>
          <a:xfrm>
            <a:off x="1685546" y="601571"/>
            <a:ext cx="9896853" cy="3899678"/>
          </a:xfrm>
          <a:prstGeom prst="wedgeRoundRectCallout">
            <a:avLst>
              <a:gd name="adj1" fmla="val -53764"/>
              <a:gd name="adj2" fmla="val -1179"/>
              <a:gd name="adj3" fmla="val 16667"/>
            </a:avLst>
          </a:prstGeom>
          <a:solidFill>
            <a:srgbClr val="BAFE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文書管理とは、紙や電子による記録や手順書の保管を規定した</a:t>
            </a:r>
            <a:endPar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endParaRPr>
          </a:p>
          <a:p>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品質システム（</a:t>
            </a:r>
            <a:r>
              <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rPr>
              <a:t>PQS</a:t>
            </a: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）の一つであり、その目的としては</a:t>
            </a:r>
            <a:endPar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endParaRPr>
          </a:p>
          <a:p>
            <a:r>
              <a:rPr lang="ja-JP" altLang="en-US" sz="2400" b="1" dirty="0">
                <a:solidFill>
                  <a:schemeClr val="tx1"/>
                </a:solidFill>
                <a:latin typeface="HG創英角ｺﾞｼｯｸUB" panose="020B0909000000000000" pitchFamily="49" charset="-128"/>
                <a:ea typeface="HG創英角ｺﾞｼｯｸUB" panose="020B0909000000000000" pitchFamily="49" charset="-128"/>
              </a:rPr>
              <a:t>⓵</a:t>
            </a: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高品質な医薬品を製造・試験するための手順の作成、手順からの逸脱の防止</a:t>
            </a:r>
            <a:endPar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endParaRPr>
          </a:p>
          <a:p>
            <a:r>
              <a:rPr lang="ja-JP" altLang="en-US" sz="2400" b="1" dirty="0">
                <a:solidFill>
                  <a:schemeClr val="tx1"/>
                </a:solidFill>
                <a:latin typeface="HG創英角ｺﾞｼｯｸUB" panose="020B0909000000000000" pitchFamily="49" charset="-128"/>
                <a:ea typeface="HG創英角ｺﾞｼｯｸUB" panose="020B0909000000000000" pitchFamily="49" charset="-128"/>
              </a:rPr>
              <a:t>②医薬品を手順に従って製造した証跡としての記録、記録の保管</a:t>
            </a:r>
            <a:endParaRPr lang="en-US" altLang="ja-JP" sz="2400" b="1" dirty="0">
              <a:solidFill>
                <a:schemeClr val="tx1"/>
              </a:solidFill>
              <a:latin typeface="HG創英角ｺﾞｼｯｸUB" panose="020B0909000000000000" pitchFamily="49" charset="-128"/>
              <a:ea typeface="HG創英角ｺﾞｼｯｸUB" panose="020B0909000000000000" pitchFamily="49" charset="-128"/>
            </a:endParaRPr>
          </a:p>
          <a:p>
            <a:pPr marL="261938" indent="-261938"/>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③品質システムに関わる業務の手順化</a:t>
            </a:r>
            <a:endPar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endParaRPr>
          </a:p>
          <a:p>
            <a:pPr marL="261938" indent="-261938"/>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④適切な保管期間の規定</a:t>
            </a:r>
            <a:endPar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endParaRPr>
          </a:p>
          <a:p>
            <a:pPr marL="261938" indent="-261938"/>
            <a:r>
              <a:rPr lang="ja-JP" altLang="en-US" sz="2400" b="1" dirty="0">
                <a:solidFill>
                  <a:schemeClr val="tx1"/>
                </a:solidFill>
                <a:latin typeface="HG創英角ｺﾞｼｯｸUB" panose="020B0909000000000000" pitchFamily="49" charset="-128"/>
                <a:ea typeface="HG創英角ｺﾞｼｯｸUB" panose="020B0909000000000000" pitchFamily="49" charset="-128"/>
              </a:rPr>
              <a:t>⑤文書の保管に関する責任の明確化</a:t>
            </a:r>
            <a:endParaRPr lang="en-US" altLang="ja-JP" sz="2400" b="1" dirty="0">
              <a:solidFill>
                <a:schemeClr val="tx1"/>
              </a:solidFill>
              <a:latin typeface="HG創英角ｺﾞｼｯｸUB" panose="020B0909000000000000" pitchFamily="49" charset="-128"/>
              <a:ea typeface="HG創英角ｺﾞｼｯｸUB" panose="020B0909000000000000" pitchFamily="49" charset="-128"/>
            </a:endParaRPr>
          </a:p>
          <a:p>
            <a:pPr marL="261938" indent="-261938"/>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などが挙げられます。</a:t>
            </a:r>
          </a:p>
        </p:txBody>
      </p:sp>
      <p:grpSp>
        <p:nvGrpSpPr>
          <p:cNvPr id="9" name="グループ化 8">
            <a:extLst>
              <a:ext uri="{FF2B5EF4-FFF2-40B4-BE49-F238E27FC236}">
                <a16:creationId xmlns:a16="http://schemas.microsoft.com/office/drawing/2014/main" id="{46E57F14-F4FC-4AE6-9826-FB57C79E91C9}"/>
              </a:ext>
            </a:extLst>
          </p:cNvPr>
          <p:cNvGrpSpPr/>
          <p:nvPr/>
        </p:nvGrpSpPr>
        <p:grpSpPr>
          <a:xfrm>
            <a:off x="10433538" y="4584854"/>
            <a:ext cx="1284851" cy="1460884"/>
            <a:chOff x="10310588" y="3207639"/>
            <a:chExt cx="1407801" cy="1527699"/>
          </a:xfrm>
        </p:grpSpPr>
        <p:pic>
          <p:nvPicPr>
            <p:cNvPr id="11" name="図 10" descr="挿絵, 抽象 が含まれている画像&#10;&#10;自動的に生成された説明">
              <a:extLst>
                <a:ext uri="{FF2B5EF4-FFF2-40B4-BE49-F238E27FC236}">
                  <a16:creationId xmlns:a16="http://schemas.microsoft.com/office/drawing/2014/main" id="{15F0473C-9375-4A66-9422-4E792F0791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0588" y="3207639"/>
              <a:ext cx="1407801" cy="1527699"/>
            </a:xfrm>
            <a:prstGeom prst="rect">
              <a:avLst/>
            </a:prstGeom>
          </p:spPr>
        </p:pic>
        <p:pic>
          <p:nvPicPr>
            <p:cNvPr id="12" name="図 11">
              <a:extLst>
                <a:ext uri="{FF2B5EF4-FFF2-40B4-BE49-F238E27FC236}">
                  <a16:creationId xmlns:a16="http://schemas.microsoft.com/office/drawing/2014/main" id="{602F0AFE-5055-44A8-AF53-8FF710DE0DAF}"/>
                </a:ext>
              </a:extLst>
            </p:cNvPr>
            <p:cNvPicPr>
              <a:picLocks noChangeAspect="1"/>
            </p:cNvPicPr>
            <p:nvPr/>
          </p:nvPicPr>
          <p:blipFill>
            <a:blip r:embed="rId4"/>
            <a:stretch>
              <a:fillRect/>
            </a:stretch>
          </p:blipFill>
          <p:spPr>
            <a:xfrm rot="1049891">
              <a:off x="11272983" y="3221025"/>
              <a:ext cx="371475" cy="619125"/>
            </a:xfrm>
            <a:prstGeom prst="rect">
              <a:avLst/>
            </a:prstGeom>
          </p:spPr>
        </p:pic>
      </p:grpSp>
      <p:sp>
        <p:nvSpPr>
          <p:cNvPr id="13" name="吹き出し: 角を丸めた四角形 12">
            <a:extLst>
              <a:ext uri="{FF2B5EF4-FFF2-40B4-BE49-F238E27FC236}">
                <a16:creationId xmlns:a16="http://schemas.microsoft.com/office/drawing/2014/main" id="{2E01B1C2-2E44-458A-8ED3-6662CA27BCE9}"/>
              </a:ext>
            </a:extLst>
          </p:cNvPr>
          <p:cNvSpPr/>
          <p:nvPr/>
        </p:nvSpPr>
        <p:spPr>
          <a:xfrm>
            <a:off x="1758462" y="4584854"/>
            <a:ext cx="7779647" cy="1041010"/>
          </a:xfrm>
          <a:prstGeom prst="wedgeRoundRectCallout">
            <a:avLst>
              <a:gd name="adj1" fmla="val 60986"/>
              <a:gd name="adj2" fmla="val -10833"/>
              <a:gd name="adj3" fmla="val 16667"/>
            </a:avLst>
          </a:prstGeom>
          <a:solidFill>
            <a:srgbClr val="F6FC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latin typeface="HGP創英角ﾎﾟｯﾌﾟ体" panose="040B0A00000000000000" pitchFamily="50" charset="-128"/>
                <a:ea typeface="HGP創英角ﾎﾟｯﾌﾟ体" panose="040B0A00000000000000" pitchFamily="50" charset="-128"/>
              </a:rPr>
              <a:t>GMP3</a:t>
            </a:r>
            <a:r>
              <a:rPr kumimoji="1" lang="ja-JP" altLang="en-US" sz="2400" dirty="0">
                <a:solidFill>
                  <a:schemeClr val="tx1"/>
                </a:solidFill>
                <a:latin typeface="HGP創英角ﾎﾟｯﾌﾟ体" panose="040B0A00000000000000" pitchFamily="50" charset="-128"/>
                <a:ea typeface="HGP創英角ﾎﾟｯﾌﾟ体" panose="040B0A00000000000000" pitchFamily="50" charset="-128"/>
              </a:rPr>
              <a:t>原則を遵守し、高品質な医薬品の製造を行うために、</a:t>
            </a:r>
            <a:endParaRPr kumimoji="1" lang="en-US" altLang="ja-JP" sz="2400" dirty="0">
              <a:solidFill>
                <a:schemeClr val="tx1"/>
              </a:solidFill>
              <a:latin typeface="HGP創英角ﾎﾟｯﾌﾟ体" panose="040B0A00000000000000" pitchFamily="50" charset="-128"/>
              <a:ea typeface="HGP創英角ﾎﾟｯﾌﾟ体" panose="040B0A00000000000000" pitchFamily="50" charset="-128"/>
            </a:endParaRPr>
          </a:p>
          <a:p>
            <a:pPr algn="ctr"/>
            <a:r>
              <a:rPr kumimoji="1" lang="ja-JP" altLang="en-US" sz="2400" dirty="0">
                <a:solidFill>
                  <a:schemeClr val="tx1"/>
                </a:solidFill>
                <a:latin typeface="HGP創英角ﾎﾟｯﾌﾟ体" panose="040B0A00000000000000" pitchFamily="50" charset="-128"/>
                <a:ea typeface="HGP創英角ﾎﾟｯﾌﾟ体" panose="040B0A00000000000000" pitchFamily="50" charset="-128"/>
              </a:rPr>
              <a:t>手順の作成、手順の遵守、記録の作成が必要なのね！</a:t>
            </a:r>
          </a:p>
        </p:txBody>
      </p:sp>
    </p:spTree>
    <p:extLst>
      <p:ext uri="{BB962C8B-B14F-4D97-AF65-F5344CB8AC3E}">
        <p14:creationId xmlns:p14="http://schemas.microsoft.com/office/powerpoint/2010/main" val="920315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ー 2">
            <a:extLst>
              <a:ext uri="{FF2B5EF4-FFF2-40B4-BE49-F238E27FC236}">
                <a16:creationId xmlns:a16="http://schemas.microsoft.com/office/drawing/2014/main" id="{ED19937B-0766-4A29-98F2-73B719E2F71D}"/>
              </a:ext>
            </a:extLst>
          </p:cNvPr>
          <p:cNvSpPr>
            <a:spLocks noGrp="1"/>
          </p:cNvSpPr>
          <p:nvPr>
            <p:ph type="ftr" sz="quarter" idx="11"/>
          </p:nvPr>
        </p:nvSpPr>
        <p:spPr/>
        <p:txBody>
          <a:bodyPr/>
          <a:lstStyle/>
          <a:p>
            <a:r>
              <a:rPr lang="en-US" dirty="0"/>
              <a:t>ENVIRONMENTAL TECHNICAL Co., Ltd</a:t>
            </a:r>
            <a:endParaRPr lang="en-US" i="1" dirty="0"/>
          </a:p>
        </p:txBody>
      </p:sp>
      <p:sp>
        <p:nvSpPr>
          <p:cNvPr id="4" name="スライド番号プレースホルダー 3">
            <a:extLst>
              <a:ext uri="{FF2B5EF4-FFF2-40B4-BE49-F238E27FC236}">
                <a16:creationId xmlns:a16="http://schemas.microsoft.com/office/drawing/2014/main" id="{9C3F4319-E5B7-4F50-A8A4-A95FB9AB17F3}"/>
              </a:ext>
            </a:extLst>
          </p:cNvPr>
          <p:cNvSpPr>
            <a:spLocks noGrp="1"/>
          </p:cNvSpPr>
          <p:nvPr>
            <p:ph type="sldNum" sz="quarter" idx="12"/>
          </p:nvPr>
        </p:nvSpPr>
        <p:spPr/>
        <p:txBody>
          <a:bodyPr/>
          <a:lstStyle/>
          <a:p>
            <a:fld id="{51845F5A-061D-4825-9AE9-D7794091C6CF}" type="slidenum">
              <a:rPr lang="en-US" smtClean="0"/>
              <a:t>2</a:t>
            </a:fld>
            <a:endParaRPr lang="en-US" dirty="0"/>
          </a:p>
        </p:txBody>
      </p:sp>
      <p:pic>
        <p:nvPicPr>
          <p:cNvPr id="9" name="図 8" descr="抽象, 挿絵 が含まれている画像&#10;&#10;自動的に生成された説明">
            <a:extLst>
              <a:ext uri="{FF2B5EF4-FFF2-40B4-BE49-F238E27FC236}">
                <a16:creationId xmlns:a16="http://schemas.microsoft.com/office/drawing/2014/main" id="{76953C94-0486-4C60-892C-588F156F6A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867" y="837809"/>
            <a:ext cx="4282831" cy="4282831"/>
          </a:xfrm>
          <a:prstGeom prst="rect">
            <a:avLst/>
          </a:prstGeom>
        </p:spPr>
      </p:pic>
      <p:sp>
        <p:nvSpPr>
          <p:cNvPr id="6" name="正方形/長方形 5">
            <a:extLst>
              <a:ext uri="{FF2B5EF4-FFF2-40B4-BE49-F238E27FC236}">
                <a16:creationId xmlns:a16="http://schemas.microsoft.com/office/drawing/2014/main" id="{A6D23C27-3CD2-4FE9-98FA-C7B361206FFF}"/>
              </a:ext>
            </a:extLst>
          </p:cNvPr>
          <p:cNvSpPr/>
          <p:nvPr/>
        </p:nvSpPr>
        <p:spPr>
          <a:xfrm>
            <a:off x="3404382" y="4937762"/>
            <a:ext cx="6639950" cy="1041009"/>
          </a:xfrm>
          <a:prstGeom prst="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ln w="0"/>
                <a:solidFill>
                  <a:schemeClr val="bg1"/>
                </a:solidFill>
                <a:effectLst>
                  <a:outerShdw blurRad="38100" dist="19050" dir="2700000" algn="tl" rotWithShape="0">
                    <a:schemeClr val="dk1">
                      <a:alpha val="40000"/>
                    </a:schemeClr>
                  </a:outerShdw>
                </a:effectLst>
              </a:rPr>
              <a:t>その</a:t>
            </a:r>
            <a:r>
              <a:rPr kumimoji="1" lang="en-US" altLang="ja-JP" sz="3200" dirty="0">
                <a:ln w="0"/>
                <a:solidFill>
                  <a:schemeClr val="bg1"/>
                </a:solidFill>
                <a:effectLst>
                  <a:outerShdw blurRad="38100" dist="19050" dir="2700000" algn="tl" rotWithShape="0">
                    <a:schemeClr val="dk1">
                      <a:alpha val="40000"/>
                    </a:schemeClr>
                  </a:outerShdw>
                </a:effectLst>
              </a:rPr>
              <a:t>1.</a:t>
            </a:r>
            <a:r>
              <a:rPr kumimoji="1" lang="ja-JP" altLang="en-US" sz="3200" dirty="0">
                <a:ln w="0"/>
                <a:solidFill>
                  <a:schemeClr val="bg1"/>
                </a:solidFill>
                <a:effectLst>
                  <a:outerShdw blurRad="38100" dist="19050" dir="2700000" algn="tl" rotWithShape="0">
                    <a:schemeClr val="dk1">
                      <a:alpha val="40000"/>
                    </a:schemeClr>
                  </a:outerShdw>
                </a:effectLst>
              </a:rPr>
              <a:t>文書管理について</a:t>
            </a:r>
            <a:endParaRPr kumimoji="1" lang="en-US" altLang="ja-JP" sz="3200" dirty="0">
              <a:ln w="0"/>
              <a:solidFill>
                <a:schemeClr val="bg1"/>
              </a:solidFill>
              <a:effectLst>
                <a:outerShdw blurRad="38100" dist="19050" dir="2700000" algn="tl" rotWithShape="0">
                  <a:schemeClr val="dk1">
                    <a:alpha val="40000"/>
                  </a:schemeClr>
                </a:outerShdw>
              </a:effectLst>
            </a:endParaRPr>
          </a:p>
        </p:txBody>
      </p:sp>
      <p:sp>
        <p:nvSpPr>
          <p:cNvPr id="7" name="吹き出し: 角を丸めた四角形 6">
            <a:extLst>
              <a:ext uri="{FF2B5EF4-FFF2-40B4-BE49-F238E27FC236}">
                <a16:creationId xmlns:a16="http://schemas.microsoft.com/office/drawing/2014/main" id="{FD8ACBAC-D86E-4856-868D-6087B4DEC152}"/>
              </a:ext>
            </a:extLst>
          </p:cNvPr>
          <p:cNvSpPr/>
          <p:nvPr/>
        </p:nvSpPr>
        <p:spPr>
          <a:xfrm>
            <a:off x="4474698" y="2198149"/>
            <a:ext cx="5963530" cy="1562149"/>
          </a:xfrm>
          <a:prstGeom prst="wedgeRoundRectCallout">
            <a:avLst>
              <a:gd name="adj1" fmla="val -65112"/>
              <a:gd name="adj2" fmla="val -2206"/>
              <a:gd name="adj3" fmla="val 16667"/>
            </a:avLst>
          </a:prstGeom>
          <a:solidFill>
            <a:srgbClr val="BAFE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HG創英角ｺﾞｼｯｸUB" panose="020B0909000000000000" pitchFamily="49" charset="-128"/>
                <a:ea typeface="HG創英角ｺﾞｼｯｸUB" panose="020B0909000000000000" pitchFamily="49" charset="-128"/>
              </a:rPr>
              <a:t>まずは文書管理の必要性について</a:t>
            </a:r>
            <a:endParaRPr kumimoji="1" lang="en-US" altLang="ja-JP" sz="2800" b="1" dirty="0">
              <a:solidFill>
                <a:schemeClr val="tx1"/>
              </a:solidFill>
              <a:latin typeface="HG創英角ｺﾞｼｯｸUB" panose="020B0909000000000000" pitchFamily="49" charset="-128"/>
              <a:ea typeface="HG創英角ｺﾞｼｯｸUB" panose="020B0909000000000000" pitchFamily="49" charset="-128"/>
            </a:endParaRPr>
          </a:p>
          <a:p>
            <a:pPr algn="ctr"/>
            <a:r>
              <a:rPr kumimoji="1" lang="ja-JP" altLang="en-US" sz="2800" b="1" dirty="0">
                <a:solidFill>
                  <a:schemeClr val="tx1"/>
                </a:solidFill>
                <a:latin typeface="HG創英角ｺﾞｼｯｸUB" panose="020B0909000000000000" pitchFamily="49" charset="-128"/>
                <a:ea typeface="HG創英角ｺﾞｼｯｸUB" panose="020B0909000000000000" pitchFamily="49" charset="-128"/>
              </a:rPr>
              <a:t>学んでいきましょう。</a:t>
            </a:r>
          </a:p>
        </p:txBody>
      </p:sp>
    </p:spTree>
    <p:extLst>
      <p:ext uri="{BB962C8B-B14F-4D97-AF65-F5344CB8AC3E}">
        <p14:creationId xmlns:p14="http://schemas.microsoft.com/office/powerpoint/2010/main" val="413849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ー 2">
            <a:extLst>
              <a:ext uri="{FF2B5EF4-FFF2-40B4-BE49-F238E27FC236}">
                <a16:creationId xmlns:a16="http://schemas.microsoft.com/office/drawing/2014/main" id="{ED19937B-0766-4A29-98F2-73B719E2F71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sz="1400" b="0" i="1" u="none" strike="noStrike" kern="1200" cap="none" spc="0" normalizeH="0" baseline="0" noProof="0" dirty="0">
                <a:ln>
                  <a:noFill/>
                </a:ln>
                <a:solidFill>
                  <a:prstClr val="white"/>
                </a:solidFill>
                <a:effectLst/>
                <a:uLnTx/>
                <a:uFillTx/>
                <a:latin typeface="Calibri" panose="020F0502020204030204"/>
                <a:ea typeface="+mn-ea"/>
                <a:cs typeface="+mn-cs"/>
              </a:rPr>
              <a:t>ENVIRONMENTAL TECHNICAL Co., Ltd</a:t>
            </a:r>
          </a:p>
        </p:txBody>
      </p:sp>
      <p:sp>
        <p:nvSpPr>
          <p:cNvPr id="4" name="スライド番号プレースホルダー 3">
            <a:extLst>
              <a:ext uri="{FF2B5EF4-FFF2-40B4-BE49-F238E27FC236}">
                <a16:creationId xmlns:a16="http://schemas.microsoft.com/office/drawing/2014/main" id="{9C3F4319-E5B7-4F50-A8A4-A95FB9AB17F3}"/>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1845F5A-061D-4825-9AE9-D7794091C6CF}" type="slidenum">
              <a:rPr kumimoji="1" lang="en-US" sz="18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1"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四角形: 角を丸くする 1">
            <a:extLst>
              <a:ext uri="{FF2B5EF4-FFF2-40B4-BE49-F238E27FC236}">
                <a16:creationId xmlns:a16="http://schemas.microsoft.com/office/drawing/2014/main" id="{469A3DE4-4698-4918-8640-78C8E2D5A365}"/>
              </a:ext>
            </a:extLst>
          </p:cNvPr>
          <p:cNvSpPr/>
          <p:nvPr/>
        </p:nvSpPr>
        <p:spPr>
          <a:xfrm>
            <a:off x="689316" y="590840"/>
            <a:ext cx="10663311" cy="59084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3200" dirty="0">
                <a:solidFill>
                  <a:prstClr val="white"/>
                </a:solidFill>
                <a:latin typeface="Calibri" panose="020F0502020204030204"/>
                <a:ea typeface="ＭＳ Ｐゴシック" panose="020B0600070205080204" pitchFamily="50" charset="-128"/>
              </a:rPr>
              <a:t>GMP</a:t>
            </a:r>
            <a:r>
              <a:rPr lang="ja-JP" altLang="en-US" sz="3200" dirty="0">
                <a:solidFill>
                  <a:prstClr val="white"/>
                </a:solidFill>
                <a:latin typeface="Calibri" panose="020F0502020204030204"/>
                <a:ea typeface="ＭＳ Ｐゴシック" panose="020B0600070205080204" pitchFamily="50" charset="-128"/>
              </a:rPr>
              <a:t>三原則における文書管理</a:t>
            </a:r>
            <a:endParaRPr kumimoji="1" lang="ja-JP" altLang="en-US" sz="32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pic>
        <p:nvPicPr>
          <p:cNvPr id="15" name="図 14" descr="抽象, 挿絵 が含まれている画像&#10;&#10;自動的に生成された説明">
            <a:extLst>
              <a:ext uri="{FF2B5EF4-FFF2-40B4-BE49-F238E27FC236}">
                <a16:creationId xmlns:a16="http://schemas.microsoft.com/office/drawing/2014/main" id="{5E8C7E98-0A8C-4B41-BF15-F26A2726AA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08418"/>
            <a:ext cx="2485558" cy="2485558"/>
          </a:xfrm>
          <a:prstGeom prst="rect">
            <a:avLst/>
          </a:prstGeom>
        </p:spPr>
      </p:pic>
      <p:sp>
        <p:nvSpPr>
          <p:cNvPr id="16" name="吹き出し: 角を丸めた四角形 15">
            <a:extLst>
              <a:ext uri="{FF2B5EF4-FFF2-40B4-BE49-F238E27FC236}">
                <a16:creationId xmlns:a16="http://schemas.microsoft.com/office/drawing/2014/main" id="{57484207-E121-4B42-AE44-CE86031CAAE4}"/>
              </a:ext>
            </a:extLst>
          </p:cNvPr>
          <p:cNvSpPr/>
          <p:nvPr/>
        </p:nvSpPr>
        <p:spPr>
          <a:xfrm>
            <a:off x="2336801" y="1369763"/>
            <a:ext cx="9381588" cy="1086263"/>
          </a:xfrm>
          <a:prstGeom prst="wedgeRoundRectCallout">
            <a:avLst>
              <a:gd name="adj1" fmla="val -55481"/>
              <a:gd name="adj2" fmla="val 54456"/>
              <a:gd name="adj3" fmla="val 16667"/>
            </a:avLst>
          </a:prstGeom>
          <a:solidFill>
            <a:srgbClr val="BAFE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文書管理について学ぶ前に、</a:t>
            </a:r>
            <a:r>
              <a:rPr kumimoji="1" lang="en-US" altLang="ja-JP"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GMP</a:t>
            </a:r>
            <a:r>
              <a:rPr kumimoji="1" lang="ja-JP" altLang="en-US"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三原則について</a:t>
            </a:r>
            <a:endParaRPr kumimoji="1" lang="en-US" altLang="ja-JP"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再確認しましょう。</a:t>
            </a:r>
          </a:p>
        </p:txBody>
      </p:sp>
      <p:sp>
        <p:nvSpPr>
          <p:cNvPr id="21" name="吹き出し: 角を丸めた四角形 20">
            <a:extLst>
              <a:ext uri="{FF2B5EF4-FFF2-40B4-BE49-F238E27FC236}">
                <a16:creationId xmlns:a16="http://schemas.microsoft.com/office/drawing/2014/main" id="{1FE639B3-3A5F-4417-A1C0-7A179992FB32}"/>
              </a:ext>
            </a:extLst>
          </p:cNvPr>
          <p:cNvSpPr/>
          <p:nvPr/>
        </p:nvSpPr>
        <p:spPr>
          <a:xfrm>
            <a:off x="2336801" y="4793976"/>
            <a:ext cx="9564467" cy="1183721"/>
          </a:xfrm>
          <a:prstGeom prst="wedgeRoundRectCallout">
            <a:avLst>
              <a:gd name="adj1" fmla="val -55573"/>
              <a:gd name="adj2" fmla="val -50828"/>
              <a:gd name="adj3" fmla="val 16667"/>
            </a:avLst>
          </a:prstGeom>
          <a:solidFill>
            <a:srgbClr val="BAFE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文書管理とは、</a:t>
            </a:r>
            <a:r>
              <a:rPr kumimoji="1" lang="en-US" altLang="ja-JP"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GMP</a:t>
            </a:r>
            <a:r>
              <a:rPr kumimoji="1" lang="ja-JP" altLang="en-US"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三原則に基づき高品質な医薬品を製造する為の</a:t>
            </a:r>
            <a:endParaRPr kumimoji="1" lang="en-US" altLang="ja-JP"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仕組み：システム（品質システム（</a:t>
            </a:r>
            <a:r>
              <a:rPr kumimoji="1" lang="en-US" altLang="ja-JP"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PQS</a:t>
            </a:r>
            <a:r>
              <a:rPr kumimoji="1" lang="ja-JP" altLang="en-US"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））です。</a:t>
            </a:r>
          </a:p>
        </p:txBody>
      </p:sp>
      <p:sp>
        <p:nvSpPr>
          <p:cNvPr id="9" name="吹き出し: 角を丸めた四角形 8">
            <a:extLst>
              <a:ext uri="{FF2B5EF4-FFF2-40B4-BE49-F238E27FC236}">
                <a16:creationId xmlns:a16="http://schemas.microsoft.com/office/drawing/2014/main" id="{B9117AE9-6D25-4CF3-BDEE-9CD793077A32}"/>
              </a:ext>
            </a:extLst>
          </p:cNvPr>
          <p:cNvSpPr/>
          <p:nvPr/>
        </p:nvSpPr>
        <p:spPr>
          <a:xfrm>
            <a:off x="2336802" y="2589062"/>
            <a:ext cx="9564466" cy="2053276"/>
          </a:xfrm>
          <a:prstGeom prst="wedgeRoundRectCallout">
            <a:avLst>
              <a:gd name="adj1" fmla="val -55089"/>
              <a:gd name="adj2" fmla="val -2380"/>
              <a:gd name="adj3" fmla="val 16667"/>
            </a:avLst>
          </a:prstGeom>
          <a:solidFill>
            <a:srgbClr val="BAFE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GMP</a:t>
            </a:r>
            <a:r>
              <a:rPr kumimoji="1" lang="ja-JP" altLang="en-US"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三原則は</a:t>
            </a:r>
            <a:endParaRPr kumimoji="1" lang="en-US" altLang="ja-JP"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①医薬品の汚染、品質低下を防止する</a:t>
            </a:r>
            <a:endParaRPr kumimoji="1" lang="en-US" altLang="ja-JP"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②人為的誤りを最低限にする</a:t>
            </a:r>
            <a:endParaRPr kumimoji="1" lang="en-US" altLang="ja-JP"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③高い品質を保証するシステムを構築する</a:t>
            </a:r>
            <a:endParaRPr kumimoji="1" lang="en-US" altLang="ja-JP"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でした。</a:t>
            </a:r>
          </a:p>
        </p:txBody>
      </p:sp>
    </p:spTree>
    <p:extLst>
      <p:ext uri="{BB962C8B-B14F-4D97-AF65-F5344CB8AC3E}">
        <p14:creationId xmlns:p14="http://schemas.microsoft.com/office/powerpoint/2010/main" val="3013808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ー 2">
            <a:extLst>
              <a:ext uri="{FF2B5EF4-FFF2-40B4-BE49-F238E27FC236}">
                <a16:creationId xmlns:a16="http://schemas.microsoft.com/office/drawing/2014/main" id="{ED19937B-0766-4A29-98F2-73B719E2F71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sz="1400" b="0" i="1" u="none" strike="noStrike" kern="1200" cap="none" spc="0" normalizeH="0" baseline="0" noProof="0" dirty="0">
                <a:ln>
                  <a:noFill/>
                </a:ln>
                <a:solidFill>
                  <a:prstClr val="white"/>
                </a:solidFill>
                <a:effectLst/>
                <a:uLnTx/>
                <a:uFillTx/>
                <a:latin typeface="Calibri" panose="020F0502020204030204"/>
                <a:ea typeface="+mn-ea"/>
                <a:cs typeface="+mn-cs"/>
              </a:rPr>
              <a:t>ENVIRONMENTAL TECHNICAL Co., Ltd</a:t>
            </a:r>
          </a:p>
        </p:txBody>
      </p:sp>
      <p:sp>
        <p:nvSpPr>
          <p:cNvPr id="4" name="スライド番号プレースホルダー 3">
            <a:extLst>
              <a:ext uri="{FF2B5EF4-FFF2-40B4-BE49-F238E27FC236}">
                <a16:creationId xmlns:a16="http://schemas.microsoft.com/office/drawing/2014/main" id="{9C3F4319-E5B7-4F50-A8A4-A95FB9AB17F3}"/>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1845F5A-061D-4825-9AE9-D7794091C6CF}" type="slidenum">
              <a:rPr kumimoji="1" lang="en-US" sz="18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1"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四角形: 角を丸くする 1">
            <a:extLst>
              <a:ext uri="{FF2B5EF4-FFF2-40B4-BE49-F238E27FC236}">
                <a16:creationId xmlns:a16="http://schemas.microsoft.com/office/drawing/2014/main" id="{469A3DE4-4698-4918-8640-78C8E2D5A365}"/>
              </a:ext>
            </a:extLst>
          </p:cNvPr>
          <p:cNvSpPr/>
          <p:nvPr/>
        </p:nvSpPr>
        <p:spPr>
          <a:xfrm>
            <a:off x="689316" y="590840"/>
            <a:ext cx="10663311" cy="59084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3200" dirty="0">
                <a:solidFill>
                  <a:prstClr val="white"/>
                </a:solidFill>
                <a:latin typeface="Calibri" panose="020F0502020204030204"/>
                <a:ea typeface="ＭＳ Ｐゴシック" panose="020B0600070205080204" pitchFamily="50" charset="-128"/>
              </a:rPr>
              <a:t>ｃ</a:t>
            </a:r>
            <a:r>
              <a:rPr lang="en-US" altLang="ja-JP" sz="3200" dirty="0">
                <a:solidFill>
                  <a:prstClr val="white"/>
                </a:solidFill>
                <a:latin typeface="Calibri" panose="020F0502020204030204"/>
                <a:ea typeface="ＭＳ Ｐゴシック" panose="020B0600070205080204" pitchFamily="50" charset="-128"/>
              </a:rPr>
              <a:t>GMP</a:t>
            </a:r>
            <a:r>
              <a:rPr lang="ja-JP" altLang="en-US" sz="3200" dirty="0">
                <a:solidFill>
                  <a:prstClr val="white"/>
                </a:solidFill>
                <a:latin typeface="Calibri" panose="020F0502020204030204"/>
                <a:ea typeface="ＭＳ Ｐゴシック" panose="020B0600070205080204" pitchFamily="50" charset="-128"/>
              </a:rPr>
              <a:t>三原則における文書管理</a:t>
            </a:r>
            <a:endParaRPr kumimoji="1" lang="ja-JP" altLang="en-US" sz="32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pic>
        <p:nvPicPr>
          <p:cNvPr id="15" name="図 14" descr="抽象, 挿絵 が含まれている画像&#10;&#10;自動的に生成された説明">
            <a:extLst>
              <a:ext uri="{FF2B5EF4-FFF2-40B4-BE49-F238E27FC236}">
                <a16:creationId xmlns:a16="http://schemas.microsoft.com/office/drawing/2014/main" id="{5E8C7E98-0A8C-4B41-BF15-F26A2726AA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08418"/>
            <a:ext cx="2485558" cy="2485558"/>
          </a:xfrm>
          <a:prstGeom prst="rect">
            <a:avLst/>
          </a:prstGeom>
        </p:spPr>
      </p:pic>
      <p:sp>
        <p:nvSpPr>
          <p:cNvPr id="16" name="吹き出し: 角を丸めた四角形 15">
            <a:extLst>
              <a:ext uri="{FF2B5EF4-FFF2-40B4-BE49-F238E27FC236}">
                <a16:creationId xmlns:a16="http://schemas.microsoft.com/office/drawing/2014/main" id="{57484207-E121-4B42-AE44-CE86031CAAE4}"/>
              </a:ext>
            </a:extLst>
          </p:cNvPr>
          <p:cNvSpPr/>
          <p:nvPr/>
        </p:nvSpPr>
        <p:spPr>
          <a:xfrm>
            <a:off x="2336801" y="1369763"/>
            <a:ext cx="9381588" cy="1086263"/>
          </a:xfrm>
          <a:prstGeom prst="wedgeRoundRectCallout">
            <a:avLst>
              <a:gd name="adj1" fmla="val -55481"/>
              <a:gd name="adj2" fmla="val 54456"/>
              <a:gd name="adj3" fmla="val 16667"/>
            </a:avLst>
          </a:prstGeom>
          <a:solidFill>
            <a:srgbClr val="BAFE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次に、あまり聞きなれないかも知れませんが、</a:t>
            </a:r>
            <a:endParaRPr kumimoji="1" lang="en-US" altLang="ja-JP"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cGMP</a:t>
            </a:r>
            <a:r>
              <a:rPr kumimoji="1" lang="ja-JP" altLang="en-US"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（米国</a:t>
            </a:r>
            <a:r>
              <a:rPr lang="en-US" altLang="ja-JP" sz="2400" b="1" dirty="0">
                <a:solidFill>
                  <a:prstClr val="black"/>
                </a:solidFill>
                <a:latin typeface="HG創英角ｺﾞｼｯｸUB" panose="020B0909000000000000" pitchFamily="49" charset="-128"/>
                <a:ea typeface="HG創英角ｺﾞｼｯｸUB" panose="020B0909000000000000" pitchFamily="49" charset="-128"/>
              </a:rPr>
              <a:t>GMP</a:t>
            </a:r>
            <a:r>
              <a:rPr lang="ja-JP" altLang="en-US" sz="2400" b="1" dirty="0">
                <a:solidFill>
                  <a:prstClr val="black"/>
                </a:solidFill>
                <a:latin typeface="HG創英角ｺﾞｼｯｸUB" panose="020B0909000000000000" pitchFamily="49" charset="-128"/>
                <a:ea typeface="HG創英角ｺﾞｼｯｸUB" panose="020B0909000000000000" pitchFamily="49" charset="-128"/>
              </a:rPr>
              <a:t>規則</a:t>
            </a:r>
            <a:r>
              <a:rPr kumimoji="1" lang="ja-JP" altLang="en-US"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）の三原則について</a:t>
            </a:r>
            <a:r>
              <a:rPr lang="ja-JP" altLang="en-US" sz="2400" b="1" dirty="0">
                <a:solidFill>
                  <a:prstClr val="black"/>
                </a:solidFill>
                <a:latin typeface="HG創英角ｺﾞｼｯｸUB" panose="020B0909000000000000" pitchFamily="49" charset="-128"/>
                <a:ea typeface="HG創英角ｺﾞｼｯｸUB" panose="020B0909000000000000" pitchFamily="49" charset="-128"/>
              </a:rPr>
              <a:t>紹介</a:t>
            </a:r>
            <a:r>
              <a:rPr kumimoji="1" lang="ja-JP" altLang="en-US"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します。</a:t>
            </a:r>
          </a:p>
        </p:txBody>
      </p:sp>
      <p:sp>
        <p:nvSpPr>
          <p:cNvPr id="21" name="吹き出し: 角を丸めた四角形 20">
            <a:extLst>
              <a:ext uri="{FF2B5EF4-FFF2-40B4-BE49-F238E27FC236}">
                <a16:creationId xmlns:a16="http://schemas.microsoft.com/office/drawing/2014/main" id="{1FE639B3-3A5F-4417-A1C0-7A179992FB32}"/>
              </a:ext>
            </a:extLst>
          </p:cNvPr>
          <p:cNvSpPr/>
          <p:nvPr/>
        </p:nvSpPr>
        <p:spPr>
          <a:xfrm>
            <a:off x="2336801" y="4793976"/>
            <a:ext cx="9564467" cy="1183721"/>
          </a:xfrm>
          <a:prstGeom prst="wedgeRoundRectCallout">
            <a:avLst>
              <a:gd name="adj1" fmla="val -55573"/>
              <a:gd name="adj2" fmla="val -50828"/>
              <a:gd name="adj3" fmla="val 16667"/>
            </a:avLst>
          </a:prstGeom>
          <a:solidFill>
            <a:srgbClr val="BAFE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400" b="1" dirty="0">
                <a:solidFill>
                  <a:prstClr val="black"/>
                </a:solidFill>
                <a:latin typeface="HG創英角ｺﾞｼｯｸUB" panose="020B0909000000000000" pitchFamily="49" charset="-128"/>
                <a:ea typeface="HG創英角ｺﾞｼｯｸUB" panose="020B0909000000000000" pitchFamily="49" charset="-128"/>
              </a:rPr>
              <a:t>cGMP</a:t>
            </a:r>
            <a:r>
              <a:rPr lang="ja-JP" altLang="en-US" sz="2400" b="1" dirty="0">
                <a:solidFill>
                  <a:prstClr val="black"/>
                </a:solidFill>
                <a:latin typeface="HG創英角ｺﾞｼｯｸUB" panose="020B0909000000000000" pitchFamily="49" charset="-128"/>
                <a:ea typeface="HG創英角ｺﾞｼｯｸUB" panose="020B0909000000000000" pitchFamily="49" charset="-128"/>
              </a:rPr>
              <a:t>の三原則の中でも</a:t>
            </a:r>
            <a:r>
              <a:rPr kumimoji="1" lang="ja-JP" altLang="en-US"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③として、文書管理の重要性が規定されて</a:t>
            </a:r>
            <a:endParaRPr kumimoji="1" lang="en-US" altLang="ja-JP"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います。</a:t>
            </a:r>
          </a:p>
        </p:txBody>
      </p:sp>
      <p:sp>
        <p:nvSpPr>
          <p:cNvPr id="9" name="吹き出し: 角を丸めた四角形 8">
            <a:extLst>
              <a:ext uri="{FF2B5EF4-FFF2-40B4-BE49-F238E27FC236}">
                <a16:creationId xmlns:a16="http://schemas.microsoft.com/office/drawing/2014/main" id="{B9117AE9-6D25-4CF3-BDEE-9CD793077A32}"/>
              </a:ext>
            </a:extLst>
          </p:cNvPr>
          <p:cNvSpPr/>
          <p:nvPr/>
        </p:nvSpPr>
        <p:spPr>
          <a:xfrm>
            <a:off x="2336802" y="2589062"/>
            <a:ext cx="9564466" cy="2053276"/>
          </a:xfrm>
          <a:prstGeom prst="wedgeRoundRectCallout">
            <a:avLst>
              <a:gd name="adj1" fmla="val -55089"/>
              <a:gd name="adj2" fmla="val -2380"/>
              <a:gd name="adj3" fmla="val 16667"/>
            </a:avLst>
          </a:prstGeom>
          <a:solidFill>
            <a:srgbClr val="BAFE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cGMP</a:t>
            </a:r>
            <a:r>
              <a:rPr kumimoji="1" lang="ja-JP" altLang="en-US"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の三原則は、下記になります。</a:t>
            </a:r>
            <a:endParaRPr kumimoji="1" lang="en-US" altLang="ja-JP"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①</a:t>
            </a:r>
            <a:r>
              <a:rPr kumimoji="1" lang="en-US" altLang="ja-JP"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 Keep it clean</a:t>
            </a:r>
            <a:r>
              <a:rPr kumimoji="1" lang="ja-JP" altLang="en-US"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　：　まずは整理・整頓・清掃・清潔</a:t>
            </a:r>
            <a:endParaRPr kumimoji="1" lang="en-US" altLang="ja-JP"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② </a:t>
            </a:r>
            <a:r>
              <a:rPr kumimoji="1" lang="en-US" altLang="ja-JP"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Check And double check</a:t>
            </a:r>
            <a:r>
              <a:rPr kumimoji="1" lang="ja-JP" altLang="en-US"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　：　確認し、さらに確認せよ</a:t>
            </a:r>
            <a:endParaRPr kumimoji="1" lang="en-US" altLang="ja-JP"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endParaRPr>
          </a:p>
          <a:p>
            <a:pPr marL="5646738" marR="0" lvl="0" indent="-5646738"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③ </a:t>
            </a:r>
            <a:r>
              <a:rPr kumimoji="1" lang="en-US" altLang="ja-JP"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Write it down-keep good record</a:t>
            </a:r>
            <a:r>
              <a:rPr kumimoji="1" lang="ja-JP" altLang="en-US"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　：　すぐに記録をし、適切な記録を維持せよ</a:t>
            </a:r>
          </a:p>
        </p:txBody>
      </p:sp>
    </p:spTree>
    <p:extLst>
      <p:ext uri="{BB962C8B-B14F-4D97-AF65-F5344CB8AC3E}">
        <p14:creationId xmlns:p14="http://schemas.microsoft.com/office/powerpoint/2010/main" val="1804491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ー 2">
            <a:extLst>
              <a:ext uri="{FF2B5EF4-FFF2-40B4-BE49-F238E27FC236}">
                <a16:creationId xmlns:a16="http://schemas.microsoft.com/office/drawing/2014/main" id="{ED19937B-0766-4A29-98F2-73B719E2F71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sz="1400" b="0" i="1" u="none" strike="noStrike" kern="1200" cap="none" spc="0" normalizeH="0" baseline="0" noProof="0" dirty="0">
                <a:ln>
                  <a:noFill/>
                </a:ln>
                <a:solidFill>
                  <a:prstClr val="white"/>
                </a:solidFill>
                <a:effectLst/>
                <a:uLnTx/>
                <a:uFillTx/>
                <a:latin typeface="Calibri" panose="020F0502020204030204"/>
                <a:ea typeface="+mn-ea"/>
                <a:cs typeface="+mn-cs"/>
              </a:rPr>
              <a:t>ENVIRONMENTAL TECHNICAL Co., Ltd</a:t>
            </a:r>
          </a:p>
        </p:txBody>
      </p:sp>
      <p:sp>
        <p:nvSpPr>
          <p:cNvPr id="4" name="スライド番号プレースホルダー 3">
            <a:extLst>
              <a:ext uri="{FF2B5EF4-FFF2-40B4-BE49-F238E27FC236}">
                <a16:creationId xmlns:a16="http://schemas.microsoft.com/office/drawing/2014/main" id="{9C3F4319-E5B7-4F50-A8A4-A95FB9AB17F3}"/>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1845F5A-061D-4825-9AE9-D7794091C6CF}" type="slidenum">
              <a:rPr kumimoji="1" lang="en-US" sz="18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1"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四角形: 角を丸くする 1">
            <a:extLst>
              <a:ext uri="{FF2B5EF4-FFF2-40B4-BE49-F238E27FC236}">
                <a16:creationId xmlns:a16="http://schemas.microsoft.com/office/drawing/2014/main" id="{469A3DE4-4698-4918-8640-78C8E2D5A365}"/>
              </a:ext>
            </a:extLst>
          </p:cNvPr>
          <p:cNvSpPr/>
          <p:nvPr/>
        </p:nvSpPr>
        <p:spPr>
          <a:xfrm>
            <a:off x="689316" y="590840"/>
            <a:ext cx="10663311" cy="59084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32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rPr>
              <a:t>DI</a:t>
            </a:r>
            <a:r>
              <a:rPr kumimoji="1" lang="ja-JP" altLang="en-US" sz="32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rPr>
              <a:t>における文書管理</a:t>
            </a:r>
          </a:p>
        </p:txBody>
      </p:sp>
      <p:pic>
        <p:nvPicPr>
          <p:cNvPr id="15" name="図 14" descr="抽象, 挿絵 が含まれている画像&#10;&#10;自動的に生成された説明">
            <a:extLst>
              <a:ext uri="{FF2B5EF4-FFF2-40B4-BE49-F238E27FC236}">
                <a16:creationId xmlns:a16="http://schemas.microsoft.com/office/drawing/2014/main" id="{5E8C7E98-0A8C-4B41-BF15-F26A2726AA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08418"/>
            <a:ext cx="2485558" cy="2485558"/>
          </a:xfrm>
          <a:prstGeom prst="rect">
            <a:avLst/>
          </a:prstGeom>
        </p:spPr>
      </p:pic>
      <p:sp>
        <p:nvSpPr>
          <p:cNvPr id="16" name="吹き出し: 角を丸めた四角形 15">
            <a:extLst>
              <a:ext uri="{FF2B5EF4-FFF2-40B4-BE49-F238E27FC236}">
                <a16:creationId xmlns:a16="http://schemas.microsoft.com/office/drawing/2014/main" id="{57484207-E121-4B42-AE44-CE86031CAAE4}"/>
              </a:ext>
            </a:extLst>
          </p:cNvPr>
          <p:cNvSpPr/>
          <p:nvPr/>
        </p:nvSpPr>
        <p:spPr>
          <a:xfrm>
            <a:off x="2336801" y="1268767"/>
            <a:ext cx="9381588" cy="2485558"/>
          </a:xfrm>
          <a:prstGeom prst="wedgeRoundRectCallout">
            <a:avLst>
              <a:gd name="adj1" fmla="val -54862"/>
              <a:gd name="adj2" fmla="val 39857"/>
              <a:gd name="adj3" fmla="val 16667"/>
            </a:avLst>
          </a:prstGeom>
          <a:solidFill>
            <a:srgbClr val="BAFE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DI</a:t>
            </a:r>
            <a:r>
              <a:rPr kumimoji="1" lang="ja-JP" altLang="en-US"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とは以前学習した、</a:t>
            </a:r>
            <a:r>
              <a:rPr kumimoji="1" lang="en-US" altLang="ja-JP"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Data Integrity:</a:t>
            </a:r>
            <a:r>
              <a:rPr kumimoji="1" lang="ja-JP" altLang="en-US"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データの完全性の</a:t>
            </a:r>
            <a:endParaRPr kumimoji="1" lang="en-US" altLang="ja-JP"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ことです。</a:t>
            </a:r>
            <a:r>
              <a:rPr kumimoji="1" lang="en-US" altLang="ja-JP"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DI</a:t>
            </a:r>
            <a:r>
              <a:rPr kumimoji="1" lang="ja-JP" altLang="en-US"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は電子データのみならず、紙によるデータも</a:t>
            </a:r>
            <a:endParaRPr kumimoji="1" lang="en-US" altLang="ja-JP"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1" dirty="0">
                <a:solidFill>
                  <a:prstClr val="black"/>
                </a:solidFill>
                <a:latin typeface="HG創英角ｺﾞｼｯｸUB" panose="020B0909000000000000" pitchFamily="49" charset="-128"/>
                <a:ea typeface="HG創英角ｺﾞｼｯｸUB" panose="020B0909000000000000" pitchFamily="49" charset="-128"/>
              </a:rPr>
              <a:t>対象となり、文書管理の要件そのものとなります（詳しくは教育資料をご確認ください）。</a:t>
            </a:r>
            <a:endParaRPr lang="en-US" altLang="ja-JP" sz="2400" b="1" dirty="0">
              <a:solidFill>
                <a:prstClr val="black"/>
              </a:solidFill>
              <a:latin typeface="HG創英角ｺﾞｼｯｸUB" panose="020B0909000000000000" pitchFamily="49" charset="-128"/>
              <a:ea typeface="HG創英角ｺﾞｼｯｸUB" panose="020B09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また文書管理は紙のデータのみ対象になりそうなイメージかも</a:t>
            </a:r>
            <a:endParaRPr kumimoji="1" lang="en-US" altLang="ja-JP"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1" dirty="0">
                <a:solidFill>
                  <a:prstClr val="black"/>
                </a:solidFill>
                <a:latin typeface="HG創英角ｺﾞｼｯｸUB" panose="020B0909000000000000" pitchFamily="49" charset="-128"/>
                <a:ea typeface="HG創英角ｺﾞｼｯｸUB" panose="020B0909000000000000" pitchFamily="49" charset="-128"/>
              </a:rPr>
              <a:t>知れませんが、こちらは電子データも対象になります</a:t>
            </a:r>
            <a:endParaRPr kumimoji="1" lang="ja-JP" altLang="en-US"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endParaRPr>
          </a:p>
        </p:txBody>
      </p:sp>
      <p:sp>
        <p:nvSpPr>
          <p:cNvPr id="21" name="吹き出し: 角を丸めた四角形 20">
            <a:extLst>
              <a:ext uri="{FF2B5EF4-FFF2-40B4-BE49-F238E27FC236}">
                <a16:creationId xmlns:a16="http://schemas.microsoft.com/office/drawing/2014/main" id="{1FE639B3-3A5F-4417-A1C0-7A179992FB32}"/>
              </a:ext>
            </a:extLst>
          </p:cNvPr>
          <p:cNvSpPr/>
          <p:nvPr/>
        </p:nvSpPr>
        <p:spPr>
          <a:xfrm>
            <a:off x="2336801" y="4194630"/>
            <a:ext cx="9564467" cy="1783068"/>
          </a:xfrm>
          <a:prstGeom prst="wedgeRoundRectCallout">
            <a:avLst>
              <a:gd name="adj1" fmla="val -55573"/>
              <a:gd name="adj2" fmla="val -50828"/>
              <a:gd name="adj3" fmla="val 16667"/>
            </a:avLst>
          </a:prstGeom>
          <a:solidFill>
            <a:srgbClr val="BAFE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GMP</a:t>
            </a:r>
            <a:r>
              <a:rPr lang="ja-JP" altLang="en-US" sz="2400" b="1" dirty="0">
                <a:solidFill>
                  <a:prstClr val="black"/>
                </a:solidFill>
                <a:latin typeface="HG創英角ｺﾞｼｯｸUB" panose="020B0909000000000000" pitchFamily="49" charset="-128"/>
                <a:ea typeface="HG創英角ｺﾞｼｯｸUB" panose="020B0909000000000000" pitchFamily="49" charset="-128"/>
              </a:rPr>
              <a:t>においては「記録がないのは実施していないのと同じ（なので、全て記録し保管する）」</a:t>
            </a:r>
            <a:r>
              <a:rPr kumimoji="1" lang="ja-JP" altLang="en-US" sz="2400" b="1"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「手順は全て文書化し、手順書通りに実施する」ことが必要となります。</a:t>
            </a:r>
          </a:p>
        </p:txBody>
      </p:sp>
    </p:spTree>
    <p:extLst>
      <p:ext uri="{BB962C8B-B14F-4D97-AF65-F5344CB8AC3E}">
        <p14:creationId xmlns:p14="http://schemas.microsoft.com/office/powerpoint/2010/main" val="96554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ー 2">
            <a:extLst>
              <a:ext uri="{FF2B5EF4-FFF2-40B4-BE49-F238E27FC236}">
                <a16:creationId xmlns:a16="http://schemas.microsoft.com/office/drawing/2014/main" id="{ED19937B-0766-4A29-98F2-73B719E2F71D}"/>
              </a:ext>
            </a:extLst>
          </p:cNvPr>
          <p:cNvSpPr>
            <a:spLocks noGrp="1"/>
          </p:cNvSpPr>
          <p:nvPr>
            <p:ph type="ftr" sz="quarter" idx="11"/>
          </p:nvPr>
        </p:nvSpPr>
        <p:spPr/>
        <p:txBody>
          <a:bodyPr/>
          <a:lstStyle/>
          <a:p>
            <a:r>
              <a:rPr lang="en-US" dirty="0"/>
              <a:t>ENVIRONMENTAL TECHNICAL Co., Ltd</a:t>
            </a:r>
            <a:endParaRPr lang="en-US" i="1" dirty="0"/>
          </a:p>
        </p:txBody>
      </p:sp>
      <p:sp>
        <p:nvSpPr>
          <p:cNvPr id="4" name="スライド番号プレースホルダー 3">
            <a:extLst>
              <a:ext uri="{FF2B5EF4-FFF2-40B4-BE49-F238E27FC236}">
                <a16:creationId xmlns:a16="http://schemas.microsoft.com/office/drawing/2014/main" id="{9C3F4319-E5B7-4F50-A8A4-A95FB9AB17F3}"/>
              </a:ext>
            </a:extLst>
          </p:cNvPr>
          <p:cNvSpPr>
            <a:spLocks noGrp="1"/>
          </p:cNvSpPr>
          <p:nvPr>
            <p:ph type="sldNum" sz="quarter" idx="12"/>
          </p:nvPr>
        </p:nvSpPr>
        <p:spPr/>
        <p:txBody>
          <a:bodyPr/>
          <a:lstStyle/>
          <a:p>
            <a:fld id="{51845F5A-061D-4825-9AE9-D7794091C6CF}" type="slidenum">
              <a:rPr lang="en-US" smtClean="0"/>
              <a:t>6</a:t>
            </a:fld>
            <a:endParaRPr lang="en-US" dirty="0"/>
          </a:p>
        </p:txBody>
      </p:sp>
      <p:pic>
        <p:nvPicPr>
          <p:cNvPr id="9" name="図 8" descr="抽象, 挿絵 が含まれている画像&#10;&#10;自動的に生成された説明">
            <a:extLst>
              <a:ext uri="{FF2B5EF4-FFF2-40B4-BE49-F238E27FC236}">
                <a16:creationId xmlns:a16="http://schemas.microsoft.com/office/drawing/2014/main" id="{76953C94-0486-4C60-892C-588F156F6A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383" y="1679639"/>
            <a:ext cx="2979448" cy="2979448"/>
          </a:xfrm>
          <a:prstGeom prst="rect">
            <a:avLst/>
          </a:prstGeom>
        </p:spPr>
      </p:pic>
      <p:sp>
        <p:nvSpPr>
          <p:cNvPr id="6" name="正方形/長方形 5">
            <a:extLst>
              <a:ext uri="{FF2B5EF4-FFF2-40B4-BE49-F238E27FC236}">
                <a16:creationId xmlns:a16="http://schemas.microsoft.com/office/drawing/2014/main" id="{A6D23C27-3CD2-4FE9-98FA-C7B361206FFF}"/>
              </a:ext>
            </a:extLst>
          </p:cNvPr>
          <p:cNvSpPr/>
          <p:nvPr/>
        </p:nvSpPr>
        <p:spPr>
          <a:xfrm>
            <a:off x="3404382" y="4937762"/>
            <a:ext cx="6639950" cy="1041009"/>
          </a:xfrm>
          <a:prstGeom prst="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ln w="0"/>
                <a:solidFill>
                  <a:schemeClr val="bg1"/>
                </a:solidFill>
                <a:effectLst>
                  <a:outerShdw blurRad="38100" dist="19050" dir="2700000" algn="tl" rotWithShape="0">
                    <a:schemeClr val="dk1">
                      <a:alpha val="40000"/>
                    </a:schemeClr>
                  </a:outerShdw>
                </a:effectLst>
              </a:rPr>
              <a:t>その</a:t>
            </a:r>
            <a:r>
              <a:rPr lang="en-US" altLang="ja-JP" sz="3200" dirty="0">
                <a:ln w="0"/>
                <a:solidFill>
                  <a:schemeClr val="bg1"/>
                </a:solidFill>
                <a:effectLst>
                  <a:outerShdw blurRad="38100" dist="19050" dir="2700000" algn="tl" rotWithShape="0">
                    <a:schemeClr val="dk1">
                      <a:alpha val="40000"/>
                    </a:schemeClr>
                  </a:outerShdw>
                </a:effectLst>
              </a:rPr>
              <a:t>2</a:t>
            </a:r>
            <a:r>
              <a:rPr kumimoji="1" lang="en-US" altLang="ja-JP" sz="3200" dirty="0">
                <a:ln w="0"/>
                <a:solidFill>
                  <a:schemeClr val="bg1"/>
                </a:solidFill>
                <a:effectLst>
                  <a:outerShdw blurRad="38100" dist="19050" dir="2700000" algn="tl" rotWithShape="0">
                    <a:schemeClr val="dk1">
                      <a:alpha val="40000"/>
                    </a:schemeClr>
                  </a:outerShdw>
                </a:effectLst>
              </a:rPr>
              <a:t>.GMP</a:t>
            </a:r>
            <a:r>
              <a:rPr kumimoji="1" lang="ja-JP" altLang="en-US" sz="3200" dirty="0">
                <a:ln w="0"/>
                <a:solidFill>
                  <a:schemeClr val="bg1"/>
                </a:solidFill>
                <a:effectLst>
                  <a:outerShdw blurRad="38100" dist="19050" dir="2700000" algn="tl" rotWithShape="0">
                    <a:schemeClr val="dk1">
                      <a:alpha val="40000"/>
                    </a:schemeClr>
                  </a:outerShdw>
                </a:effectLst>
              </a:rPr>
              <a:t>省令における</a:t>
            </a:r>
            <a:endParaRPr kumimoji="1" lang="en-US" altLang="ja-JP" sz="3200" dirty="0">
              <a:ln w="0"/>
              <a:solidFill>
                <a:schemeClr val="bg1"/>
              </a:solidFill>
              <a:effectLst>
                <a:outerShdw blurRad="38100" dist="19050" dir="2700000" algn="tl" rotWithShape="0">
                  <a:schemeClr val="dk1">
                    <a:alpha val="40000"/>
                  </a:schemeClr>
                </a:outerShdw>
              </a:effectLst>
            </a:endParaRPr>
          </a:p>
          <a:p>
            <a:pPr algn="ctr"/>
            <a:r>
              <a:rPr lang="ja-JP" altLang="en-US" sz="3200" dirty="0">
                <a:ln w="0"/>
                <a:solidFill>
                  <a:schemeClr val="bg1"/>
                </a:solidFill>
                <a:effectLst>
                  <a:outerShdw blurRad="38100" dist="19050" dir="2700000" algn="tl" rotWithShape="0">
                    <a:schemeClr val="dk1">
                      <a:alpha val="40000"/>
                    </a:schemeClr>
                  </a:outerShdw>
                </a:effectLst>
              </a:rPr>
              <a:t>文書</a:t>
            </a:r>
            <a:r>
              <a:rPr kumimoji="1" lang="ja-JP" altLang="en-US" sz="3200" dirty="0">
                <a:ln w="0"/>
                <a:solidFill>
                  <a:schemeClr val="bg1"/>
                </a:solidFill>
                <a:effectLst>
                  <a:outerShdw blurRad="38100" dist="19050" dir="2700000" algn="tl" rotWithShape="0">
                    <a:schemeClr val="dk1">
                      <a:alpha val="40000"/>
                    </a:schemeClr>
                  </a:outerShdw>
                </a:effectLst>
              </a:rPr>
              <a:t>管理</a:t>
            </a:r>
          </a:p>
        </p:txBody>
      </p:sp>
      <p:sp>
        <p:nvSpPr>
          <p:cNvPr id="7" name="吹き出し: 角を丸めた四角形 6">
            <a:extLst>
              <a:ext uri="{FF2B5EF4-FFF2-40B4-BE49-F238E27FC236}">
                <a16:creationId xmlns:a16="http://schemas.microsoft.com/office/drawing/2014/main" id="{FD8ACBAC-D86E-4856-868D-6087B4DEC152}"/>
              </a:ext>
            </a:extLst>
          </p:cNvPr>
          <p:cNvSpPr/>
          <p:nvPr/>
        </p:nvSpPr>
        <p:spPr>
          <a:xfrm>
            <a:off x="3185831" y="1111348"/>
            <a:ext cx="8657826" cy="3387604"/>
          </a:xfrm>
          <a:prstGeom prst="wedgeRoundRectCallout">
            <a:avLst>
              <a:gd name="adj1" fmla="val -59808"/>
              <a:gd name="adj2" fmla="val -3063"/>
              <a:gd name="adj3" fmla="val 16667"/>
            </a:avLst>
          </a:prstGeom>
          <a:solidFill>
            <a:srgbClr val="BAFE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HG創英角ｺﾞｼｯｸUB" panose="020B0909000000000000" pitchFamily="49" charset="-128"/>
                <a:ea typeface="HG創英角ｺﾞｼｯｸUB" panose="020B0909000000000000" pitchFamily="49" charset="-128"/>
              </a:rPr>
              <a:t>文書管理は</a:t>
            </a:r>
            <a:r>
              <a:rPr kumimoji="1" lang="en-US" altLang="ja-JP" sz="2800" b="1" dirty="0">
                <a:solidFill>
                  <a:schemeClr val="tx1"/>
                </a:solidFill>
                <a:latin typeface="HG創英角ｺﾞｼｯｸUB" panose="020B0909000000000000" pitchFamily="49" charset="-128"/>
                <a:ea typeface="HG創英角ｺﾞｼｯｸUB" panose="020B0909000000000000" pitchFamily="49" charset="-128"/>
              </a:rPr>
              <a:t>GMP</a:t>
            </a:r>
            <a:r>
              <a:rPr kumimoji="1" lang="ja-JP" altLang="en-US" sz="2800" b="1" dirty="0">
                <a:solidFill>
                  <a:schemeClr val="tx1"/>
                </a:solidFill>
                <a:latin typeface="HG創英角ｺﾞｼｯｸUB" panose="020B0909000000000000" pitchFamily="49" charset="-128"/>
                <a:ea typeface="HG創英角ｺﾞｼｯｸUB" panose="020B0909000000000000" pitchFamily="49" charset="-128"/>
              </a:rPr>
              <a:t>省令にも規定されています。</a:t>
            </a:r>
            <a:endParaRPr kumimoji="1" lang="en-US" altLang="ja-JP" sz="2800" b="1" dirty="0">
              <a:solidFill>
                <a:schemeClr val="tx1"/>
              </a:solidFill>
              <a:latin typeface="HG創英角ｺﾞｼｯｸUB" panose="020B0909000000000000" pitchFamily="49" charset="-128"/>
              <a:ea typeface="HG創英角ｺﾞｼｯｸUB" panose="020B0909000000000000" pitchFamily="49" charset="-128"/>
            </a:endParaRPr>
          </a:p>
          <a:p>
            <a:pPr algn="ctr"/>
            <a:r>
              <a:rPr kumimoji="1" lang="ja-JP" altLang="en-US" sz="2800" b="1" dirty="0">
                <a:solidFill>
                  <a:schemeClr val="tx1"/>
                </a:solidFill>
                <a:latin typeface="HG創英角ｺﾞｼｯｸUB" panose="020B0909000000000000" pitchFamily="49" charset="-128"/>
                <a:ea typeface="HG創英角ｺﾞｼｯｸUB" panose="020B0909000000000000" pitchFamily="49" charset="-128"/>
              </a:rPr>
              <a:t>令和</a:t>
            </a:r>
            <a:r>
              <a:rPr kumimoji="1" lang="en-US" altLang="ja-JP" sz="2800" b="1" dirty="0">
                <a:solidFill>
                  <a:schemeClr val="tx1"/>
                </a:solidFill>
                <a:latin typeface="HG創英角ｺﾞｼｯｸUB" panose="020B0909000000000000" pitchFamily="49" charset="-128"/>
                <a:ea typeface="HG創英角ｺﾞｼｯｸUB" panose="020B0909000000000000" pitchFamily="49" charset="-128"/>
              </a:rPr>
              <a:t>2</a:t>
            </a:r>
            <a:r>
              <a:rPr kumimoji="1" lang="ja-JP" altLang="en-US" sz="2800" b="1" dirty="0">
                <a:solidFill>
                  <a:schemeClr val="tx1"/>
                </a:solidFill>
                <a:latin typeface="HG創英角ｺﾞｼｯｸUB" panose="020B0909000000000000" pitchFamily="49" charset="-128"/>
                <a:ea typeface="HG創英角ｺﾞｼｯｸUB" panose="020B0909000000000000" pitchFamily="49" charset="-128"/>
              </a:rPr>
              <a:t>年の</a:t>
            </a:r>
            <a:r>
              <a:rPr kumimoji="1" lang="en-US" altLang="ja-JP" sz="2800" b="1" dirty="0">
                <a:solidFill>
                  <a:schemeClr val="tx1"/>
                </a:solidFill>
                <a:latin typeface="HG創英角ｺﾞｼｯｸUB" panose="020B0909000000000000" pitchFamily="49" charset="-128"/>
                <a:ea typeface="HG創英角ｺﾞｼｯｸUB" panose="020B0909000000000000" pitchFamily="49" charset="-128"/>
              </a:rPr>
              <a:t>GMP</a:t>
            </a:r>
            <a:r>
              <a:rPr kumimoji="1" lang="ja-JP" altLang="en-US" sz="2800" b="1" dirty="0">
                <a:solidFill>
                  <a:schemeClr val="tx1"/>
                </a:solidFill>
                <a:latin typeface="HG創英角ｺﾞｼｯｸUB" panose="020B0909000000000000" pitchFamily="49" charset="-128"/>
                <a:ea typeface="HG創英角ｺﾞｼｯｸUB" panose="020B0909000000000000" pitchFamily="49" charset="-128"/>
              </a:rPr>
              <a:t>省令改正においては、</a:t>
            </a:r>
            <a:endParaRPr kumimoji="1" lang="en-US" altLang="ja-JP" sz="2800" b="1" dirty="0">
              <a:solidFill>
                <a:schemeClr val="tx1"/>
              </a:solidFill>
              <a:latin typeface="HG創英角ｺﾞｼｯｸUB" panose="020B0909000000000000" pitchFamily="49" charset="-128"/>
              <a:ea typeface="HG創英角ｺﾞｼｯｸUB" panose="020B0909000000000000" pitchFamily="49" charset="-128"/>
            </a:endParaRPr>
          </a:p>
          <a:p>
            <a:pPr algn="ctr"/>
            <a:r>
              <a:rPr kumimoji="1" lang="ja-JP" altLang="en-US" sz="2800" b="1" dirty="0">
                <a:solidFill>
                  <a:schemeClr val="tx1"/>
                </a:solidFill>
                <a:latin typeface="HG創英角ｺﾞｼｯｸUB" panose="020B0909000000000000" pitchFamily="49" charset="-128"/>
                <a:ea typeface="HG創英角ｺﾞｼｯｸUB" panose="020B0909000000000000" pitchFamily="49" charset="-128"/>
              </a:rPr>
              <a:t>文書管理についても変更がありました</a:t>
            </a:r>
            <a:r>
              <a:rPr lang="ja-JP" altLang="en-US" sz="2800" b="1" dirty="0">
                <a:solidFill>
                  <a:schemeClr val="tx1"/>
                </a:solidFill>
                <a:latin typeface="HG創英角ｺﾞｼｯｸUB" panose="020B0909000000000000" pitchFamily="49" charset="-128"/>
                <a:ea typeface="HG創英角ｺﾞｼｯｸUB" panose="020B0909000000000000" pitchFamily="49" charset="-128"/>
              </a:rPr>
              <a:t>。</a:t>
            </a:r>
            <a:endParaRPr kumimoji="1" lang="en-US" altLang="ja-JP" sz="2800" b="1" dirty="0">
              <a:solidFill>
                <a:schemeClr val="tx1"/>
              </a:solidFill>
              <a:latin typeface="HG創英角ｺﾞｼｯｸUB" panose="020B0909000000000000" pitchFamily="49" charset="-128"/>
              <a:ea typeface="HG創英角ｺﾞｼｯｸUB" panose="020B0909000000000000" pitchFamily="49" charset="-128"/>
            </a:endParaRPr>
          </a:p>
          <a:p>
            <a:pPr algn="ctr"/>
            <a:r>
              <a:rPr kumimoji="1" lang="ja-JP" altLang="en-US" sz="2800" b="1" dirty="0">
                <a:solidFill>
                  <a:schemeClr val="tx1"/>
                </a:solidFill>
                <a:latin typeface="HG創英角ｺﾞｼｯｸUB" panose="020B0909000000000000" pitchFamily="49" charset="-128"/>
                <a:ea typeface="HG創英角ｺﾞｼｯｸUB" panose="020B0909000000000000" pitchFamily="49" charset="-128"/>
              </a:rPr>
              <a:t>その</a:t>
            </a:r>
            <a:r>
              <a:rPr lang="en-US" altLang="ja-JP" sz="2800" b="1" dirty="0">
                <a:solidFill>
                  <a:schemeClr val="tx1"/>
                </a:solidFill>
                <a:latin typeface="HG創英角ｺﾞｼｯｸUB" panose="020B0909000000000000" pitchFamily="49" charset="-128"/>
                <a:ea typeface="HG創英角ｺﾞｼｯｸUB" panose="020B0909000000000000" pitchFamily="49" charset="-128"/>
              </a:rPr>
              <a:t>2</a:t>
            </a:r>
            <a:r>
              <a:rPr kumimoji="1" lang="ja-JP" altLang="en-US" sz="2800" b="1" dirty="0">
                <a:solidFill>
                  <a:schemeClr val="tx1"/>
                </a:solidFill>
                <a:latin typeface="HG創英角ｺﾞｼｯｸUB" panose="020B0909000000000000" pitchFamily="49" charset="-128"/>
                <a:ea typeface="HG創英角ｺﾞｼｯｸUB" panose="020B0909000000000000" pitchFamily="49" charset="-128"/>
              </a:rPr>
              <a:t>として、</a:t>
            </a:r>
            <a:r>
              <a:rPr kumimoji="1" lang="en-US" altLang="ja-JP" sz="2800" b="1" dirty="0">
                <a:solidFill>
                  <a:schemeClr val="tx1"/>
                </a:solidFill>
                <a:latin typeface="HG創英角ｺﾞｼｯｸUB" panose="020B0909000000000000" pitchFamily="49" charset="-128"/>
                <a:ea typeface="HG創英角ｺﾞｼｯｸUB" panose="020B0909000000000000" pitchFamily="49" charset="-128"/>
              </a:rPr>
              <a:t>GMP</a:t>
            </a:r>
            <a:r>
              <a:rPr kumimoji="1" lang="ja-JP" altLang="en-US" sz="2800" b="1" dirty="0">
                <a:solidFill>
                  <a:schemeClr val="tx1"/>
                </a:solidFill>
                <a:latin typeface="HG創英角ｺﾞｼｯｸUB" panose="020B0909000000000000" pitchFamily="49" charset="-128"/>
                <a:ea typeface="HG創英角ｺﾞｼｯｸUB" panose="020B0909000000000000" pitchFamily="49" charset="-128"/>
              </a:rPr>
              <a:t>省令文書管理の要件と、</a:t>
            </a:r>
            <a:endParaRPr kumimoji="1" lang="en-US" altLang="ja-JP" sz="2800" b="1" dirty="0">
              <a:solidFill>
                <a:schemeClr val="tx1"/>
              </a:solidFill>
              <a:latin typeface="HG創英角ｺﾞｼｯｸUB" panose="020B0909000000000000" pitchFamily="49" charset="-128"/>
              <a:ea typeface="HG創英角ｺﾞｼｯｸUB" panose="020B0909000000000000" pitchFamily="49" charset="-128"/>
            </a:endParaRPr>
          </a:p>
          <a:p>
            <a:pPr algn="ctr"/>
            <a:r>
              <a:rPr lang="ja-JP" altLang="en-US" sz="2800" b="1" dirty="0">
                <a:solidFill>
                  <a:schemeClr val="tx1"/>
                </a:solidFill>
                <a:latin typeface="HG創英角ｺﾞｼｯｸUB" panose="020B0909000000000000" pitchFamily="49" charset="-128"/>
                <a:ea typeface="HG創英角ｺﾞｼｯｸUB" panose="020B0909000000000000" pitchFamily="49" charset="-128"/>
              </a:rPr>
              <a:t>旧</a:t>
            </a:r>
            <a:r>
              <a:rPr lang="en-US" altLang="ja-JP" sz="2800" b="1" dirty="0">
                <a:solidFill>
                  <a:schemeClr val="tx1"/>
                </a:solidFill>
                <a:latin typeface="HG創英角ｺﾞｼｯｸUB" panose="020B0909000000000000" pitchFamily="49" charset="-128"/>
                <a:ea typeface="HG創英角ｺﾞｼｯｸUB" panose="020B0909000000000000" pitchFamily="49" charset="-128"/>
              </a:rPr>
              <a:t>GMP</a:t>
            </a:r>
            <a:r>
              <a:rPr lang="ja-JP" altLang="en-US" sz="2800" b="1" dirty="0">
                <a:solidFill>
                  <a:schemeClr val="tx1"/>
                </a:solidFill>
                <a:latin typeface="HG創英角ｺﾞｼｯｸUB" panose="020B0909000000000000" pitchFamily="49" charset="-128"/>
                <a:ea typeface="HG創英角ｺﾞｼｯｸUB" panose="020B0909000000000000" pitchFamily="49" charset="-128"/>
              </a:rPr>
              <a:t>省令からの変更点について</a:t>
            </a:r>
            <a:endParaRPr lang="en-US" altLang="ja-JP" sz="2800" b="1" dirty="0">
              <a:solidFill>
                <a:schemeClr val="tx1"/>
              </a:solidFill>
              <a:latin typeface="HG創英角ｺﾞｼｯｸUB" panose="020B0909000000000000" pitchFamily="49" charset="-128"/>
              <a:ea typeface="HG創英角ｺﾞｼｯｸUB" panose="020B0909000000000000" pitchFamily="49" charset="-128"/>
            </a:endParaRPr>
          </a:p>
          <a:p>
            <a:pPr algn="ctr"/>
            <a:r>
              <a:rPr kumimoji="1" lang="ja-JP" altLang="en-US" sz="2800" b="1" dirty="0">
                <a:solidFill>
                  <a:schemeClr val="tx1"/>
                </a:solidFill>
                <a:latin typeface="HG創英角ｺﾞｼｯｸUB" panose="020B0909000000000000" pitchFamily="49" charset="-128"/>
                <a:ea typeface="HG創英角ｺﾞｼｯｸUB" panose="020B0909000000000000" pitchFamily="49" charset="-128"/>
              </a:rPr>
              <a:t>学んでいきましょう！</a:t>
            </a:r>
          </a:p>
        </p:txBody>
      </p:sp>
    </p:spTree>
    <p:extLst>
      <p:ext uri="{BB962C8B-B14F-4D97-AF65-F5344CB8AC3E}">
        <p14:creationId xmlns:p14="http://schemas.microsoft.com/office/powerpoint/2010/main" val="3157883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a:extLst>
              <a:ext uri="{FF2B5EF4-FFF2-40B4-BE49-F238E27FC236}">
                <a16:creationId xmlns:a16="http://schemas.microsoft.com/office/drawing/2014/main" id="{B0143529-84A9-4FA7-9BDD-3EA09D736E0E}"/>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sz="1400" b="0" i="1" u="none" strike="noStrike" kern="1200" cap="none" spc="0" normalizeH="0" baseline="0" noProof="0">
                <a:ln>
                  <a:noFill/>
                </a:ln>
                <a:solidFill>
                  <a:prstClr val="white"/>
                </a:solidFill>
                <a:effectLst/>
                <a:uLnTx/>
                <a:uFillTx/>
                <a:latin typeface="Calibri" panose="020F0502020204030204"/>
                <a:ea typeface="+mn-ea"/>
                <a:cs typeface="+mn-cs"/>
              </a:rPr>
              <a:t>ENVIRONMENTAL TECHNICAL Co., Ltd</a:t>
            </a:r>
            <a:endParaRPr kumimoji="1" lang="en-US" sz="1400" b="0" i="1"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スライド番号プレースホルダー 2">
            <a:extLst>
              <a:ext uri="{FF2B5EF4-FFF2-40B4-BE49-F238E27FC236}">
                <a16:creationId xmlns:a16="http://schemas.microsoft.com/office/drawing/2014/main" id="{DF815553-2C39-4E23-A8E2-83B6D766F14F}"/>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1845F5A-061D-4825-9AE9-D7794091C6CF}" type="slidenum">
              <a:rPr kumimoji="1" lang="en-US" sz="18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1"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四角形: 角を丸くする 6">
            <a:extLst>
              <a:ext uri="{FF2B5EF4-FFF2-40B4-BE49-F238E27FC236}">
                <a16:creationId xmlns:a16="http://schemas.microsoft.com/office/drawing/2014/main" id="{D9043E02-82C6-43A7-9724-011E309D5364}"/>
              </a:ext>
            </a:extLst>
          </p:cNvPr>
          <p:cNvSpPr/>
          <p:nvPr/>
        </p:nvSpPr>
        <p:spPr>
          <a:xfrm>
            <a:off x="689316" y="590840"/>
            <a:ext cx="10663311" cy="59084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3200" dirty="0"/>
              <a:t>GMP</a:t>
            </a:r>
            <a:r>
              <a:rPr kumimoji="1" lang="ja-JP" altLang="en-US" sz="3200" dirty="0"/>
              <a:t>省令　新・旧の比較　①</a:t>
            </a:r>
          </a:p>
        </p:txBody>
      </p:sp>
      <p:graphicFrame>
        <p:nvGraphicFramePr>
          <p:cNvPr id="5" name="表 5">
            <a:extLst>
              <a:ext uri="{FF2B5EF4-FFF2-40B4-BE49-F238E27FC236}">
                <a16:creationId xmlns:a16="http://schemas.microsoft.com/office/drawing/2014/main" id="{A523050E-C25D-415B-A0A1-C0D4B4D180C2}"/>
              </a:ext>
            </a:extLst>
          </p:cNvPr>
          <p:cNvGraphicFramePr>
            <a:graphicFrameLocks noGrp="1"/>
          </p:cNvGraphicFramePr>
          <p:nvPr>
            <p:extLst>
              <p:ext uri="{D42A27DB-BD31-4B8C-83A1-F6EECF244321}">
                <p14:modId xmlns:p14="http://schemas.microsoft.com/office/powerpoint/2010/main" val="3953999384"/>
              </p:ext>
            </p:extLst>
          </p:nvPr>
        </p:nvGraphicFramePr>
        <p:xfrm>
          <a:off x="798286" y="1405618"/>
          <a:ext cx="10987314" cy="1439182"/>
        </p:xfrm>
        <a:graphic>
          <a:graphicData uri="http://schemas.openxmlformats.org/drawingml/2006/table">
            <a:tbl>
              <a:tblPr firstRow="1" bandRow="1">
                <a:tableStyleId>{5C22544A-7EE6-4342-B048-85BDC9FD1C3A}</a:tableStyleId>
              </a:tblPr>
              <a:tblGrid>
                <a:gridCol w="5493657">
                  <a:extLst>
                    <a:ext uri="{9D8B030D-6E8A-4147-A177-3AD203B41FA5}">
                      <a16:colId xmlns:a16="http://schemas.microsoft.com/office/drawing/2014/main" val="3711332882"/>
                    </a:ext>
                  </a:extLst>
                </a:gridCol>
                <a:gridCol w="5493657">
                  <a:extLst>
                    <a:ext uri="{9D8B030D-6E8A-4147-A177-3AD203B41FA5}">
                      <a16:colId xmlns:a16="http://schemas.microsoft.com/office/drawing/2014/main" val="3102221572"/>
                    </a:ext>
                  </a:extLst>
                </a:gridCol>
              </a:tblGrid>
              <a:tr h="408668">
                <a:tc>
                  <a:txBody>
                    <a:bodyPr/>
                    <a:lstStyle/>
                    <a:p>
                      <a:pPr algn="ctr"/>
                      <a:r>
                        <a:rPr kumimoji="1" lang="ja-JP" altLang="en-US" dirty="0"/>
                        <a:t>改正</a:t>
                      </a:r>
                      <a:r>
                        <a:rPr kumimoji="1" lang="en-US" altLang="ja-JP" dirty="0"/>
                        <a:t>GMP</a:t>
                      </a:r>
                      <a:r>
                        <a:rPr kumimoji="1" lang="ja-JP" altLang="en-US" dirty="0"/>
                        <a:t>省令（第</a:t>
                      </a:r>
                      <a:r>
                        <a:rPr kumimoji="1" lang="en-US" altLang="ja-JP" dirty="0"/>
                        <a:t>20</a:t>
                      </a:r>
                      <a:r>
                        <a:rPr kumimoji="1" lang="ja-JP" altLang="en-US" dirty="0"/>
                        <a:t>条　文書及び記録の管理　前文）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a:t>旧</a:t>
                      </a:r>
                      <a:r>
                        <a:rPr kumimoji="1" lang="en-US" altLang="ja-JP" dirty="0"/>
                        <a:t>GMP</a:t>
                      </a:r>
                      <a:r>
                        <a:rPr kumimoji="1" lang="ja-JP" altLang="en-US" dirty="0"/>
                        <a:t>省令（第</a:t>
                      </a:r>
                      <a:r>
                        <a:rPr kumimoji="1" lang="en-US" altLang="ja-JP" dirty="0"/>
                        <a:t>20</a:t>
                      </a:r>
                      <a:r>
                        <a:rPr kumimoji="1" lang="ja-JP" altLang="en-US" dirty="0"/>
                        <a:t>条　文書及び記録の管理　前文）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4908486"/>
                  </a:ext>
                </a:extLst>
              </a:tr>
              <a:tr h="1030514">
                <a:tc>
                  <a:txBody>
                    <a:bodyPr/>
                    <a:lstStyle/>
                    <a:p>
                      <a:pPr algn="l"/>
                      <a:r>
                        <a:rPr lang="ja-JP" altLang="en-US" dirty="0"/>
                        <a:t>製造業者等は、</a:t>
                      </a:r>
                      <a:r>
                        <a:rPr lang="ja-JP" altLang="en-US" b="1" dirty="0">
                          <a:solidFill>
                            <a:srgbClr val="FF0000"/>
                          </a:solidFill>
                        </a:rPr>
                        <a:t>この章に規定する</a:t>
                      </a:r>
                      <a:r>
                        <a:rPr lang="ja-JP" altLang="en-US" dirty="0"/>
                        <a:t>文書及び記録について 、あらかじめ指定した者に、手順書等に基づき、次に掲げる業務 を行わせなければならない。 </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ja-JP" altLang="en-US" dirty="0"/>
                        <a:t>製造業者等は、この省令に規定する文書及び記録について、あらかじめ指定した者に、手順書等に基づき、次に掲げる事項を行わせなければならない。</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0942457"/>
                  </a:ext>
                </a:extLst>
              </a:tr>
            </a:tbl>
          </a:graphicData>
        </a:graphic>
      </p:graphicFrame>
      <p:pic>
        <p:nvPicPr>
          <p:cNvPr id="6" name="図 5" descr="抽象, 挿絵 が含まれている画像&#10;&#10;自動的に生成された説明">
            <a:extLst>
              <a:ext uri="{FF2B5EF4-FFF2-40B4-BE49-F238E27FC236}">
                <a16:creationId xmlns:a16="http://schemas.microsoft.com/office/drawing/2014/main" id="{56F0CD60-3602-4992-A02F-D0BF626DE8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28" y="4002050"/>
            <a:ext cx="1348075" cy="1348075"/>
          </a:xfrm>
          <a:prstGeom prst="rect">
            <a:avLst/>
          </a:prstGeom>
        </p:spPr>
      </p:pic>
      <p:sp>
        <p:nvSpPr>
          <p:cNvPr id="8" name="吹き出し: 角を丸めた四角形 7">
            <a:extLst>
              <a:ext uri="{FF2B5EF4-FFF2-40B4-BE49-F238E27FC236}">
                <a16:creationId xmlns:a16="http://schemas.microsoft.com/office/drawing/2014/main" id="{48F5FC79-7444-466C-A232-3F03A3AC6B27}"/>
              </a:ext>
            </a:extLst>
          </p:cNvPr>
          <p:cNvSpPr/>
          <p:nvPr/>
        </p:nvSpPr>
        <p:spPr>
          <a:xfrm>
            <a:off x="1459945" y="3193143"/>
            <a:ext cx="10601429" cy="3074017"/>
          </a:xfrm>
          <a:prstGeom prst="wedgeRoundRectCallout">
            <a:avLst>
              <a:gd name="adj1" fmla="val -52669"/>
              <a:gd name="adj2" fmla="val -4484"/>
              <a:gd name="adj3" fmla="val 16667"/>
            </a:avLst>
          </a:prstGeom>
          <a:solidFill>
            <a:srgbClr val="BAFE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改正</a:t>
            </a:r>
            <a:r>
              <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rPr>
              <a:t>GMP</a:t>
            </a: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省令における「この章」とは、「第二章　医薬品製造業者等の</a:t>
            </a:r>
            <a:endPar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endParaRPr>
          </a:p>
          <a:p>
            <a:pPr algn="ct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製造所における製造管理及び品質管理」のことで、「医薬品品質システム</a:t>
            </a:r>
            <a:r>
              <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品質リスクマネジメント</a:t>
            </a:r>
            <a:r>
              <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品質部門の組織</a:t>
            </a:r>
            <a:r>
              <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人員含め</a:t>
            </a:r>
            <a:r>
              <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医薬品製品標準書</a:t>
            </a:r>
            <a:r>
              <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手順書等</a:t>
            </a:r>
            <a:r>
              <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構造設備</a:t>
            </a:r>
            <a:r>
              <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製造管理</a:t>
            </a:r>
            <a:r>
              <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品質管理</a:t>
            </a:r>
            <a:r>
              <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安定性モニタリング</a:t>
            </a:r>
            <a:r>
              <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製品品質</a:t>
            </a:r>
            <a:endPar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endParaRPr>
          </a:p>
          <a:p>
            <a:pPr algn="ct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照査</a:t>
            </a:r>
            <a:r>
              <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供給者管理</a:t>
            </a:r>
            <a:r>
              <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外部委託業者管理</a:t>
            </a:r>
            <a:r>
              <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出荷管理</a:t>
            </a:r>
            <a:r>
              <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バリデーション</a:t>
            </a:r>
            <a:r>
              <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変更管理</a:t>
            </a:r>
            <a:endPar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endParaRPr>
          </a:p>
          <a:p>
            <a:pPr algn="ctr"/>
            <a:r>
              <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逸脱管理</a:t>
            </a:r>
            <a:r>
              <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品質情報及び品質不良等の処理</a:t>
            </a:r>
            <a:r>
              <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回収等の処理</a:t>
            </a:r>
            <a:r>
              <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自己点検</a:t>
            </a:r>
            <a:endPar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endParaRPr>
          </a:p>
          <a:p>
            <a:pPr algn="ctr"/>
            <a:r>
              <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教育訓練</a:t>
            </a:r>
            <a:r>
              <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文書及び記録の管理</a:t>
            </a:r>
            <a:r>
              <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保管</a:t>
            </a:r>
            <a:r>
              <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特例</a:t>
            </a:r>
            <a:r>
              <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」等が該当します。</a:t>
            </a:r>
          </a:p>
        </p:txBody>
      </p:sp>
    </p:spTree>
    <p:extLst>
      <p:ext uri="{BB962C8B-B14F-4D97-AF65-F5344CB8AC3E}">
        <p14:creationId xmlns:p14="http://schemas.microsoft.com/office/powerpoint/2010/main" val="921554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a:extLst>
              <a:ext uri="{FF2B5EF4-FFF2-40B4-BE49-F238E27FC236}">
                <a16:creationId xmlns:a16="http://schemas.microsoft.com/office/drawing/2014/main" id="{B0143529-84A9-4FA7-9BDD-3EA09D736E0E}"/>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sz="1400" b="0" i="1" u="none" strike="noStrike" kern="1200" cap="none" spc="0" normalizeH="0" baseline="0" noProof="0">
                <a:ln>
                  <a:noFill/>
                </a:ln>
                <a:solidFill>
                  <a:prstClr val="white"/>
                </a:solidFill>
                <a:effectLst/>
                <a:uLnTx/>
                <a:uFillTx/>
                <a:latin typeface="Calibri" panose="020F0502020204030204"/>
                <a:ea typeface="+mn-ea"/>
                <a:cs typeface="+mn-cs"/>
              </a:rPr>
              <a:t>ENVIRONMENTAL TECHNICAL Co., Ltd</a:t>
            </a:r>
            <a:endParaRPr kumimoji="1" lang="en-US" sz="1400" b="0" i="1"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スライド番号プレースホルダー 2">
            <a:extLst>
              <a:ext uri="{FF2B5EF4-FFF2-40B4-BE49-F238E27FC236}">
                <a16:creationId xmlns:a16="http://schemas.microsoft.com/office/drawing/2014/main" id="{DF815553-2C39-4E23-A8E2-83B6D766F14F}"/>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1845F5A-061D-4825-9AE9-D7794091C6CF}" type="slidenum">
              <a:rPr kumimoji="1" lang="en-US" sz="18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1"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四角形: 角を丸くする 6">
            <a:extLst>
              <a:ext uri="{FF2B5EF4-FFF2-40B4-BE49-F238E27FC236}">
                <a16:creationId xmlns:a16="http://schemas.microsoft.com/office/drawing/2014/main" id="{D9043E02-82C6-43A7-9724-011E309D5364}"/>
              </a:ext>
            </a:extLst>
          </p:cNvPr>
          <p:cNvSpPr/>
          <p:nvPr/>
        </p:nvSpPr>
        <p:spPr>
          <a:xfrm>
            <a:off x="689316" y="590840"/>
            <a:ext cx="10663311" cy="59084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3200" dirty="0"/>
              <a:t>GMP</a:t>
            </a:r>
            <a:r>
              <a:rPr kumimoji="1" lang="ja-JP" altLang="en-US" sz="3200" dirty="0"/>
              <a:t>省令　新・旧の比較　②</a:t>
            </a:r>
          </a:p>
        </p:txBody>
      </p:sp>
      <p:graphicFrame>
        <p:nvGraphicFramePr>
          <p:cNvPr id="5" name="表 5">
            <a:extLst>
              <a:ext uri="{FF2B5EF4-FFF2-40B4-BE49-F238E27FC236}">
                <a16:creationId xmlns:a16="http://schemas.microsoft.com/office/drawing/2014/main" id="{A523050E-C25D-415B-A0A1-C0D4B4D180C2}"/>
              </a:ext>
            </a:extLst>
          </p:cNvPr>
          <p:cNvGraphicFramePr>
            <a:graphicFrameLocks noGrp="1"/>
          </p:cNvGraphicFramePr>
          <p:nvPr>
            <p:extLst>
              <p:ext uri="{D42A27DB-BD31-4B8C-83A1-F6EECF244321}">
                <p14:modId xmlns:p14="http://schemas.microsoft.com/office/powerpoint/2010/main" val="3590379852"/>
              </p:ext>
            </p:extLst>
          </p:nvPr>
        </p:nvGraphicFramePr>
        <p:xfrm>
          <a:off x="798286" y="1466578"/>
          <a:ext cx="10987314" cy="2886256"/>
        </p:xfrm>
        <a:graphic>
          <a:graphicData uri="http://schemas.openxmlformats.org/drawingml/2006/table">
            <a:tbl>
              <a:tblPr firstRow="1" bandRow="1">
                <a:tableStyleId>{5C22544A-7EE6-4342-B048-85BDC9FD1C3A}</a:tableStyleId>
              </a:tblPr>
              <a:tblGrid>
                <a:gridCol w="5442857">
                  <a:extLst>
                    <a:ext uri="{9D8B030D-6E8A-4147-A177-3AD203B41FA5}">
                      <a16:colId xmlns:a16="http://schemas.microsoft.com/office/drawing/2014/main" val="3711332882"/>
                    </a:ext>
                  </a:extLst>
                </a:gridCol>
                <a:gridCol w="5544457">
                  <a:extLst>
                    <a:ext uri="{9D8B030D-6E8A-4147-A177-3AD203B41FA5}">
                      <a16:colId xmlns:a16="http://schemas.microsoft.com/office/drawing/2014/main" val="3102221572"/>
                    </a:ext>
                  </a:extLst>
                </a:gridCol>
              </a:tblGrid>
              <a:tr h="408668">
                <a:tc>
                  <a:txBody>
                    <a:bodyPr/>
                    <a:lstStyle/>
                    <a:p>
                      <a:pPr algn="ctr"/>
                      <a:r>
                        <a:rPr kumimoji="1" lang="ja-JP" altLang="en-US" dirty="0"/>
                        <a:t>改正</a:t>
                      </a:r>
                      <a:r>
                        <a:rPr kumimoji="1" lang="en-US" altLang="ja-JP" dirty="0"/>
                        <a:t>GMP</a:t>
                      </a:r>
                      <a:r>
                        <a:rPr kumimoji="1" lang="ja-JP" altLang="en-US" dirty="0"/>
                        <a:t>省令（第</a:t>
                      </a:r>
                      <a:r>
                        <a:rPr kumimoji="1" lang="en-US" altLang="ja-JP" dirty="0"/>
                        <a:t>20</a:t>
                      </a:r>
                      <a:r>
                        <a:rPr kumimoji="1" lang="ja-JP" altLang="en-US" dirty="0"/>
                        <a:t>条　文書及び記録の管理　その</a:t>
                      </a:r>
                      <a:r>
                        <a:rPr kumimoji="1" lang="en-US" altLang="ja-JP" dirty="0"/>
                        <a:t>1</a:t>
                      </a:r>
                      <a:r>
                        <a:rPr kumimoji="1" lang="ja-JP" alt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a:t>旧</a:t>
                      </a:r>
                      <a:r>
                        <a:rPr kumimoji="1" lang="en-US" altLang="ja-JP" dirty="0"/>
                        <a:t>GMP</a:t>
                      </a:r>
                      <a:r>
                        <a:rPr kumimoji="1" lang="ja-JP" altLang="en-US" dirty="0"/>
                        <a:t>省令（第</a:t>
                      </a:r>
                      <a:r>
                        <a:rPr kumimoji="1" lang="en-US" altLang="ja-JP" dirty="0"/>
                        <a:t>20</a:t>
                      </a:r>
                      <a:r>
                        <a:rPr kumimoji="1" lang="ja-JP" altLang="en-US" dirty="0"/>
                        <a:t>条　文書及び記録の管理　その</a:t>
                      </a:r>
                      <a:r>
                        <a:rPr kumimoji="1" lang="en-US" altLang="ja-JP" dirty="0"/>
                        <a:t>1</a:t>
                      </a:r>
                      <a:r>
                        <a:rPr kumimoji="1" lang="ja-JP" alt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4908486"/>
                  </a:ext>
                </a:extLst>
              </a:tr>
              <a:tr h="740228">
                <a:tc>
                  <a:txBody>
                    <a:bodyPr/>
                    <a:lstStyle/>
                    <a:p>
                      <a:pPr marL="261938" indent="-261938" algn="l"/>
                      <a:r>
                        <a:rPr lang="ja-JP" altLang="en-US" dirty="0"/>
                        <a:t>一：文書を作成し、又は改訂する場合においては、承認、配付、 保管等を行うこと。</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1938" indent="-261938" algn="l"/>
                      <a:r>
                        <a:rPr lang="ja-JP" altLang="en-US" dirty="0"/>
                        <a:t>一：文書を作成し、又は改訂する場合においては、手順書等に基づき、承認、配付、保管等を行うこと。 </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0942457"/>
                  </a:ext>
                </a:extLst>
              </a:tr>
              <a:tr h="740228">
                <a:tc>
                  <a:txBody>
                    <a:bodyPr/>
                    <a:lstStyle/>
                    <a:p>
                      <a:pPr marL="261938" indent="-261938" algn="l"/>
                      <a:r>
                        <a:rPr kumimoji="1" lang="ja-JP" altLang="en-US" dirty="0"/>
                        <a:t>三 この章に規定する文書及び記録を、作成の日</a:t>
                      </a:r>
                      <a:endParaRPr kumimoji="1" lang="en-US" altLang="ja-JP" dirty="0"/>
                    </a:p>
                    <a:p>
                      <a:pPr marL="261938" indent="-87313" algn="l"/>
                      <a:r>
                        <a:rPr kumimoji="1" lang="ja-JP" altLang="en-US" dirty="0"/>
                        <a:t>（手順書等については使用しなくなった日）から五年間（ただし、当該記録等に係る製品の有効期間に一年を加算した期間が五年より長い場 合においては、教育訓練に係る記録を除き、その有効期間に一 年を加算した期間）保管すること。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1938" indent="-261938" algn="l"/>
                      <a:r>
                        <a:rPr kumimoji="1" lang="ja-JP" altLang="en-US" dirty="0"/>
                        <a:t> 三：この省令に規定する文書及び記録を、作成の日</a:t>
                      </a:r>
                      <a:endParaRPr kumimoji="1" lang="en-US" altLang="ja-JP" dirty="0"/>
                    </a:p>
                    <a:p>
                      <a:pPr marL="261938" indent="0" algn="l"/>
                      <a:r>
                        <a:rPr kumimoji="1" lang="ja-JP" altLang="en-US" dirty="0"/>
                        <a:t>（手順書等については使用しなくなった日）から五年間（ただし、当該記録等に係る製品の有効期間に一年を加算した期間が五年より長い場合においては、教育訓練に係る記録を除き、その有効期間に一年を加算した期間）保管するこ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46509267"/>
                  </a:ext>
                </a:extLst>
              </a:tr>
            </a:tbl>
          </a:graphicData>
        </a:graphic>
      </p:graphicFrame>
      <p:pic>
        <p:nvPicPr>
          <p:cNvPr id="9" name="図 8" descr="抽象, 挿絵 が含まれている画像&#10;&#10;自動的に生成された説明">
            <a:extLst>
              <a:ext uri="{FF2B5EF4-FFF2-40B4-BE49-F238E27FC236}">
                <a16:creationId xmlns:a16="http://schemas.microsoft.com/office/drawing/2014/main" id="{40EF08EF-289A-4735-BC17-924A176905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400" y="4452762"/>
            <a:ext cx="1016000" cy="1016000"/>
          </a:xfrm>
          <a:prstGeom prst="rect">
            <a:avLst/>
          </a:prstGeom>
        </p:spPr>
      </p:pic>
      <p:sp>
        <p:nvSpPr>
          <p:cNvPr id="10" name="吹き出し: 角を丸めた四角形 9">
            <a:extLst>
              <a:ext uri="{FF2B5EF4-FFF2-40B4-BE49-F238E27FC236}">
                <a16:creationId xmlns:a16="http://schemas.microsoft.com/office/drawing/2014/main" id="{676CA66E-B815-46FD-98D2-41D024CEDA5B}"/>
              </a:ext>
            </a:extLst>
          </p:cNvPr>
          <p:cNvSpPr/>
          <p:nvPr/>
        </p:nvSpPr>
        <p:spPr>
          <a:xfrm>
            <a:off x="1625600" y="4370258"/>
            <a:ext cx="10160000" cy="1968939"/>
          </a:xfrm>
          <a:prstGeom prst="wedgeRoundRectCallout">
            <a:avLst>
              <a:gd name="adj1" fmla="val -53158"/>
              <a:gd name="adj2" fmla="val -24031"/>
              <a:gd name="adj3" fmla="val 16667"/>
            </a:avLst>
          </a:prstGeom>
          <a:solidFill>
            <a:srgbClr val="BAFE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文書の作成もしくは改訂時には、文書の承認・配布・保管に関し、</a:t>
            </a:r>
            <a:endPar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endParaRPr>
          </a:p>
          <a:p>
            <a:pPr algn="ct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あらかじめ作成した手順書等に基づいて行うこと、また保管に</a:t>
            </a:r>
            <a:endPar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endParaRPr>
          </a:p>
          <a:p>
            <a:pPr algn="ct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ついては記録・廃止から</a:t>
            </a:r>
            <a:r>
              <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rPr>
              <a:t>5</a:t>
            </a: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年（製品に関する記録については、</a:t>
            </a:r>
            <a:endPar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endParaRPr>
          </a:p>
          <a:p>
            <a:pPr algn="ct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有効期間に</a:t>
            </a:r>
            <a:r>
              <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rPr>
              <a:t>1</a:t>
            </a: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年プラスした年数と比較し、より長い方）保管する</a:t>
            </a:r>
            <a:endParaRPr kumimoji="1" lang="en-US" altLang="ja-JP" sz="2400" b="1" dirty="0">
              <a:solidFill>
                <a:schemeClr val="tx1"/>
              </a:solidFill>
              <a:latin typeface="HG創英角ｺﾞｼｯｸUB" panose="020B0909000000000000" pitchFamily="49" charset="-128"/>
              <a:ea typeface="HG創英角ｺﾞｼｯｸUB" panose="020B0909000000000000" pitchFamily="49" charset="-128"/>
            </a:endParaRPr>
          </a:p>
          <a:p>
            <a:pPr algn="ctr"/>
            <a:r>
              <a:rPr kumimoji="1" lang="ja-JP" altLang="en-US" sz="2400" b="1" dirty="0">
                <a:solidFill>
                  <a:schemeClr val="tx1"/>
                </a:solidFill>
                <a:latin typeface="HG創英角ｺﾞｼｯｸUB" panose="020B0909000000000000" pitchFamily="49" charset="-128"/>
                <a:ea typeface="HG創英角ｺﾞｼｯｸUB" panose="020B0909000000000000" pitchFamily="49" charset="-128"/>
              </a:rPr>
              <a:t>ことが規定されています（こちらも手順化が必要です）。</a:t>
            </a:r>
          </a:p>
        </p:txBody>
      </p:sp>
    </p:spTree>
    <p:extLst>
      <p:ext uri="{BB962C8B-B14F-4D97-AF65-F5344CB8AC3E}">
        <p14:creationId xmlns:p14="http://schemas.microsoft.com/office/powerpoint/2010/main" val="657411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a:extLst>
              <a:ext uri="{FF2B5EF4-FFF2-40B4-BE49-F238E27FC236}">
                <a16:creationId xmlns:a16="http://schemas.microsoft.com/office/drawing/2014/main" id="{B0143529-84A9-4FA7-9BDD-3EA09D736E0E}"/>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sz="1400" b="0" i="1" u="none" strike="noStrike" kern="1200" cap="none" spc="0" normalizeH="0" baseline="0" noProof="0">
                <a:ln>
                  <a:noFill/>
                </a:ln>
                <a:solidFill>
                  <a:prstClr val="white"/>
                </a:solidFill>
                <a:effectLst/>
                <a:uLnTx/>
                <a:uFillTx/>
                <a:latin typeface="Calibri" panose="020F0502020204030204"/>
                <a:ea typeface="+mn-ea"/>
                <a:cs typeface="+mn-cs"/>
              </a:rPr>
              <a:t>ENVIRONMENTAL TECHNICAL Co., Ltd</a:t>
            </a:r>
            <a:endParaRPr kumimoji="1" lang="en-US" sz="1400" b="0" i="1"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スライド番号プレースホルダー 2">
            <a:extLst>
              <a:ext uri="{FF2B5EF4-FFF2-40B4-BE49-F238E27FC236}">
                <a16:creationId xmlns:a16="http://schemas.microsoft.com/office/drawing/2014/main" id="{DF815553-2C39-4E23-A8E2-83B6D766F14F}"/>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1845F5A-061D-4825-9AE9-D7794091C6CF}" type="slidenum">
              <a:rPr kumimoji="1" lang="en-US" sz="18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endParaRPr kumimoji="1"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四角形: 角を丸くする 6">
            <a:extLst>
              <a:ext uri="{FF2B5EF4-FFF2-40B4-BE49-F238E27FC236}">
                <a16:creationId xmlns:a16="http://schemas.microsoft.com/office/drawing/2014/main" id="{D9043E02-82C6-43A7-9724-011E309D5364}"/>
              </a:ext>
            </a:extLst>
          </p:cNvPr>
          <p:cNvSpPr/>
          <p:nvPr/>
        </p:nvSpPr>
        <p:spPr>
          <a:xfrm>
            <a:off x="689316" y="590840"/>
            <a:ext cx="10663311" cy="59084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3200" dirty="0"/>
              <a:t>GMP</a:t>
            </a:r>
            <a:r>
              <a:rPr kumimoji="1" lang="ja-JP" altLang="en-US" sz="3200" dirty="0"/>
              <a:t>省令　新・旧の比較　③</a:t>
            </a:r>
          </a:p>
        </p:txBody>
      </p:sp>
      <p:graphicFrame>
        <p:nvGraphicFramePr>
          <p:cNvPr id="5" name="表 5">
            <a:extLst>
              <a:ext uri="{FF2B5EF4-FFF2-40B4-BE49-F238E27FC236}">
                <a16:creationId xmlns:a16="http://schemas.microsoft.com/office/drawing/2014/main" id="{A523050E-C25D-415B-A0A1-C0D4B4D180C2}"/>
              </a:ext>
            </a:extLst>
          </p:cNvPr>
          <p:cNvGraphicFramePr>
            <a:graphicFrameLocks noGrp="1"/>
          </p:cNvGraphicFramePr>
          <p:nvPr>
            <p:extLst>
              <p:ext uri="{D42A27DB-BD31-4B8C-83A1-F6EECF244321}">
                <p14:modId xmlns:p14="http://schemas.microsoft.com/office/powerpoint/2010/main" val="2357170062"/>
              </p:ext>
            </p:extLst>
          </p:nvPr>
        </p:nvGraphicFramePr>
        <p:xfrm>
          <a:off x="798286" y="1405618"/>
          <a:ext cx="10987314" cy="2337616"/>
        </p:xfrm>
        <a:graphic>
          <a:graphicData uri="http://schemas.openxmlformats.org/drawingml/2006/table">
            <a:tbl>
              <a:tblPr firstRow="1" bandRow="1">
                <a:tableStyleId>{5C22544A-7EE6-4342-B048-85BDC9FD1C3A}</a:tableStyleId>
              </a:tblPr>
              <a:tblGrid>
                <a:gridCol w="5442857">
                  <a:extLst>
                    <a:ext uri="{9D8B030D-6E8A-4147-A177-3AD203B41FA5}">
                      <a16:colId xmlns:a16="http://schemas.microsoft.com/office/drawing/2014/main" val="3711332882"/>
                    </a:ext>
                  </a:extLst>
                </a:gridCol>
                <a:gridCol w="5544457">
                  <a:extLst>
                    <a:ext uri="{9D8B030D-6E8A-4147-A177-3AD203B41FA5}">
                      <a16:colId xmlns:a16="http://schemas.microsoft.com/office/drawing/2014/main" val="3102221572"/>
                    </a:ext>
                  </a:extLst>
                </a:gridCol>
              </a:tblGrid>
              <a:tr h="408668">
                <a:tc>
                  <a:txBody>
                    <a:bodyPr/>
                    <a:lstStyle/>
                    <a:p>
                      <a:pPr algn="ctr"/>
                      <a:r>
                        <a:rPr kumimoji="1" lang="ja-JP" altLang="en-US" dirty="0"/>
                        <a:t>改正</a:t>
                      </a:r>
                      <a:r>
                        <a:rPr kumimoji="1" lang="en-US" altLang="ja-JP" dirty="0"/>
                        <a:t>GMP</a:t>
                      </a:r>
                      <a:r>
                        <a:rPr kumimoji="1" lang="ja-JP" altLang="en-US" dirty="0"/>
                        <a:t>省令（第</a:t>
                      </a:r>
                      <a:r>
                        <a:rPr kumimoji="1" lang="en-US" altLang="ja-JP" dirty="0"/>
                        <a:t>20</a:t>
                      </a:r>
                      <a:r>
                        <a:rPr kumimoji="1" lang="ja-JP" altLang="en-US" dirty="0"/>
                        <a:t>条　文書及び記録の管理　第</a:t>
                      </a:r>
                      <a:r>
                        <a:rPr kumimoji="1" lang="en-US" altLang="ja-JP" dirty="0"/>
                        <a:t>2</a:t>
                      </a:r>
                      <a:r>
                        <a:rPr kumimoji="1" lang="ja-JP" altLang="en-US" dirty="0"/>
                        <a:t>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dirty="0"/>
                        <a:t>旧</a:t>
                      </a:r>
                      <a:r>
                        <a:rPr kumimoji="1" lang="en-US" altLang="ja-JP" dirty="0"/>
                        <a:t>GMP</a:t>
                      </a:r>
                      <a:r>
                        <a:rPr kumimoji="1" lang="ja-JP" altLang="en-US" dirty="0"/>
                        <a:t>省令（第</a:t>
                      </a:r>
                      <a:r>
                        <a:rPr kumimoji="1" lang="en-US" altLang="ja-JP" dirty="0"/>
                        <a:t>20</a:t>
                      </a:r>
                      <a:r>
                        <a:rPr kumimoji="1" lang="ja-JP" altLang="en-US" dirty="0"/>
                        <a:t>条　文書及び記録の管理　第</a:t>
                      </a:r>
                      <a:r>
                        <a:rPr kumimoji="1" lang="en-US" altLang="ja-JP" dirty="0"/>
                        <a:t>2</a:t>
                      </a:r>
                      <a:r>
                        <a:rPr kumimoji="1" lang="ja-JP" altLang="en-US" dirty="0"/>
                        <a:t>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4908486"/>
                  </a:ext>
                </a:extLst>
              </a:tr>
              <a:tr h="740228">
                <a:tc>
                  <a:txBody>
                    <a:bodyPr/>
                    <a:lstStyle/>
                    <a:p>
                      <a:pPr marL="261938" indent="-261938" algn="l"/>
                      <a:r>
                        <a:rPr lang="ja-JP" altLang="en-US" dirty="0"/>
                        <a:t>２ 製造業者等は、手順書等及びこの章に規定する記録について、 あらかじめ指定した者に、第八条第二項に規定する文書に基づき、次に掲げる業務を行わせなければならない。</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1938" indent="-261938" algn="l"/>
                      <a:r>
                        <a:rPr kumimoji="1" lang="ja-JP" altLang="en-US" dirty="0"/>
                        <a:t>－</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0942457"/>
                  </a:ext>
                </a:extLst>
              </a:tr>
              <a:tr h="740228">
                <a:tc>
                  <a:txBody>
                    <a:bodyPr/>
                    <a:lstStyle/>
                    <a:p>
                      <a:pPr marL="261938" indent="-261938" algn="l"/>
                      <a:r>
                        <a:rPr kumimoji="1" lang="ja-JP" altLang="en-US" dirty="0"/>
                        <a:t>一：作成及び保管すべき手順書等並びに記録に欠落がないよう、継続的に管理すること。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61938" indent="-261938" algn="l"/>
                      <a:r>
                        <a:rPr kumimoji="1" lang="ja-JP" altLang="en-US" dirty="0"/>
                        <a:t>－</a:t>
                      </a: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46509267"/>
                  </a:ext>
                </a:extLst>
              </a:tr>
            </a:tbl>
          </a:graphicData>
        </a:graphic>
      </p:graphicFrame>
      <p:pic>
        <p:nvPicPr>
          <p:cNvPr id="9" name="図 8" descr="抽象, 挿絵 が含まれている画像&#10;&#10;自動的に生成された説明">
            <a:extLst>
              <a:ext uri="{FF2B5EF4-FFF2-40B4-BE49-F238E27FC236}">
                <a16:creationId xmlns:a16="http://schemas.microsoft.com/office/drawing/2014/main" id="{40EF08EF-289A-4735-BC17-924A176905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400" y="4452762"/>
            <a:ext cx="1016000" cy="1016000"/>
          </a:xfrm>
          <a:prstGeom prst="rect">
            <a:avLst/>
          </a:prstGeom>
        </p:spPr>
      </p:pic>
      <p:sp>
        <p:nvSpPr>
          <p:cNvPr id="10" name="吹き出し: 角を丸めた四角形 9">
            <a:extLst>
              <a:ext uri="{FF2B5EF4-FFF2-40B4-BE49-F238E27FC236}">
                <a16:creationId xmlns:a16="http://schemas.microsoft.com/office/drawing/2014/main" id="{676CA66E-B815-46FD-98D2-41D024CEDA5B}"/>
              </a:ext>
            </a:extLst>
          </p:cNvPr>
          <p:cNvSpPr/>
          <p:nvPr/>
        </p:nvSpPr>
        <p:spPr>
          <a:xfrm>
            <a:off x="1625600" y="4370258"/>
            <a:ext cx="10160000" cy="1968939"/>
          </a:xfrm>
          <a:prstGeom prst="wedgeRoundRectCallout">
            <a:avLst>
              <a:gd name="adj1" fmla="val -53158"/>
              <a:gd name="adj2" fmla="val -24031"/>
              <a:gd name="adj3" fmla="val 16667"/>
            </a:avLst>
          </a:prstGeom>
          <a:solidFill>
            <a:srgbClr val="BAFE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HG創英角ｺﾞｼｯｸUB" panose="020B0909000000000000" pitchFamily="49" charset="-128"/>
                <a:ea typeface="HG創英角ｺﾞｼｯｸUB" panose="020B0909000000000000" pitchFamily="49" charset="-128"/>
              </a:rPr>
              <a:t>”第八条第二項に規定する文書”とは、「医薬品製品標準書及び手順書」</a:t>
            </a:r>
            <a:r>
              <a:rPr lang="ja-JP" altLang="en-US" sz="2000" b="1" dirty="0">
                <a:solidFill>
                  <a:schemeClr val="tx1"/>
                </a:solidFill>
                <a:latin typeface="HG創英角ｺﾞｼｯｸUB" panose="020B0909000000000000" pitchFamily="49" charset="-128"/>
                <a:ea typeface="HG創英角ｺﾞｼｯｸUB" panose="020B0909000000000000" pitchFamily="49" charset="-128"/>
              </a:rPr>
              <a:t>及び</a:t>
            </a:r>
            <a:endParaRPr lang="en-US" altLang="ja-JP" sz="2000" b="1" dirty="0">
              <a:solidFill>
                <a:schemeClr val="tx1"/>
              </a:solidFill>
              <a:latin typeface="HG創英角ｺﾞｼｯｸUB" panose="020B0909000000000000" pitchFamily="49" charset="-128"/>
              <a:ea typeface="HG創英角ｺﾞｼｯｸUB" panose="020B0909000000000000" pitchFamily="49" charset="-128"/>
            </a:endParaRPr>
          </a:p>
          <a:p>
            <a:pPr algn="ctr"/>
            <a:r>
              <a:rPr lang="ja-JP" altLang="en-US" sz="20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000" b="1" dirty="0">
                <a:solidFill>
                  <a:schemeClr val="tx1"/>
                </a:solidFill>
                <a:latin typeface="HG創英角ｺﾞｼｯｸUB" panose="020B0909000000000000" pitchFamily="49" charset="-128"/>
                <a:ea typeface="HG創英角ｺﾞｼｯｸUB" panose="020B0909000000000000" pitchFamily="49" charset="-128"/>
              </a:rPr>
              <a:t>医薬品品質システム</a:t>
            </a:r>
            <a:r>
              <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000" b="1" dirty="0">
                <a:solidFill>
                  <a:schemeClr val="tx1"/>
                </a:solidFill>
                <a:latin typeface="HG創英角ｺﾞｼｯｸUB" panose="020B0909000000000000" pitchFamily="49" charset="-128"/>
                <a:ea typeface="HG創英角ｺﾞｼｯｸUB" panose="020B0909000000000000" pitchFamily="49" charset="-128"/>
              </a:rPr>
              <a:t>品質リスクマネジメント</a:t>
            </a:r>
            <a:r>
              <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000" b="1" dirty="0">
                <a:solidFill>
                  <a:schemeClr val="tx1"/>
                </a:solidFill>
                <a:latin typeface="HG創英角ｺﾞｼｯｸUB" panose="020B0909000000000000" pitchFamily="49" charset="-128"/>
                <a:ea typeface="HG創英角ｺﾞｼｯｸUB" panose="020B0909000000000000" pitchFamily="49" charset="-128"/>
              </a:rPr>
              <a:t>品質部門の組織</a:t>
            </a:r>
            <a:r>
              <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000" b="1" dirty="0">
                <a:solidFill>
                  <a:schemeClr val="tx1"/>
                </a:solidFill>
                <a:latin typeface="HG創英角ｺﾞｼｯｸUB" panose="020B0909000000000000" pitchFamily="49" charset="-128"/>
                <a:ea typeface="HG創英角ｺﾞｼｯｸUB" panose="020B0909000000000000" pitchFamily="49" charset="-128"/>
              </a:rPr>
              <a:t>人員含め</a:t>
            </a:r>
            <a:r>
              <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rPr>
              <a:t>)</a:t>
            </a:r>
          </a:p>
          <a:p>
            <a:pPr algn="ctr"/>
            <a:r>
              <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000" b="1" dirty="0">
                <a:solidFill>
                  <a:schemeClr val="tx1"/>
                </a:solidFill>
                <a:latin typeface="HG創英角ｺﾞｼｯｸUB" panose="020B0909000000000000" pitchFamily="49" charset="-128"/>
                <a:ea typeface="HG創英角ｺﾞｼｯｸUB" panose="020B0909000000000000" pitchFamily="49" charset="-128"/>
              </a:rPr>
              <a:t>医薬品製品標準書</a:t>
            </a:r>
            <a:r>
              <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000" b="1" dirty="0">
                <a:solidFill>
                  <a:schemeClr val="tx1"/>
                </a:solidFill>
                <a:latin typeface="HG創英角ｺﾞｼｯｸUB" panose="020B0909000000000000" pitchFamily="49" charset="-128"/>
                <a:ea typeface="HG創英角ｺﾞｼｯｸUB" panose="020B0909000000000000" pitchFamily="49" charset="-128"/>
              </a:rPr>
              <a:t>手順書等</a:t>
            </a:r>
            <a:r>
              <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000" b="1" dirty="0">
                <a:solidFill>
                  <a:schemeClr val="tx1"/>
                </a:solidFill>
                <a:latin typeface="HG創英角ｺﾞｼｯｸUB" panose="020B0909000000000000" pitchFamily="49" charset="-128"/>
                <a:ea typeface="HG創英角ｺﾞｼｯｸUB" panose="020B0909000000000000" pitchFamily="49" charset="-128"/>
              </a:rPr>
              <a:t>構造設備</a:t>
            </a:r>
            <a:r>
              <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000" b="1" dirty="0">
                <a:solidFill>
                  <a:schemeClr val="tx1"/>
                </a:solidFill>
                <a:latin typeface="HG創英角ｺﾞｼｯｸUB" panose="020B0909000000000000" pitchFamily="49" charset="-128"/>
                <a:ea typeface="HG創英角ｺﾞｼｯｸUB" panose="020B0909000000000000" pitchFamily="49" charset="-128"/>
              </a:rPr>
              <a:t>製造管理</a:t>
            </a:r>
            <a:r>
              <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000" b="1" dirty="0">
                <a:solidFill>
                  <a:schemeClr val="tx1"/>
                </a:solidFill>
                <a:latin typeface="HG創英角ｺﾞｼｯｸUB" panose="020B0909000000000000" pitchFamily="49" charset="-128"/>
                <a:ea typeface="HG創英角ｺﾞｼｯｸUB" panose="020B0909000000000000" pitchFamily="49" charset="-128"/>
              </a:rPr>
              <a:t>品質管理</a:t>
            </a:r>
            <a:r>
              <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000" b="1" dirty="0">
                <a:solidFill>
                  <a:schemeClr val="tx1"/>
                </a:solidFill>
                <a:latin typeface="HG創英角ｺﾞｼｯｸUB" panose="020B0909000000000000" pitchFamily="49" charset="-128"/>
                <a:ea typeface="HG創英角ｺﾞｼｯｸUB" panose="020B0909000000000000" pitchFamily="49" charset="-128"/>
              </a:rPr>
              <a:t>安定性モニタリング</a:t>
            </a:r>
            <a:endPar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endParaRPr>
          </a:p>
          <a:p>
            <a:pPr algn="ctr"/>
            <a:r>
              <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000" b="1" dirty="0">
                <a:solidFill>
                  <a:schemeClr val="tx1"/>
                </a:solidFill>
                <a:latin typeface="HG創英角ｺﾞｼｯｸUB" panose="020B0909000000000000" pitchFamily="49" charset="-128"/>
                <a:ea typeface="HG創英角ｺﾞｼｯｸUB" panose="020B0909000000000000" pitchFamily="49" charset="-128"/>
              </a:rPr>
              <a:t>製品品質照査</a:t>
            </a:r>
            <a:r>
              <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000" b="1" dirty="0">
                <a:solidFill>
                  <a:schemeClr val="tx1"/>
                </a:solidFill>
                <a:latin typeface="HG創英角ｺﾞｼｯｸUB" panose="020B0909000000000000" pitchFamily="49" charset="-128"/>
                <a:ea typeface="HG創英角ｺﾞｼｯｸUB" panose="020B0909000000000000" pitchFamily="49" charset="-128"/>
              </a:rPr>
              <a:t>供給者管理</a:t>
            </a:r>
            <a:r>
              <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000" b="1" dirty="0">
                <a:solidFill>
                  <a:schemeClr val="tx1"/>
                </a:solidFill>
                <a:latin typeface="HG創英角ｺﾞｼｯｸUB" panose="020B0909000000000000" pitchFamily="49" charset="-128"/>
                <a:ea typeface="HG創英角ｺﾞｼｯｸUB" panose="020B0909000000000000" pitchFamily="49" charset="-128"/>
              </a:rPr>
              <a:t>外部委託業者管理</a:t>
            </a:r>
            <a:r>
              <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000" b="1" dirty="0">
                <a:solidFill>
                  <a:schemeClr val="tx1"/>
                </a:solidFill>
                <a:latin typeface="HG創英角ｺﾞｼｯｸUB" panose="020B0909000000000000" pitchFamily="49" charset="-128"/>
                <a:ea typeface="HG創英角ｺﾞｼｯｸUB" panose="020B0909000000000000" pitchFamily="49" charset="-128"/>
              </a:rPr>
              <a:t>出荷管理</a:t>
            </a:r>
            <a:r>
              <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000" b="1" dirty="0">
                <a:solidFill>
                  <a:schemeClr val="tx1"/>
                </a:solidFill>
                <a:latin typeface="HG創英角ｺﾞｼｯｸUB" panose="020B0909000000000000" pitchFamily="49" charset="-128"/>
                <a:ea typeface="HG創英角ｺﾞｼｯｸUB" panose="020B0909000000000000" pitchFamily="49" charset="-128"/>
              </a:rPr>
              <a:t>バリデーション</a:t>
            </a:r>
            <a:endPar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endParaRPr>
          </a:p>
          <a:p>
            <a:pPr algn="ctr"/>
            <a:r>
              <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000" b="1" dirty="0">
                <a:solidFill>
                  <a:schemeClr val="tx1"/>
                </a:solidFill>
                <a:latin typeface="HG創英角ｺﾞｼｯｸUB" panose="020B0909000000000000" pitchFamily="49" charset="-128"/>
                <a:ea typeface="HG創英角ｺﾞｼｯｸUB" panose="020B0909000000000000" pitchFamily="49" charset="-128"/>
              </a:rPr>
              <a:t>変更管理</a:t>
            </a:r>
            <a:r>
              <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000" b="1" dirty="0">
                <a:solidFill>
                  <a:schemeClr val="tx1"/>
                </a:solidFill>
                <a:latin typeface="HG創英角ｺﾞｼｯｸUB" panose="020B0909000000000000" pitchFamily="49" charset="-128"/>
                <a:ea typeface="HG創英角ｺﾞｼｯｸUB" panose="020B0909000000000000" pitchFamily="49" charset="-128"/>
              </a:rPr>
              <a:t>逸脱管理</a:t>
            </a:r>
            <a:r>
              <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000" b="1" dirty="0">
                <a:solidFill>
                  <a:schemeClr val="tx1"/>
                </a:solidFill>
                <a:latin typeface="HG創英角ｺﾞｼｯｸUB" panose="020B0909000000000000" pitchFamily="49" charset="-128"/>
                <a:ea typeface="HG創英角ｺﾞｼｯｸUB" panose="020B0909000000000000" pitchFamily="49" charset="-128"/>
              </a:rPr>
              <a:t>品質情報及び品質不良等の処理</a:t>
            </a:r>
            <a:r>
              <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000" b="1" dirty="0">
                <a:solidFill>
                  <a:schemeClr val="tx1"/>
                </a:solidFill>
                <a:latin typeface="HG創英角ｺﾞｼｯｸUB" panose="020B0909000000000000" pitchFamily="49" charset="-128"/>
                <a:ea typeface="HG創英角ｺﾞｼｯｸUB" panose="020B0909000000000000" pitchFamily="49" charset="-128"/>
              </a:rPr>
              <a:t>回収等の処理</a:t>
            </a:r>
            <a:r>
              <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000" b="1" dirty="0">
                <a:solidFill>
                  <a:schemeClr val="tx1"/>
                </a:solidFill>
                <a:latin typeface="HG創英角ｺﾞｼｯｸUB" panose="020B0909000000000000" pitchFamily="49" charset="-128"/>
                <a:ea typeface="HG創英角ｺﾞｼｯｸUB" panose="020B0909000000000000" pitchFamily="49" charset="-128"/>
              </a:rPr>
              <a:t>自己点検</a:t>
            </a:r>
            <a:endPar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endParaRPr>
          </a:p>
          <a:p>
            <a:pPr algn="ctr"/>
            <a:r>
              <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000" b="1" dirty="0">
                <a:solidFill>
                  <a:schemeClr val="tx1"/>
                </a:solidFill>
                <a:latin typeface="HG創英角ｺﾞｼｯｸUB" panose="020B0909000000000000" pitchFamily="49" charset="-128"/>
                <a:ea typeface="HG創英角ｺﾞｼｯｸUB" panose="020B0909000000000000" pitchFamily="49" charset="-128"/>
              </a:rPr>
              <a:t>教育訓練</a:t>
            </a:r>
            <a:r>
              <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000" b="1" dirty="0">
                <a:solidFill>
                  <a:schemeClr val="tx1"/>
                </a:solidFill>
                <a:latin typeface="HG創英角ｺﾞｼｯｸUB" panose="020B0909000000000000" pitchFamily="49" charset="-128"/>
                <a:ea typeface="HG創英角ｺﾞｼｯｸUB" panose="020B0909000000000000" pitchFamily="49" charset="-128"/>
              </a:rPr>
              <a:t>文書及び記録の管理</a:t>
            </a:r>
            <a:r>
              <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000" b="1" dirty="0">
                <a:solidFill>
                  <a:schemeClr val="tx1"/>
                </a:solidFill>
                <a:latin typeface="HG創英角ｺﾞｼｯｸUB" panose="020B0909000000000000" pitchFamily="49" charset="-128"/>
                <a:ea typeface="HG創英角ｺﾞｼｯｸUB" panose="020B0909000000000000" pitchFamily="49" charset="-128"/>
              </a:rPr>
              <a:t>保管</a:t>
            </a:r>
            <a:r>
              <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000" b="1" dirty="0">
                <a:solidFill>
                  <a:schemeClr val="tx1"/>
                </a:solidFill>
                <a:latin typeface="HG創英角ｺﾞｼｯｸUB" panose="020B0909000000000000" pitchFamily="49" charset="-128"/>
                <a:ea typeface="HG創英角ｺﾞｼｯｸUB" panose="020B0909000000000000" pitchFamily="49" charset="-128"/>
              </a:rPr>
              <a:t>特例</a:t>
            </a:r>
            <a:r>
              <a:rPr kumimoji="1" lang="en-US" altLang="ja-JP" sz="2000" b="1" dirty="0">
                <a:solidFill>
                  <a:schemeClr val="tx1"/>
                </a:solidFill>
                <a:latin typeface="HG創英角ｺﾞｼｯｸUB" panose="020B0909000000000000" pitchFamily="49" charset="-128"/>
                <a:ea typeface="HG創英角ｺﾞｼｯｸUB" panose="020B0909000000000000" pitchFamily="49" charset="-128"/>
              </a:rPr>
              <a:t>)</a:t>
            </a:r>
            <a:r>
              <a:rPr kumimoji="1" lang="ja-JP" altLang="en-US" sz="2000" b="1" dirty="0">
                <a:solidFill>
                  <a:srgbClr val="FF0000"/>
                </a:solidFill>
                <a:latin typeface="HG創英角ｺﾞｼｯｸUB" panose="020B0909000000000000" pitchFamily="49" charset="-128"/>
                <a:ea typeface="HG創英角ｺﾞｼｯｸUB" panose="020B0909000000000000" pitchFamily="49" charset="-128"/>
              </a:rPr>
              <a:t>に関する記録</a:t>
            </a:r>
            <a:r>
              <a:rPr kumimoji="1" lang="ja-JP" altLang="en-US" sz="2000" b="1" dirty="0">
                <a:solidFill>
                  <a:schemeClr val="tx1"/>
                </a:solidFill>
                <a:latin typeface="HG創英角ｺﾞｼｯｸUB" panose="020B0909000000000000" pitchFamily="49" charset="-128"/>
                <a:ea typeface="HG創英角ｺﾞｼｯｸUB" panose="020B0909000000000000" pitchFamily="49" charset="-128"/>
              </a:rPr>
              <a:t>」のことです。</a:t>
            </a:r>
          </a:p>
        </p:txBody>
      </p:sp>
    </p:spTree>
    <p:extLst>
      <p:ext uri="{BB962C8B-B14F-4D97-AF65-F5344CB8AC3E}">
        <p14:creationId xmlns:p14="http://schemas.microsoft.com/office/powerpoint/2010/main" val="2362810833"/>
      </p:ext>
    </p:extLst>
  </p:cSld>
  <p:clrMapOvr>
    <a:masterClrMapping/>
  </p:clrMapOvr>
</p:sld>
</file>

<file path=ppt/theme/theme1.xml><?xml version="1.0" encoding="utf-8"?>
<a:theme xmlns:a="http://schemas.openxmlformats.org/drawingml/2006/main" name="レトロスペクト">
  <a:themeElements>
    <a:clrScheme name="暖かみのある青">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環境技研" id="{FFB28FA6-0AA7-400D-BA87-8C2995988EAC}" vid="{5A9E9261-E92C-484C-A409-5D63CE69242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環境技研</Template>
  <TotalTime>4897</TotalTime>
  <Words>1712</Words>
  <Application>Microsoft Office PowerPoint</Application>
  <PresentationFormat>ワイド画面</PresentationFormat>
  <Paragraphs>132</Paragraphs>
  <Slides>12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HGP創英角ﾎﾟｯﾌﾟ体</vt:lpstr>
      <vt:lpstr>HGP明朝B</vt:lpstr>
      <vt:lpstr>HG創英角ｺﾞｼｯｸUB</vt:lpstr>
      <vt:lpstr>游ゴシック</vt:lpstr>
      <vt:lpstr>Calibri</vt:lpstr>
      <vt:lpstr>Comic Sans MS</vt:lpstr>
      <vt:lpstr>レトロスペクト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tkojima</dc:creator>
  <cp:lastModifiedBy>kojima@get-c.co.jp</cp:lastModifiedBy>
  <cp:revision>278</cp:revision>
  <cp:lastPrinted>2020-11-27T04:59:53Z</cp:lastPrinted>
  <dcterms:created xsi:type="dcterms:W3CDTF">2020-11-17T00:11:56Z</dcterms:created>
  <dcterms:modified xsi:type="dcterms:W3CDTF">2021-10-18T01:33:18Z</dcterms:modified>
</cp:coreProperties>
</file>