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2"/>
  </p:notesMasterIdLst>
  <p:sldIdLst>
    <p:sldId id="256" r:id="rId2"/>
    <p:sldId id="277" r:id="rId3"/>
    <p:sldId id="270" r:id="rId4"/>
    <p:sldId id="260" r:id="rId5"/>
    <p:sldId id="262" r:id="rId6"/>
    <p:sldId id="263" r:id="rId7"/>
    <p:sldId id="269" r:id="rId8"/>
    <p:sldId id="267" r:id="rId9"/>
    <p:sldId id="261" r:id="rId10"/>
    <p:sldId id="278" r:id="rId11"/>
    <p:sldId id="279" r:id="rId12"/>
    <p:sldId id="271" r:id="rId13"/>
    <p:sldId id="265" r:id="rId14"/>
    <p:sldId id="283" r:id="rId15"/>
    <p:sldId id="272" r:id="rId16"/>
    <p:sldId id="273" r:id="rId17"/>
    <p:sldId id="274" r:id="rId18"/>
    <p:sldId id="275" r:id="rId19"/>
    <p:sldId id="276" r:id="rId20"/>
    <p:sldId id="282" r:id="rId21"/>
  </p:sldIdLst>
  <p:sldSz cx="9144000" cy="6858000" type="screen4x3"/>
  <p:notesSz cx="6858000" cy="9144000"/>
  <p:defaultTextStyle>
    <a:defPPr>
      <a:defRPr lang="ja-JP"/>
    </a:defPPr>
    <a:lvl1pPr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chi" initials="" lastIdx="1" clrIdx="0"/>
  <p:cmAuthor id="2" name="ユーザー名不明1" initials="ユーザー名不明1"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99"/>
    <a:srgbClr val="FF0066"/>
    <a:srgbClr val="00FF99"/>
    <a:srgbClr val="09E1D7"/>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9" autoAdjust="0"/>
  </p:normalViewPr>
  <p:slideViewPr>
    <p:cSldViewPr>
      <p:cViewPr varScale="1">
        <p:scale>
          <a:sx n="68" d="100"/>
          <a:sy n="68"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8796642-BAC6-4C10-9832-649958181E9A}"/>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FontTx/>
              <a:buNone/>
              <a:defRPr sz="1200"/>
            </a:lvl1pPr>
          </a:lstStyle>
          <a:p>
            <a:pPr>
              <a:defRPr/>
            </a:pPr>
            <a:endParaRPr lang="en-US" altLang="ja-JP"/>
          </a:p>
        </p:txBody>
      </p:sp>
      <p:sp>
        <p:nvSpPr>
          <p:cNvPr id="3075" name="Rectangle 3">
            <a:extLst>
              <a:ext uri="{FF2B5EF4-FFF2-40B4-BE49-F238E27FC236}">
                <a16:creationId xmlns:a16="http://schemas.microsoft.com/office/drawing/2014/main" id="{93FACFBA-3EB8-4942-B4C2-7DCE19978027}"/>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FontTx/>
              <a:buNone/>
              <a:defRPr sz="1200"/>
            </a:lvl1pPr>
          </a:lstStyle>
          <a:p>
            <a:pPr>
              <a:defRPr/>
            </a:pPr>
            <a:endParaRPr lang="en-US" altLang="ja-JP"/>
          </a:p>
        </p:txBody>
      </p:sp>
      <p:sp>
        <p:nvSpPr>
          <p:cNvPr id="3076" name="Rectangle 4">
            <a:extLst>
              <a:ext uri="{FF2B5EF4-FFF2-40B4-BE49-F238E27FC236}">
                <a16:creationId xmlns:a16="http://schemas.microsoft.com/office/drawing/2014/main" id="{038C9E33-5C78-4F6A-A75E-1284CD4FFDA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AA27C243-2ABC-4B57-9F19-A5B2F1CA8466}"/>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a:extLst>
              <a:ext uri="{FF2B5EF4-FFF2-40B4-BE49-F238E27FC236}">
                <a16:creationId xmlns:a16="http://schemas.microsoft.com/office/drawing/2014/main" id="{81F49442-9EEA-43B9-9852-11F9DD64DAC6}"/>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sz="1200"/>
            </a:lvl1pPr>
          </a:lstStyle>
          <a:p>
            <a:pPr>
              <a:defRPr/>
            </a:pPr>
            <a:endParaRPr lang="en-US" altLang="ja-JP"/>
          </a:p>
        </p:txBody>
      </p:sp>
      <p:sp>
        <p:nvSpPr>
          <p:cNvPr id="3079" name="Rectangle 7">
            <a:extLst>
              <a:ext uri="{FF2B5EF4-FFF2-40B4-BE49-F238E27FC236}">
                <a16:creationId xmlns:a16="http://schemas.microsoft.com/office/drawing/2014/main" id="{2DCF07F5-7A80-4B5C-B35B-1CF8900E6A8B}"/>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sz="1200"/>
            </a:lvl1pPr>
          </a:lstStyle>
          <a:p>
            <a:pPr>
              <a:defRPr/>
            </a:pPr>
            <a:fld id="{9437F660-CED2-45A3-9E91-3DBAD80552D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68249DDD-9358-48E5-BA46-7E8C85E1E5B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fld id="{51DBAA5C-4BCC-4E89-BBA5-EC48A38B2FC3}" type="slidenum">
              <a:rPr lang="en-US" altLang="ja-JP" sz="1200" smtClean="0"/>
              <a:pPr/>
              <a:t>1</a:t>
            </a:fld>
            <a:endParaRPr lang="en-US" altLang="ja-JP" sz="1200"/>
          </a:p>
        </p:txBody>
      </p:sp>
      <p:sp>
        <p:nvSpPr>
          <p:cNvPr id="5123" name="Rectangle 2">
            <a:extLst>
              <a:ext uri="{FF2B5EF4-FFF2-40B4-BE49-F238E27FC236}">
                <a16:creationId xmlns:a16="http://schemas.microsoft.com/office/drawing/2014/main" id="{1995C9A6-2663-4DF6-876B-302E8BECD3A9}"/>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9FA1226F-FA50-45E3-A067-A2E6587E4FF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CAA25A3-2912-451B-84A1-A7927C47CD30}"/>
              </a:ext>
            </a:extLst>
          </p:cNvPr>
          <p:cNvGrpSpPr>
            <a:grpSpLocks/>
          </p:cNvGrpSpPr>
          <p:nvPr/>
        </p:nvGrpSpPr>
        <p:grpSpPr bwMode="auto">
          <a:xfrm>
            <a:off x="-9525" y="-20638"/>
            <a:ext cx="9153525" cy="6878638"/>
            <a:chOff x="-6" y="-13"/>
            <a:chExt cx="5766" cy="4333"/>
          </a:xfrm>
        </p:grpSpPr>
        <p:sp>
          <p:nvSpPr>
            <p:cNvPr id="5" name="Rectangle 3">
              <a:extLst>
                <a:ext uri="{FF2B5EF4-FFF2-40B4-BE49-F238E27FC236}">
                  <a16:creationId xmlns:a16="http://schemas.microsoft.com/office/drawing/2014/main" id="{456DFF9D-A07F-4F21-979E-9658F3CEA078}"/>
                </a:ext>
              </a:extLst>
            </p:cNvPr>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p:spPr>
          <p:txBody>
            <a:bodyPr wrap="none" anchor="ctr"/>
            <a:lstStyle/>
            <a:p>
              <a:pPr eaLnBrk="1" hangingPunct="1">
                <a:lnSpc>
                  <a:spcPct val="90000"/>
                </a:lnSpc>
                <a:spcBef>
                  <a:spcPct val="20000"/>
                </a:spcBef>
                <a:buFont typeface="Wingdings" panose="05000000000000000000" pitchFamily="2" charset="2"/>
                <a:buChar char="u"/>
                <a:defRPr/>
              </a:pPr>
              <a:endParaRPr lang="ja-JP" altLang="en-US"/>
            </a:p>
          </p:txBody>
        </p:sp>
        <p:sp>
          <p:nvSpPr>
            <p:cNvPr id="6" name="Freeform 4">
              <a:extLst>
                <a:ext uri="{FF2B5EF4-FFF2-40B4-BE49-F238E27FC236}">
                  <a16:creationId xmlns:a16="http://schemas.microsoft.com/office/drawing/2014/main" id="{BD0028E7-12A9-4475-A6B1-A3ABD8D5CABE}"/>
                </a:ext>
              </a:extLst>
            </p:cNvPr>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7" name="Freeform 5">
              <a:extLst>
                <a:ext uri="{FF2B5EF4-FFF2-40B4-BE49-F238E27FC236}">
                  <a16:creationId xmlns:a16="http://schemas.microsoft.com/office/drawing/2014/main" id="{251BDE6A-DCCC-4E33-A197-4FC465E9614C}"/>
                </a:ext>
              </a:extLst>
            </p:cNvPr>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8" name="Freeform 6">
              <a:extLst>
                <a:ext uri="{FF2B5EF4-FFF2-40B4-BE49-F238E27FC236}">
                  <a16:creationId xmlns:a16="http://schemas.microsoft.com/office/drawing/2014/main" id="{D5A9C849-62B8-4D36-AC8D-25E2685CEBA2}"/>
                </a:ext>
              </a:extLst>
            </p:cNvPr>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9" name="Freeform 7">
              <a:extLst>
                <a:ext uri="{FF2B5EF4-FFF2-40B4-BE49-F238E27FC236}">
                  <a16:creationId xmlns:a16="http://schemas.microsoft.com/office/drawing/2014/main" id="{E6D5066B-3111-44A3-84D3-9544B9C1CEA1}"/>
                </a:ext>
              </a:extLst>
            </p:cNvPr>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 name="Freeform 8">
              <a:extLst>
                <a:ext uri="{FF2B5EF4-FFF2-40B4-BE49-F238E27FC236}">
                  <a16:creationId xmlns:a16="http://schemas.microsoft.com/office/drawing/2014/main" id="{4CBDAC7E-D56C-41C4-9D7F-A71CDE2DF81D}"/>
                </a:ext>
              </a:extLst>
            </p:cNvPr>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1" name="Freeform 9">
              <a:extLst>
                <a:ext uri="{FF2B5EF4-FFF2-40B4-BE49-F238E27FC236}">
                  <a16:creationId xmlns:a16="http://schemas.microsoft.com/office/drawing/2014/main" id="{36DD9D1B-F58B-43A1-B6B2-3002FB5BC983}"/>
                </a:ext>
              </a:extLst>
            </p:cNvPr>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2" name="Freeform 10">
              <a:extLst>
                <a:ext uri="{FF2B5EF4-FFF2-40B4-BE49-F238E27FC236}">
                  <a16:creationId xmlns:a16="http://schemas.microsoft.com/office/drawing/2014/main" id="{EBE3F5DA-2AE1-4A8F-AEDE-76AD2E07D85C}"/>
                </a:ext>
              </a:extLst>
            </p:cNvPr>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3" name="Freeform 11">
              <a:extLst>
                <a:ext uri="{FF2B5EF4-FFF2-40B4-BE49-F238E27FC236}">
                  <a16:creationId xmlns:a16="http://schemas.microsoft.com/office/drawing/2014/main" id="{62EAE580-EC33-41CF-B973-D3A255E889A3}"/>
                </a:ext>
              </a:extLst>
            </p:cNvPr>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36876" name="Rectangle 12"/>
          <p:cNvSpPr>
            <a:spLocks noGrp="1" noChangeArrowheads="1"/>
          </p:cNvSpPr>
          <p:nvPr>
            <p:ph type="ctrTitle" sz="quarter"/>
          </p:nvPr>
        </p:nvSpPr>
        <p:spPr>
          <a:xfrm>
            <a:off x="685800" y="2057400"/>
            <a:ext cx="7772400" cy="1143000"/>
          </a:xfrm>
        </p:spPr>
        <p:txBody>
          <a:bodyPr/>
          <a:lstStyle>
            <a:lvl1pPr>
              <a:defRPr/>
            </a:lvl1pPr>
          </a:lstStyle>
          <a:p>
            <a:pPr lvl="0"/>
            <a:r>
              <a:rPr lang="ja-JP" altLang="en-US" noProof="0"/>
              <a:t>マスタ タイトルの書式設定</a:t>
            </a:r>
          </a:p>
        </p:txBody>
      </p:sp>
      <p:sp>
        <p:nvSpPr>
          <p:cNvPr id="36877"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ja-JP" altLang="en-US" noProof="0"/>
              <a:t>マスタ サブタイトルの書式設定</a:t>
            </a:r>
          </a:p>
        </p:txBody>
      </p:sp>
      <p:sp>
        <p:nvSpPr>
          <p:cNvPr id="14" name="Rectangle 14">
            <a:extLst>
              <a:ext uri="{FF2B5EF4-FFF2-40B4-BE49-F238E27FC236}">
                <a16:creationId xmlns:a16="http://schemas.microsoft.com/office/drawing/2014/main" id="{20C1D1B8-1D32-4F19-9D3B-3D15D9F3C80B}"/>
              </a:ext>
            </a:extLst>
          </p:cNvPr>
          <p:cNvSpPr>
            <a:spLocks noGrp="1" noChangeArrowheads="1"/>
          </p:cNvSpPr>
          <p:nvPr>
            <p:ph type="dt" sz="quarter" idx="10"/>
          </p:nvPr>
        </p:nvSpPr>
        <p:spPr/>
        <p:txBody>
          <a:bodyPr/>
          <a:lstStyle>
            <a:lvl1pPr>
              <a:defRPr/>
            </a:lvl1pPr>
          </a:lstStyle>
          <a:p>
            <a:pPr>
              <a:defRPr/>
            </a:pPr>
            <a:endParaRPr lang="en-US" altLang="ja-JP"/>
          </a:p>
        </p:txBody>
      </p:sp>
      <p:sp>
        <p:nvSpPr>
          <p:cNvPr id="15" name="Rectangle 15">
            <a:extLst>
              <a:ext uri="{FF2B5EF4-FFF2-40B4-BE49-F238E27FC236}">
                <a16:creationId xmlns:a16="http://schemas.microsoft.com/office/drawing/2014/main" id="{EF782F63-A691-4EBC-A426-6376BFD523F1}"/>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16" name="Rectangle 16">
            <a:extLst>
              <a:ext uri="{FF2B5EF4-FFF2-40B4-BE49-F238E27FC236}">
                <a16:creationId xmlns:a16="http://schemas.microsoft.com/office/drawing/2014/main" id="{428837A1-6183-4082-BED9-6D6756DDD61B}"/>
              </a:ext>
            </a:extLst>
          </p:cNvPr>
          <p:cNvSpPr>
            <a:spLocks noGrp="1" noChangeArrowheads="1"/>
          </p:cNvSpPr>
          <p:nvPr>
            <p:ph type="sldNum" sz="quarter" idx="12"/>
          </p:nvPr>
        </p:nvSpPr>
        <p:spPr/>
        <p:txBody>
          <a:bodyPr/>
          <a:lstStyle>
            <a:lvl1pPr>
              <a:defRPr/>
            </a:lvl1pPr>
          </a:lstStyle>
          <a:p>
            <a:pPr>
              <a:defRPr/>
            </a:pPr>
            <a:fld id="{1E4D3F3F-31ED-4DAB-BD9B-A71B63C9D9A0}" type="slidenum">
              <a:rPr lang="en-US" altLang="ja-JP"/>
              <a:pPr>
                <a:defRPr/>
              </a:pPr>
              <a:t>‹#›</a:t>
            </a:fld>
            <a:endParaRPr lang="en-US" altLang="ja-JP"/>
          </a:p>
        </p:txBody>
      </p:sp>
    </p:spTree>
    <p:extLst>
      <p:ext uri="{BB962C8B-B14F-4D97-AF65-F5344CB8AC3E}">
        <p14:creationId xmlns:p14="http://schemas.microsoft.com/office/powerpoint/2010/main" val="3811189320"/>
      </p:ext>
    </p:extLst>
  </p:cSld>
  <p:clrMapOvr>
    <a:masterClrMapping/>
  </p:clrMapOvr>
  <p:transition spd="med">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0CD952A8-1B69-4422-8250-91FA6C43A8B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F447912E-CFAD-4713-97FE-EA0C3858497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7F7AF2C4-93DD-4A1E-B9DB-0517BBA62404}"/>
              </a:ext>
            </a:extLst>
          </p:cNvPr>
          <p:cNvSpPr>
            <a:spLocks noGrp="1" noChangeArrowheads="1"/>
          </p:cNvSpPr>
          <p:nvPr>
            <p:ph type="sldNum" sz="quarter" idx="12"/>
          </p:nvPr>
        </p:nvSpPr>
        <p:spPr>
          <a:ln/>
        </p:spPr>
        <p:txBody>
          <a:bodyPr/>
          <a:lstStyle>
            <a:lvl1pPr>
              <a:defRPr/>
            </a:lvl1pPr>
          </a:lstStyle>
          <a:p>
            <a:pPr>
              <a:defRPr/>
            </a:pPr>
            <a:fld id="{C7FABF55-02C9-429C-A2F6-5A5B98A12699}" type="slidenum">
              <a:rPr lang="en-US" altLang="ja-JP"/>
              <a:pPr>
                <a:defRPr/>
              </a:pPr>
              <a:t>‹#›</a:t>
            </a:fld>
            <a:endParaRPr lang="en-US" altLang="ja-JP"/>
          </a:p>
        </p:txBody>
      </p:sp>
    </p:spTree>
    <p:extLst>
      <p:ext uri="{BB962C8B-B14F-4D97-AF65-F5344CB8AC3E}">
        <p14:creationId xmlns:p14="http://schemas.microsoft.com/office/powerpoint/2010/main" val="219091358"/>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19DAD640-4EEA-4134-9CBB-AE9A7B969B7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0336FC4A-ACB3-41C0-BAE4-744DDB885FD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9E5B2775-3B6A-4403-B479-4C2FB92B40B7}"/>
              </a:ext>
            </a:extLst>
          </p:cNvPr>
          <p:cNvSpPr>
            <a:spLocks noGrp="1" noChangeArrowheads="1"/>
          </p:cNvSpPr>
          <p:nvPr>
            <p:ph type="sldNum" sz="quarter" idx="12"/>
          </p:nvPr>
        </p:nvSpPr>
        <p:spPr>
          <a:ln/>
        </p:spPr>
        <p:txBody>
          <a:bodyPr/>
          <a:lstStyle>
            <a:lvl1pPr>
              <a:defRPr/>
            </a:lvl1pPr>
          </a:lstStyle>
          <a:p>
            <a:pPr>
              <a:defRPr/>
            </a:pPr>
            <a:fld id="{76042D41-FF4E-4231-B717-3A8DAFDF32DC}" type="slidenum">
              <a:rPr lang="en-US" altLang="ja-JP"/>
              <a:pPr>
                <a:defRPr/>
              </a:pPr>
              <a:t>‹#›</a:t>
            </a:fld>
            <a:endParaRPr lang="en-US" altLang="ja-JP"/>
          </a:p>
        </p:txBody>
      </p:sp>
    </p:spTree>
    <p:extLst>
      <p:ext uri="{BB962C8B-B14F-4D97-AF65-F5344CB8AC3E}">
        <p14:creationId xmlns:p14="http://schemas.microsoft.com/office/powerpoint/2010/main" val="1336130984"/>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85800" y="609600"/>
            <a:ext cx="7772400" cy="5486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14">
            <a:extLst>
              <a:ext uri="{FF2B5EF4-FFF2-40B4-BE49-F238E27FC236}">
                <a16:creationId xmlns:a16="http://schemas.microsoft.com/office/drawing/2014/main" id="{D6EBB5F8-FAF2-465B-BBC5-A030065A4CF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5">
            <a:extLst>
              <a:ext uri="{FF2B5EF4-FFF2-40B4-BE49-F238E27FC236}">
                <a16:creationId xmlns:a16="http://schemas.microsoft.com/office/drawing/2014/main" id="{125C8B26-6F84-498A-8F1D-1EAB0AB9BA7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30330467-4B6F-47C1-9490-F6FFC814AD9D}"/>
              </a:ext>
            </a:extLst>
          </p:cNvPr>
          <p:cNvSpPr>
            <a:spLocks noGrp="1" noChangeArrowheads="1"/>
          </p:cNvSpPr>
          <p:nvPr>
            <p:ph type="sldNum" sz="quarter" idx="12"/>
          </p:nvPr>
        </p:nvSpPr>
        <p:spPr>
          <a:ln/>
        </p:spPr>
        <p:txBody>
          <a:bodyPr/>
          <a:lstStyle>
            <a:lvl1pPr>
              <a:defRPr/>
            </a:lvl1pPr>
          </a:lstStyle>
          <a:p>
            <a:pPr>
              <a:defRPr/>
            </a:pPr>
            <a:fld id="{94A200EE-2B3E-4677-B144-075B619C75E6}" type="slidenum">
              <a:rPr lang="en-US" altLang="ja-JP"/>
              <a:pPr>
                <a:defRPr/>
              </a:pPr>
              <a:t>‹#›</a:t>
            </a:fld>
            <a:endParaRPr lang="en-US" altLang="ja-JP"/>
          </a:p>
        </p:txBody>
      </p:sp>
    </p:spTree>
    <p:extLst>
      <p:ext uri="{BB962C8B-B14F-4D97-AF65-F5344CB8AC3E}">
        <p14:creationId xmlns:p14="http://schemas.microsoft.com/office/powerpoint/2010/main" val="4158435625"/>
      </p:ext>
    </p:extLst>
  </p:cSld>
  <p:clrMapOvr>
    <a:masterClrMapping/>
  </p:clrMapOvr>
  <p:transition spd="med">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685800" y="1981200"/>
            <a:ext cx="7772400" cy="4114800"/>
          </a:xfrm>
        </p:spPr>
        <p:txBody>
          <a:bodyPr/>
          <a:lstStyle/>
          <a:p>
            <a:pPr lvl="0"/>
            <a:endParaRPr lang="ja-JP" altLang="en-US" noProof="0"/>
          </a:p>
        </p:txBody>
      </p:sp>
      <p:sp>
        <p:nvSpPr>
          <p:cNvPr id="4" name="Rectangle 14">
            <a:extLst>
              <a:ext uri="{FF2B5EF4-FFF2-40B4-BE49-F238E27FC236}">
                <a16:creationId xmlns:a16="http://schemas.microsoft.com/office/drawing/2014/main" id="{2FBD0A91-2EA0-4F23-B381-ADCB8A2FD2E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57DC22EE-D7A7-4418-982D-27D7B683A1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AB52FD14-402B-491B-A0BA-29F002E16E06}"/>
              </a:ext>
            </a:extLst>
          </p:cNvPr>
          <p:cNvSpPr>
            <a:spLocks noGrp="1" noChangeArrowheads="1"/>
          </p:cNvSpPr>
          <p:nvPr>
            <p:ph type="sldNum" sz="quarter" idx="12"/>
          </p:nvPr>
        </p:nvSpPr>
        <p:spPr>
          <a:ln/>
        </p:spPr>
        <p:txBody>
          <a:bodyPr/>
          <a:lstStyle>
            <a:lvl1pPr>
              <a:defRPr/>
            </a:lvl1pPr>
          </a:lstStyle>
          <a:p>
            <a:pPr>
              <a:defRPr/>
            </a:pPr>
            <a:fld id="{1B3ABEF7-9370-4DB9-84FC-FA0D593464B0}" type="slidenum">
              <a:rPr lang="en-US" altLang="ja-JP"/>
              <a:pPr>
                <a:defRPr/>
              </a:pPr>
              <a:t>‹#›</a:t>
            </a:fld>
            <a:endParaRPr lang="en-US" altLang="ja-JP"/>
          </a:p>
        </p:txBody>
      </p:sp>
    </p:spTree>
    <p:extLst>
      <p:ext uri="{BB962C8B-B14F-4D97-AF65-F5344CB8AC3E}">
        <p14:creationId xmlns:p14="http://schemas.microsoft.com/office/powerpoint/2010/main" val="350120722"/>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4">
            <a:extLst>
              <a:ext uri="{FF2B5EF4-FFF2-40B4-BE49-F238E27FC236}">
                <a16:creationId xmlns:a16="http://schemas.microsoft.com/office/drawing/2014/main" id="{4BDECB83-9B1A-49EF-9D03-F5CB563F144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B056880A-8B73-4A09-87DD-4C30353998C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2757D6AA-3564-4A31-B0A7-845576332B29}"/>
              </a:ext>
            </a:extLst>
          </p:cNvPr>
          <p:cNvSpPr>
            <a:spLocks noGrp="1" noChangeArrowheads="1"/>
          </p:cNvSpPr>
          <p:nvPr>
            <p:ph type="sldNum" sz="quarter" idx="12"/>
          </p:nvPr>
        </p:nvSpPr>
        <p:spPr>
          <a:ln/>
        </p:spPr>
        <p:txBody>
          <a:bodyPr/>
          <a:lstStyle>
            <a:lvl1pPr>
              <a:defRPr/>
            </a:lvl1pPr>
          </a:lstStyle>
          <a:p>
            <a:pPr>
              <a:defRPr/>
            </a:pPr>
            <a:fld id="{21CC2B01-CDA2-4182-9672-D9253F59B981}" type="slidenum">
              <a:rPr lang="en-US" altLang="ja-JP"/>
              <a:pPr>
                <a:defRPr/>
              </a:pPr>
              <a:t>‹#›</a:t>
            </a:fld>
            <a:endParaRPr lang="en-US" altLang="ja-JP"/>
          </a:p>
        </p:txBody>
      </p:sp>
    </p:spTree>
    <p:extLst>
      <p:ext uri="{BB962C8B-B14F-4D97-AF65-F5344CB8AC3E}">
        <p14:creationId xmlns:p14="http://schemas.microsoft.com/office/powerpoint/2010/main" val="3844062123"/>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14">
            <a:extLst>
              <a:ext uri="{FF2B5EF4-FFF2-40B4-BE49-F238E27FC236}">
                <a16:creationId xmlns:a16="http://schemas.microsoft.com/office/drawing/2014/main" id="{9A40D40F-00D9-4E13-ADAD-ED73F01E166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5">
            <a:extLst>
              <a:ext uri="{FF2B5EF4-FFF2-40B4-BE49-F238E27FC236}">
                <a16:creationId xmlns:a16="http://schemas.microsoft.com/office/drawing/2014/main" id="{54C32BC0-752E-4A69-9E7F-62A51CC13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6">
            <a:extLst>
              <a:ext uri="{FF2B5EF4-FFF2-40B4-BE49-F238E27FC236}">
                <a16:creationId xmlns:a16="http://schemas.microsoft.com/office/drawing/2014/main" id="{DF0B7419-84C4-4A88-A106-931B75BADF48}"/>
              </a:ext>
            </a:extLst>
          </p:cNvPr>
          <p:cNvSpPr>
            <a:spLocks noGrp="1" noChangeArrowheads="1"/>
          </p:cNvSpPr>
          <p:nvPr>
            <p:ph type="sldNum" sz="quarter" idx="12"/>
          </p:nvPr>
        </p:nvSpPr>
        <p:spPr>
          <a:ln/>
        </p:spPr>
        <p:txBody>
          <a:bodyPr/>
          <a:lstStyle>
            <a:lvl1pPr>
              <a:defRPr/>
            </a:lvl1pPr>
          </a:lstStyle>
          <a:p>
            <a:pPr>
              <a:defRPr/>
            </a:pPr>
            <a:fld id="{62F44506-DEB1-4765-87B3-DE52238C7474}" type="slidenum">
              <a:rPr lang="en-US" altLang="ja-JP"/>
              <a:pPr>
                <a:defRPr/>
              </a:pPr>
              <a:t>‹#›</a:t>
            </a:fld>
            <a:endParaRPr lang="en-US" altLang="ja-JP"/>
          </a:p>
        </p:txBody>
      </p:sp>
    </p:spTree>
    <p:extLst>
      <p:ext uri="{BB962C8B-B14F-4D97-AF65-F5344CB8AC3E}">
        <p14:creationId xmlns:p14="http://schemas.microsoft.com/office/powerpoint/2010/main" val="1990387264"/>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4">
            <a:extLst>
              <a:ext uri="{FF2B5EF4-FFF2-40B4-BE49-F238E27FC236}">
                <a16:creationId xmlns:a16="http://schemas.microsoft.com/office/drawing/2014/main" id="{C4004555-5203-47AA-A9D2-9D247EA43B6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5FACEB6D-97E4-4F9A-8D3D-016FE90B3BF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488A8DDE-54BD-4765-A8D3-FF9A239B8A8E}"/>
              </a:ext>
            </a:extLst>
          </p:cNvPr>
          <p:cNvSpPr>
            <a:spLocks noGrp="1" noChangeArrowheads="1"/>
          </p:cNvSpPr>
          <p:nvPr>
            <p:ph type="sldNum" sz="quarter" idx="12"/>
          </p:nvPr>
        </p:nvSpPr>
        <p:spPr>
          <a:ln/>
        </p:spPr>
        <p:txBody>
          <a:bodyPr/>
          <a:lstStyle>
            <a:lvl1pPr>
              <a:defRPr/>
            </a:lvl1pPr>
          </a:lstStyle>
          <a:p>
            <a:pPr>
              <a:defRPr/>
            </a:pPr>
            <a:fld id="{AA602603-34FF-4EE1-93F2-85FBEC1796B4}" type="slidenum">
              <a:rPr lang="en-US" altLang="ja-JP"/>
              <a:pPr>
                <a:defRPr/>
              </a:pPr>
              <a:t>‹#›</a:t>
            </a:fld>
            <a:endParaRPr lang="en-US" altLang="ja-JP"/>
          </a:p>
        </p:txBody>
      </p:sp>
    </p:spTree>
    <p:extLst>
      <p:ext uri="{BB962C8B-B14F-4D97-AF65-F5344CB8AC3E}">
        <p14:creationId xmlns:p14="http://schemas.microsoft.com/office/powerpoint/2010/main" val="2606896359"/>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4">
            <a:extLst>
              <a:ext uri="{FF2B5EF4-FFF2-40B4-BE49-F238E27FC236}">
                <a16:creationId xmlns:a16="http://schemas.microsoft.com/office/drawing/2014/main" id="{9B31F6C7-97E9-4D47-B975-35255096B7C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5">
            <a:extLst>
              <a:ext uri="{FF2B5EF4-FFF2-40B4-BE49-F238E27FC236}">
                <a16:creationId xmlns:a16="http://schemas.microsoft.com/office/drawing/2014/main" id="{B3968B19-B387-4388-9A77-807625683A5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6">
            <a:extLst>
              <a:ext uri="{FF2B5EF4-FFF2-40B4-BE49-F238E27FC236}">
                <a16:creationId xmlns:a16="http://schemas.microsoft.com/office/drawing/2014/main" id="{38E7D917-B47C-47E0-BD55-A15A829BCA02}"/>
              </a:ext>
            </a:extLst>
          </p:cNvPr>
          <p:cNvSpPr>
            <a:spLocks noGrp="1" noChangeArrowheads="1"/>
          </p:cNvSpPr>
          <p:nvPr>
            <p:ph type="sldNum" sz="quarter" idx="12"/>
          </p:nvPr>
        </p:nvSpPr>
        <p:spPr>
          <a:ln/>
        </p:spPr>
        <p:txBody>
          <a:bodyPr/>
          <a:lstStyle>
            <a:lvl1pPr>
              <a:defRPr/>
            </a:lvl1pPr>
          </a:lstStyle>
          <a:p>
            <a:pPr>
              <a:defRPr/>
            </a:pPr>
            <a:fld id="{3268E910-C5D9-4A31-A076-07DA75D24D7D}" type="slidenum">
              <a:rPr lang="en-US" altLang="ja-JP"/>
              <a:pPr>
                <a:defRPr/>
              </a:pPr>
              <a:t>‹#›</a:t>
            </a:fld>
            <a:endParaRPr lang="en-US" altLang="ja-JP"/>
          </a:p>
        </p:txBody>
      </p:sp>
    </p:spTree>
    <p:extLst>
      <p:ext uri="{BB962C8B-B14F-4D97-AF65-F5344CB8AC3E}">
        <p14:creationId xmlns:p14="http://schemas.microsoft.com/office/powerpoint/2010/main" val="1803165505"/>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4">
            <a:extLst>
              <a:ext uri="{FF2B5EF4-FFF2-40B4-BE49-F238E27FC236}">
                <a16:creationId xmlns:a16="http://schemas.microsoft.com/office/drawing/2014/main" id="{1598E3EA-7553-4D81-A8F2-ACA6F9ED06F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5">
            <a:extLst>
              <a:ext uri="{FF2B5EF4-FFF2-40B4-BE49-F238E27FC236}">
                <a16:creationId xmlns:a16="http://schemas.microsoft.com/office/drawing/2014/main" id="{95D157EF-5B64-44D2-9B3B-F589DA425AB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6">
            <a:extLst>
              <a:ext uri="{FF2B5EF4-FFF2-40B4-BE49-F238E27FC236}">
                <a16:creationId xmlns:a16="http://schemas.microsoft.com/office/drawing/2014/main" id="{282F4709-6AF4-4B21-95E3-E2C12E4867F3}"/>
              </a:ext>
            </a:extLst>
          </p:cNvPr>
          <p:cNvSpPr>
            <a:spLocks noGrp="1" noChangeArrowheads="1"/>
          </p:cNvSpPr>
          <p:nvPr>
            <p:ph type="sldNum" sz="quarter" idx="12"/>
          </p:nvPr>
        </p:nvSpPr>
        <p:spPr>
          <a:ln/>
        </p:spPr>
        <p:txBody>
          <a:bodyPr/>
          <a:lstStyle>
            <a:lvl1pPr>
              <a:defRPr/>
            </a:lvl1pPr>
          </a:lstStyle>
          <a:p>
            <a:pPr>
              <a:defRPr/>
            </a:pPr>
            <a:fld id="{DD62E5BA-A697-41F9-AE81-4AE3B748BD0D}" type="slidenum">
              <a:rPr lang="en-US" altLang="ja-JP"/>
              <a:pPr>
                <a:defRPr/>
              </a:pPr>
              <a:t>‹#›</a:t>
            </a:fld>
            <a:endParaRPr lang="en-US" altLang="ja-JP"/>
          </a:p>
        </p:txBody>
      </p:sp>
    </p:spTree>
    <p:extLst>
      <p:ext uri="{BB962C8B-B14F-4D97-AF65-F5344CB8AC3E}">
        <p14:creationId xmlns:p14="http://schemas.microsoft.com/office/powerpoint/2010/main" val="2956385411"/>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B75A0AC2-A627-4359-B28E-2C00C9A06DF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5">
            <a:extLst>
              <a:ext uri="{FF2B5EF4-FFF2-40B4-BE49-F238E27FC236}">
                <a16:creationId xmlns:a16="http://schemas.microsoft.com/office/drawing/2014/main" id="{AD0A2350-2B1F-424B-9263-0EE17305B2A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6">
            <a:extLst>
              <a:ext uri="{FF2B5EF4-FFF2-40B4-BE49-F238E27FC236}">
                <a16:creationId xmlns:a16="http://schemas.microsoft.com/office/drawing/2014/main" id="{E3AB4E48-CFDF-4BF4-94EB-BEC609717BB6}"/>
              </a:ext>
            </a:extLst>
          </p:cNvPr>
          <p:cNvSpPr>
            <a:spLocks noGrp="1" noChangeArrowheads="1"/>
          </p:cNvSpPr>
          <p:nvPr>
            <p:ph type="sldNum" sz="quarter" idx="12"/>
          </p:nvPr>
        </p:nvSpPr>
        <p:spPr>
          <a:ln/>
        </p:spPr>
        <p:txBody>
          <a:bodyPr/>
          <a:lstStyle>
            <a:lvl1pPr>
              <a:defRPr/>
            </a:lvl1pPr>
          </a:lstStyle>
          <a:p>
            <a:pPr>
              <a:defRPr/>
            </a:pPr>
            <a:fld id="{E49187D3-30ED-489C-88AD-99242AAD8164}" type="slidenum">
              <a:rPr lang="en-US" altLang="ja-JP"/>
              <a:pPr>
                <a:defRPr/>
              </a:pPr>
              <a:t>‹#›</a:t>
            </a:fld>
            <a:endParaRPr lang="en-US" altLang="ja-JP"/>
          </a:p>
        </p:txBody>
      </p:sp>
    </p:spTree>
    <p:extLst>
      <p:ext uri="{BB962C8B-B14F-4D97-AF65-F5344CB8AC3E}">
        <p14:creationId xmlns:p14="http://schemas.microsoft.com/office/powerpoint/2010/main" val="534411455"/>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4">
            <a:extLst>
              <a:ext uri="{FF2B5EF4-FFF2-40B4-BE49-F238E27FC236}">
                <a16:creationId xmlns:a16="http://schemas.microsoft.com/office/drawing/2014/main" id="{6754200D-80AE-446F-A22D-9889ACEB0F7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0C426500-C26C-489E-A460-D8FA130CB95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6030DA63-DBED-4C79-B202-0ACC7A191BF1}"/>
              </a:ext>
            </a:extLst>
          </p:cNvPr>
          <p:cNvSpPr>
            <a:spLocks noGrp="1" noChangeArrowheads="1"/>
          </p:cNvSpPr>
          <p:nvPr>
            <p:ph type="sldNum" sz="quarter" idx="12"/>
          </p:nvPr>
        </p:nvSpPr>
        <p:spPr>
          <a:ln/>
        </p:spPr>
        <p:txBody>
          <a:bodyPr/>
          <a:lstStyle>
            <a:lvl1pPr>
              <a:defRPr/>
            </a:lvl1pPr>
          </a:lstStyle>
          <a:p>
            <a:pPr>
              <a:defRPr/>
            </a:pPr>
            <a:fld id="{DAAFB2E5-85D6-4299-9A72-9057669EB2B3}" type="slidenum">
              <a:rPr lang="en-US" altLang="ja-JP"/>
              <a:pPr>
                <a:defRPr/>
              </a:pPr>
              <a:t>‹#›</a:t>
            </a:fld>
            <a:endParaRPr lang="en-US" altLang="ja-JP"/>
          </a:p>
        </p:txBody>
      </p:sp>
    </p:spTree>
    <p:extLst>
      <p:ext uri="{BB962C8B-B14F-4D97-AF65-F5344CB8AC3E}">
        <p14:creationId xmlns:p14="http://schemas.microsoft.com/office/powerpoint/2010/main" val="1295936288"/>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14">
            <a:extLst>
              <a:ext uri="{FF2B5EF4-FFF2-40B4-BE49-F238E27FC236}">
                <a16:creationId xmlns:a16="http://schemas.microsoft.com/office/drawing/2014/main" id="{EBAFD1BA-09C8-4398-BBB5-9C0E5410546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5">
            <a:extLst>
              <a:ext uri="{FF2B5EF4-FFF2-40B4-BE49-F238E27FC236}">
                <a16:creationId xmlns:a16="http://schemas.microsoft.com/office/drawing/2014/main" id="{4458C1D9-C1B7-418E-8113-FC6AA4EC969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6">
            <a:extLst>
              <a:ext uri="{FF2B5EF4-FFF2-40B4-BE49-F238E27FC236}">
                <a16:creationId xmlns:a16="http://schemas.microsoft.com/office/drawing/2014/main" id="{B6C4FA84-C39F-4EB9-94C1-24A788EE8D94}"/>
              </a:ext>
            </a:extLst>
          </p:cNvPr>
          <p:cNvSpPr>
            <a:spLocks noGrp="1" noChangeArrowheads="1"/>
          </p:cNvSpPr>
          <p:nvPr>
            <p:ph type="sldNum" sz="quarter" idx="12"/>
          </p:nvPr>
        </p:nvSpPr>
        <p:spPr>
          <a:ln/>
        </p:spPr>
        <p:txBody>
          <a:bodyPr/>
          <a:lstStyle>
            <a:lvl1pPr>
              <a:defRPr/>
            </a:lvl1pPr>
          </a:lstStyle>
          <a:p>
            <a:pPr>
              <a:defRPr/>
            </a:pPr>
            <a:fld id="{ED8EC223-FECB-47C3-A076-EBC556C714B6}" type="slidenum">
              <a:rPr lang="en-US" altLang="ja-JP"/>
              <a:pPr>
                <a:defRPr/>
              </a:pPr>
              <a:t>‹#›</a:t>
            </a:fld>
            <a:endParaRPr lang="en-US" altLang="ja-JP"/>
          </a:p>
        </p:txBody>
      </p:sp>
    </p:spTree>
    <p:extLst>
      <p:ext uri="{BB962C8B-B14F-4D97-AF65-F5344CB8AC3E}">
        <p14:creationId xmlns:p14="http://schemas.microsoft.com/office/powerpoint/2010/main" val="1903067815"/>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6E187E5F-19DF-45AF-9044-631819690080}"/>
              </a:ext>
            </a:extLst>
          </p:cNvPr>
          <p:cNvGrpSpPr>
            <a:grpSpLocks/>
          </p:cNvGrpSpPr>
          <p:nvPr/>
        </p:nvGrpSpPr>
        <p:grpSpPr bwMode="auto">
          <a:xfrm>
            <a:off x="-9525" y="-20638"/>
            <a:ext cx="9153525" cy="6878638"/>
            <a:chOff x="-6" y="-13"/>
            <a:chExt cx="5766" cy="4333"/>
          </a:xfrm>
        </p:grpSpPr>
        <p:sp>
          <p:nvSpPr>
            <p:cNvPr id="35843" name="Rectangle 3">
              <a:extLst>
                <a:ext uri="{FF2B5EF4-FFF2-40B4-BE49-F238E27FC236}">
                  <a16:creationId xmlns:a16="http://schemas.microsoft.com/office/drawing/2014/main" id="{643B49C9-C5B3-4333-9FF4-5D9B864FC143}"/>
                </a:ext>
              </a:extLst>
            </p:cNvPr>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a:noFill/>
            </a:ln>
          </p:spPr>
          <p:txBody>
            <a:bodyPr wrap="none" anchor="ctr"/>
            <a:lstStyle/>
            <a:p>
              <a:pPr eaLnBrk="1" hangingPunct="1">
                <a:lnSpc>
                  <a:spcPct val="90000"/>
                </a:lnSpc>
                <a:spcBef>
                  <a:spcPct val="20000"/>
                </a:spcBef>
                <a:buFont typeface="Wingdings" panose="05000000000000000000" pitchFamily="2" charset="2"/>
                <a:buChar char="u"/>
                <a:defRPr/>
              </a:pPr>
              <a:endParaRPr lang="ja-JP" altLang="en-US"/>
            </a:p>
          </p:txBody>
        </p:sp>
        <p:sp>
          <p:nvSpPr>
            <p:cNvPr id="1033" name="Freeform 4">
              <a:extLst>
                <a:ext uri="{FF2B5EF4-FFF2-40B4-BE49-F238E27FC236}">
                  <a16:creationId xmlns:a16="http://schemas.microsoft.com/office/drawing/2014/main" id="{7F4210ED-5CB7-4009-9C00-8D54596125E4}"/>
                </a:ext>
              </a:extLst>
            </p:cNvPr>
            <p:cNvSpPr>
              <a:spLocks/>
            </p:cNvSpPr>
            <p:nvPr/>
          </p:nvSpPr>
          <p:spPr bwMode="white">
            <a:xfrm>
              <a:off x="-6" y="2828"/>
              <a:ext cx="3625" cy="1492"/>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
          <p:nvSpPr>
            <p:cNvPr id="1034" name="Freeform 5">
              <a:extLst>
                <a:ext uri="{FF2B5EF4-FFF2-40B4-BE49-F238E27FC236}">
                  <a16:creationId xmlns:a16="http://schemas.microsoft.com/office/drawing/2014/main" id="{C6C99E54-D948-4E83-B14F-E93F8DC042FF}"/>
                </a:ext>
              </a:extLst>
            </p:cNvPr>
            <p:cNvSpPr>
              <a:spLocks/>
            </p:cNvSpPr>
            <p:nvPr/>
          </p:nvSpPr>
          <p:spPr bwMode="white">
            <a:xfrm>
              <a:off x="0" y="2405"/>
              <a:ext cx="5143" cy="1902"/>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5" name="Freeform 6">
              <a:extLst>
                <a:ext uri="{FF2B5EF4-FFF2-40B4-BE49-F238E27FC236}">
                  <a16:creationId xmlns:a16="http://schemas.microsoft.com/office/drawing/2014/main" id="{5E989CA9-8C69-4DAF-878D-3DF03E23F5B8}"/>
                </a:ext>
              </a:extLst>
            </p:cNvPr>
            <p:cNvSpPr>
              <a:spLocks/>
            </p:cNvSpPr>
            <p:nvPr/>
          </p:nvSpPr>
          <p:spPr bwMode="white">
            <a:xfrm>
              <a:off x="0" y="1982"/>
              <a:ext cx="5760" cy="2325"/>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6" name="Freeform 7">
              <a:extLst>
                <a:ext uri="{FF2B5EF4-FFF2-40B4-BE49-F238E27FC236}">
                  <a16:creationId xmlns:a16="http://schemas.microsoft.com/office/drawing/2014/main" id="{C16EA85E-F7A6-4BC1-A358-70E49D13432D}"/>
                </a:ext>
              </a:extLst>
            </p:cNvPr>
            <p:cNvSpPr>
              <a:spLocks/>
            </p:cNvSpPr>
            <p:nvPr/>
          </p:nvSpPr>
          <p:spPr bwMode="white">
            <a:xfrm>
              <a:off x="0" y="1550"/>
              <a:ext cx="5760" cy="1573"/>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7" name="Freeform 8">
              <a:extLst>
                <a:ext uri="{FF2B5EF4-FFF2-40B4-BE49-F238E27FC236}">
                  <a16:creationId xmlns:a16="http://schemas.microsoft.com/office/drawing/2014/main" id="{F4D327E8-AC33-4BDE-A316-EDC39205DFB5}"/>
                </a:ext>
              </a:extLst>
            </p:cNvPr>
            <p:cNvSpPr>
              <a:spLocks/>
            </p:cNvSpPr>
            <p:nvPr/>
          </p:nvSpPr>
          <p:spPr bwMode="white">
            <a:xfrm>
              <a:off x="0" y="1130"/>
              <a:ext cx="5760" cy="970"/>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8" name="Freeform 9">
              <a:extLst>
                <a:ext uri="{FF2B5EF4-FFF2-40B4-BE49-F238E27FC236}">
                  <a16:creationId xmlns:a16="http://schemas.microsoft.com/office/drawing/2014/main" id="{A29A18D2-9CFE-4595-AA49-1E014D6F08DA}"/>
                </a:ext>
              </a:extLst>
            </p:cNvPr>
            <p:cNvSpPr>
              <a:spLocks/>
            </p:cNvSpPr>
            <p:nvPr/>
          </p:nvSpPr>
          <p:spPr bwMode="white">
            <a:xfrm>
              <a:off x="0" y="-13"/>
              <a:ext cx="5760" cy="1060"/>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39" name="Freeform 10">
              <a:extLst>
                <a:ext uri="{FF2B5EF4-FFF2-40B4-BE49-F238E27FC236}">
                  <a16:creationId xmlns:a16="http://schemas.microsoft.com/office/drawing/2014/main" id="{4F56D453-EFF3-4B81-A1F5-959CDF6F9D10}"/>
                </a:ext>
              </a:extLst>
            </p:cNvPr>
            <p:cNvSpPr>
              <a:spLocks/>
            </p:cNvSpPr>
            <p:nvPr/>
          </p:nvSpPr>
          <p:spPr bwMode="white">
            <a:xfrm>
              <a:off x="0" y="-13"/>
              <a:ext cx="5284" cy="673"/>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sp>
          <p:nvSpPr>
            <p:cNvPr id="1040" name="Freeform 11">
              <a:extLst>
                <a:ext uri="{FF2B5EF4-FFF2-40B4-BE49-F238E27FC236}">
                  <a16:creationId xmlns:a16="http://schemas.microsoft.com/office/drawing/2014/main" id="{B8501042-880E-4075-AC11-FAA8037A506F}"/>
                </a:ext>
              </a:extLst>
            </p:cNvPr>
            <p:cNvSpPr>
              <a:spLocks/>
            </p:cNvSpPr>
            <p:nvPr/>
          </p:nvSpPr>
          <p:spPr bwMode="white">
            <a:xfrm>
              <a:off x="0" y="-13"/>
              <a:ext cx="2884" cy="28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a:p>
          </p:txBody>
        </p:sp>
      </p:grpSp>
      <p:sp>
        <p:nvSpPr>
          <p:cNvPr id="1027" name="Rectangle 12">
            <a:extLst>
              <a:ext uri="{FF2B5EF4-FFF2-40B4-BE49-F238E27FC236}">
                <a16:creationId xmlns:a16="http://schemas.microsoft.com/office/drawing/2014/main" id="{61635DDC-0EED-4784-A17A-31B04AC37BDF}"/>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13">
            <a:extLst>
              <a:ext uri="{FF2B5EF4-FFF2-40B4-BE49-F238E27FC236}">
                <a16:creationId xmlns:a16="http://schemas.microsoft.com/office/drawing/2014/main" id="{62C1AA7A-2DF1-4A08-B601-74711F4E8A6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5854" name="Rectangle 14">
            <a:extLst>
              <a:ext uri="{FF2B5EF4-FFF2-40B4-BE49-F238E27FC236}">
                <a16:creationId xmlns:a16="http://schemas.microsoft.com/office/drawing/2014/main" id="{95726127-AF37-4572-8476-35DBDDDB4D3B}"/>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FontTx/>
              <a:buNone/>
              <a:defRPr kumimoji="0" sz="1400"/>
            </a:lvl1pPr>
          </a:lstStyle>
          <a:p>
            <a:pPr>
              <a:defRPr/>
            </a:pPr>
            <a:endParaRPr lang="en-US" altLang="ja-JP"/>
          </a:p>
        </p:txBody>
      </p:sp>
      <p:sp>
        <p:nvSpPr>
          <p:cNvPr id="35855" name="Rectangle 15">
            <a:extLst>
              <a:ext uri="{FF2B5EF4-FFF2-40B4-BE49-F238E27FC236}">
                <a16:creationId xmlns:a16="http://schemas.microsoft.com/office/drawing/2014/main" id="{9F2C74A3-5855-4AD3-BEB3-FFCE70001FBD}"/>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FontTx/>
              <a:buNone/>
              <a:defRPr kumimoji="0" sz="1400"/>
            </a:lvl1pPr>
          </a:lstStyle>
          <a:p>
            <a:pPr>
              <a:defRPr/>
            </a:pPr>
            <a:endParaRPr lang="en-US" altLang="ja-JP"/>
          </a:p>
        </p:txBody>
      </p:sp>
      <p:sp>
        <p:nvSpPr>
          <p:cNvPr id="35856" name="Rectangle 16">
            <a:extLst>
              <a:ext uri="{FF2B5EF4-FFF2-40B4-BE49-F238E27FC236}">
                <a16:creationId xmlns:a16="http://schemas.microsoft.com/office/drawing/2014/main" id="{C4729CDE-2F9C-4223-8756-8DDC4CC97131}"/>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FontTx/>
              <a:buNone/>
              <a:defRPr kumimoji="0" sz="1400"/>
            </a:lvl1pPr>
          </a:lstStyle>
          <a:p>
            <a:pPr>
              <a:defRPr/>
            </a:pPr>
            <a:fld id="{7A2E60F7-730B-484E-8AA7-6BA2FC95388E}"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986"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Lst>
  <p:transition spd="med">
    <p:zoom/>
  </p:transition>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E3A601A-535D-49D7-A960-110063A11238}"/>
              </a:ext>
            </a:extLst>
          </p:cNvPr>
          <p:cNvSpPr>
            <a:spLocks noGrp="1" noChangeArrowheads="1"/>
          </p:cNvSpPr>
          <p:nvPr>
            <p:ph type="ctrTitle"/>
          </p:nvPr>
        </p:nvSpPr>
        <p:spPr>
          <a:xfrm>
            <a:off x="533400" y="838200"/>
            <a:ext cx="7848600" cy="1600200"/>
          </a:xfrm>
        </p:spPr>
        <p:txBody>
          <a:bodyPr/>
          <a:lstStyle/>
          <a:p>
            <a:pPr eaLnBrk="1" hangingPunct="1"/>
            <a:r>
              <a:rPr lang="ja-JP" altLang="en-US" sz="6000" b="1">
                <a:solidFill>
                  <a:schemeClr val="folHlink"/>
                </a:solidFill>
              </a:rPr>
              <a:t>環境計量証明事業の</a:t>
            </a:r>
            <a:br>
              <a:rPr lang="en-US" altLang="ja-JP" sz="6000" b="1">
                <a:solidFill>
                  <a:schemeClr val="folHlink"/>
                </a:solidFill>
              </a:rPr>
            </a:br>
            <a:r>
              <a:rPr lang="ja-JP" altLang="en-US" sz="6000" b="1">
                <a:solidFill>
                  <a:schemeClr val="folHlink"/>
                </a:solidFill>
              </a:rPr>
              <a:t>基礎知識</a:t>
            </a:r>
            <a:r>
              <a:rPr lang="ja-JP" altLang="en-US" sz="6000"/>
              <a:t> </a:t>
            </a:r>
          </a:p>
        </p:txBody>
      </p:sp>
      <p:sp>
        <p:nvSpPr>
          <p:cNvPr id="4099" name="Rectangle 3">
            <a:extLst>
              <a:ext uri="{FF2B5EF4-FFF2-40B4-BE49-F238E27FC236}">
                <a16:creationId xmlns:a16="http://schemas.microsoft.com/office/drawing/2014/main" id="{351BD5AC-9840-4A59-9455-35F060F70FFC}"/>
              </a:ext>
            </a:extLst>
          </p:cNvPr>
          <p:cNvSpPr>
            <a:spLocks noGrp="1" noChangeArrowheads="1"/>
          </p:cNvSpPr>
          <p:nvPr>
            <p:ph type="subTitle" idx="1"/>
          </p:nvPr>
        </p:nvSpPr>
        <p:spPr>
          <a:xfrm>
            <a:off x="800100" y="3789363"/>
            <a:ext cx="7315200" cy="990600"/>
          </a:xfrm>
        </p:spPr>
        <p:txBody>
          <a:bodyPr/>
          <a:lstStyle/>
          <a:p>
            <a:pPr eaLnBrk="1" hangingPunct="1"/>
            <a:r>
              <a:rPr lang="ja-JP" altLang="en-US" sz="4800" b="1">
                <a:latin typeface="HGSｺﾞｼｯｸE" panose="020B0900000000000000" pitchFamily="50" charset="-128"/>
                <a:ea typeface="HGSｺﾞｼｯｸE" panose="020B0900000000000000" pitchFamily="50" charset="-128"/>
              </a:rPr>
              <a:t>株式会社　環境技研</a:t>
            </a:r>
            <a:endParaRPr lang="ja-JP" altLang="en-US" sz="4800" b="1"/>
          </a:p>
        </p:txBody>
      </p:sp>
      <p:pic>
        <p:nvPicPr>
          <p:cNvPr id="4100" name="図 2">
            <a:extLst>
              <a:ext uri="{FF2B5EF4-FFF2-40B4-BE49-F238E27FC236}">
                <a16:creationId xmlns:a16="http://schemas.microsoft.com/office/drawing/2014/main" id="{5F9346A2-E382-4CA3-928A-D48BD8330C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797550"/>
            <a:ext cx="9366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図 5">
            <a:extLst>
              <a:ext uri="{FF2B5EF4-FFF2-40B4-BE49-F238E27FC236}">
                <a16:creationId xmlns:a16="http://schemas.microsoft.com/office/drawing/2014/main" id="{4E583E59-CE34-4B08-8BC0-FB06F6E78A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6">
            <a:extLst>
              <a:ext uri="{FF2B5EF4-FFF2-40B4-BE49-F238E27FC236}">
                <a16:creationId xmlns:a16="http://schemas.microsoft.com/office/drawing/2014/main" id="{0C06CF38-EA25-4590-9E56-7F12B79D935F}"/>
              </a:ext>
            </a:extLst>
          </p:cNvPr>
          <p:cNvSpPr txBox="1">
            <a:spLocks noChangeArrowheads="1"/>
          </p:cNvSpPr>
          <p:nvPr/>
        </p:nvSpPr>
        <p:spPr bwMode="auto">
          <a:xfrm>
            <a:off x="684213" y="549275"/>
            <a:ext cx="7775575" cy="954088"/>
          </a:xfrm>
          <a:prstGeom prst="rect">
            <a:avLst/>
          </a:prstGeom>
          <a:noFill/>
          <a:ln w="12700">
            <a:solidFill>
              <a:schemeClr val="tx1"/>
            </a:solidFill>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ja-JP" altLang="en-US" sz="2800" dirty="0">
                <a:latin typeface="+mj-ea"/>
                <a:ea typeface="+mj-ea"/>
              </a:rPr>
              <a:t>非</a:t>
            </a:r>
            <a:r>
              <a:rPr lang="en-US" altLang="ja-JP" sz="2800" dirty="0">
                <a:latin typeface="+mj-ea"/>
                <a:ea typeface="+mj-ea"/>
              </a:rPr>
              <a:t>SI</a:t>
            </a:r>
            <a:r>
              <a:rPr lang="ja-JP" altLang="en-US" sz="2800" dirty="0">
                <a:latin typeface="+mj-ea"/>
                <a:ea typeface="+mj-ea"/>
              </a:rPr>
              <a:t>単位の中で次の７量は法定計量単位として認められている</a:t>
            </a:r>
          </a:p>
        </p:txBody>
      </p:sp>
      <p:sp>
        <p:nvSpPr>
          <p:cNvPr id="14339" name="テキスト ボックス 7">
            <a:extLst>
              <a:ext uri="{FF2B5EF4-FFF2-40B4-BE49-F238E27FC236}">
                <a16:creationId xmlns:a16="http://schemas.microsoft.com/office/drawing/2014/main" id="{F2A95FAC-34C5-4A10-A86A-37D3D6368843}"/>
              </a:ext>
            </a:extLst>
          </p:cNvPr>
          <p:cNvSpPr txBox="1">
            <a:spLocks noChangeArrowheads="1"/>
          </p:cNvSpPr>
          <p:nvPr/>
        </p:nvSpPr>
        <p:spPr bwMode="auto">
          <a:xfrm>
            <a:off x="665163" y="1874838"/>
            <a:ext cx="7200900" cy="3540125"/>
          </a:xfrm>
          <a:prstGeom prst="rect">
            <a:avLst/>
          </a:prstGeom>
          <a:noFill/>
          <a:ln>
            <a:noFill/>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ja-JP" altLang="en-US" dirty="0">
                <a:latin typeface="+mj-ea"/>
                <a:ea typeface="+mj-ea"/>
              </a:rPr>
              <a:t>①無効電力</a:t>
            </a:r>
            <a:r>
              <a:rPr lang="en-US" altLang="ja-JP" dirty="0">
                <a:latin typeface="+mj-ea"/>
                <a:ea typeface="+mj-ea"/>
              </a:rPr>
              <a:t>:var</a:t>
            </a:r>
            <a:r>
              <a:rPr lang="ja-JP" altLang="en-US" dirty="0">
                <a:latin typeface="+mj-ea"/>
                <a:ea typeface="+mj-ea"/>
              </a:rPr>
              <a:t>　</a:t>
            </a:r>
            <a:endParaRPr lang="en-US" altLang="ja-JP" dirty="0">
              <a:latin typeface="+mj-ea"/>
              <a:ea typeface="+mj-ea"/>
            </a:endParaRPr>
          </a:p>
          <a:p>
            <a:pPr>
              <a:spcBef>
                <a:spcPct val="0"/>
              </a:spcBef>
              <a:buFontTx/>
              <a:buNone/>
              <a:defRPr/>
            </a:pPr>
            <a:r>
              <a:rPr lang="ja-JP" altLang="en-US" dirty="0">
                <a:latin typeface="+mj-ea"/>
                <a:ea typeface="+mj-ea"/>
              </a:rPr>
              <a:t>②皮相電力：</a:t>
            </a:r>
            <a:r>
              <a:rPr lang="en-US" altLang="ja-JP" dirty="0">
                <a:latin typeface="+mj-ea"/>
                <a:ea typeface="+mj-ea"/>
              </a:rPr>
              <a:t>VA</a:t>
            </a:r>
            <a:r>
              <a:rPr lang="ja-JP" altLang="en-US" dirty="0">
                <a:latin typeface="+mj-ea"/>
                <a:ea typeface="+mj-ea"/>
              </a:rPr>
              <a:t>　</a:t>
            </a:r>
            <a:endParaRPr lang="en-US" altLang="ja-JP" dirty="0">
              <a:latin typeface="+mj-ea"/>
              <a:ea typeface="+mj-ea"/>
            </a:endParaRPr>
          </a:p>
          <a:p>
            <a:pPr>
              <a:spcBef>
                <a:spcPct val="0"/>
              </a:spcBef>
              <a:buFontTx/>
              <a:buNone/>
              <a:defRPr/>
            </a:pPr>
            <a:r>
              <a:rPr lang="ja-JP" altLang="en-US" dirty="0">
                <a:latin typeface="+mj-ea"/>
                <a:ea typeface="+mj-ea"/>
              </a:rPr>
              <a:t>③無効電力量：</a:t>
            </a:r>
            <a:r>
              <a:rPr lang="en-US" altLang="ja-JP" dirty="0">
                <a:latin typeface="+mj-ea"/>
                <a:ea typeface="+mj-ea"/>
              </a:rPr>
              <a:t>vars/</a:t>
            </a:r>
            <a:r>
              <a:rPr lang="en-US" altLang="ja-JP" dirty="0" err="1">
                <a:latin typeface="+mj-ea"/>
                <a:ea typeface="+mj-ea"/>
              </a:rPr>
              <a:t>varh</a:t>
            </a:r>
            <a:r>
              <a:rPr lang="ja-JP" altLang="en-US" dirty="0">
                <a:latin typeface="+mj-ea"/>
                <a:ea typeface="+mj-ea"/>
              </a:rPr>
              <a:t>　</a:t>
            </a:r>
            <a:endParaRPr lang="en-US" altLang="ja-JP" dirty="0">
              <a:latin typeface="+mj-ea"/>
              <a:ea typeface="+mj-ea"/>
            </a:endParaRPr>
          </a:p>
          <a:p>
            <a:pPr>
              <a:spcBef>
                <a:spcPct val="0"/>
              </a:spcBef>
              <a:buFontTx/>
              <a:buNone/>
              <a:defRPr/>
            </a:pPr>
            <a:r>
              <a:rPr lang="ja-JP" altLang="en-US" dirty="0">
                <a:latin typeface="+mj-ea"/>
                <a:ea typeface="+mj-ea"/>
              </a:rPr>
              <a:t>④皮相電力量：</a:t>
            </a:r>
            <a:r>
              <a:rPr lang="en-US" altLang="ja-JP" dirty="0">
                <a:latin typeface="+mj-ea"/>
                <a:ea typeface="+mj-ea"/>
              </a:rPr>
              <a:t>V</a:t>
            </a:r>
            <a:r>
              <a:rPr lang="ja-JP" altLang="en-US" dirty="0">
                <a:latin typeface="+mj-ea"/>
                <a:ea typeface="+mj-ea"/>
              </a:rPr>
              <a:t>Ａｓ</a:t>
            </a:r>
            <a:r>
              <a:rPr lang="en-US" altLang="ja-JP" dirty="0">
                <a:latin typeface="+mj-ea"/>
                <a:ea typeface="+mj-ea"/>
              </a:rPr>
              <a:t>/</a:t>
            </a:r>
            <a:r>
              <a:rPr lang="ja-JP" altLang="en-US" dirty="0">
                <a:latin typeface="+mj-ea"/>
                <a:ea typeface="+mj-ea"/>
              </a:rPr>
              <a:t>ＶＡｈ</a:t>
            </a:r>
            <a:endParaRPr lang="en-US" altLang="ja-JP" dirty="0">
              <a:latin typeface="+mj-ea"/>
              <a:ea typeface="+mj-ea"/>
            </a:endParaRPr>
          </a:p>
          <a:p>
            <a:pPr>
              <a:spcBef>
                <a:spcPct val="0"/>
              </a:spcBef>
              <a:buFontTx/>
              <a:buNone/>
              <a:defRPr/>
            </a:pPr>
            <a:r>
              <a:rPr lang="ja-JP" altLang="en-US" dirty="0">
                <a:latin typeface="+mj-ea"/>
                <a:ea typeface="+mj-ea"/>
              </a:rPr>
              <a:t>⑤電磁波の減衰量：ｄＢ　</a:t>
            </a:r>
            <a:endParaRPr lang="en-US" altLang="ja-JP" dirty="0">
              <a:latin typeface="+mj-ea"/>
              <a:ea typeface="+mj-ea"/>
            </a:endParaRPr>
          </a:p>
          <a:p>
            <a:pPr>
              <a:spcBef>
                <a:spcPct val="0"/>
              </a:spcBef>
              <a:buFontTx/>
              <a:buNone/>
              <a:defRPr/>
            </a:pPr>
            <a:r>
              <a:rPr lang="ja-JP" altLang="en-US" dirty="0">
                <a:solidFill>
                  <a:schemeClr val="tx2"/>
                </a:solidFill>
                <a:latin typeface="+mj-ea"/>
                <a:ea typeface="+mj-ea"/>
              </a:rPr>
              <a:t>⑥音圧レベル：ｄＢ</a:t>
            </a:r>
            <a:endParaRPr lang="en-US" altLang="ja-JP" dirty="0">
              <a:solidFill>
                <a:schemeClr val="tx2"/>
              </a:solidFill>
              <a:latin typeface="+mj-ea"/>
              <a:ea typeface="+mj-ea"/>
            </a:endParaRPr>
          </a:p>
          <a:p>
            <a:pPr>
              <a:spcBef>
                <a:spcPct val="0"/>
              </a:spcBef>
              <a:buFontTx/>
              <a:buNone/>
              <a:defRPr/>
            </a:pPr>
            <a:r>
              <a:rPr lang="ja-JP" altLang="en-US" dirty="0">
                <a:solidFill>
                  <a:schemeClr val="tx2"/>
                </a:solidFill>
                <a:latin typeface="+mj-ea"/>
                <a:ea typeface="+mj-ea"/>
              </a:rPr>
              <a:t>⑦振動加速度レベル：ｄＢ</a:t>
            </a:r>
          </a:p>
        </p:txBody>
      </p:sp>
      <p:pic>
        <p:nvPicPr>
          <p:cNvPr id="14340" name="図 4">
            <a:extLst>
              <a:ext uri="{FF2B5EF4-FFF2-40B4-BE49-F238E27FC236}">
                <a16:creationId xmlns:a16="http://schemas.microsoft.com/office/drawing/2014/main" id="{D973361F-6F0C-44A5-A7CE-F9FEF30675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8F511763-F3C4-4A18-BFAA-DE0ACFBA14BB}"/>
              </a:ext>
            </a:extLst>
          </p:cNvPr>
          <p:cNvGraphicFramePr>
            <a:graphicFrameLocks noGrp="1"/>
          </p:cNvGraphicFramePr>
          <p:nvPr/>
        </p:nvGraphicFramePr>
        <p:xfrm>
          <a:off x="660400" y="620713"/>
          <a:ext cx="7872413" cy="5851584"/>
        </p:xfrm>
        <a:graphic>
          <a:graphicData uri="http://schemas.openxmlformats.org/drawingml/2006/table">
            <a:tbl>
              <a:tblPr firstRow="1" bandRow="1">
                <a:tableStyleId>{5C22544A-7EE6-4342-B048-85BDC9FD1C3A}</a:tableStyleId>
              </a:tblPr>
              <a:tblGrid>
                <a:gridCol w="1792429">
                  <a:extLst>
                    <a:ext uri="{9D8B030D-6E8A-4147-A177-3AD203B41FA5}">
                      <a16:colId xmlns:a16="http://schemas.microsoft.com/office/drawing/2014/main" val="20000"/>
                    </a:ext>
                  </a:extLst>
                </a:gridCol>
                <a:gridCol w="3273131">
                  <a:extLst>
                    <a:ext uri="{9D8B030D-6E8A-4147-A177-3AD203B41FA5}">
                      <a16:colId xmlns:a16="http://schemas.microsoft.com/office/drawing/2014/main" val="20001"/>
                    </a:ext>
                  </a:extLst>
                </a:gridCol>
                <a:gridCol w="2806853">
                  <a:extLst>
                    <a:ext uri="{9D8B030D-6E8A-4147-A177-3AD203B41FA5}">
                      <a16:colId xmlns:a16="http://schemas.microsoft.com/office/drawing/2014/main" val="20002"/>
                    </a:ext>
                  </a:extLst>
                </a:gridCol>
              </a:tblGrid>
              <a:tr h="822904">
                <a:tc>
                  <a:txBody>
                    <a:bodyPr/>
                    <a:lstStyle/>
                    <a:p>
                      <a:pPr algn="ctr"/>
                      <a:r>
                        <a:rPr lang="ja-JP" altLang="en-US" sz="2400" b="1" dirty="0">
                          <a:solidFill>
                            <a:schemeClr val="tx1"/>
                          </a:solidFill>
                          <a:latin typeface="+mj-ea"/>
                          <a:ea typeface="+mj-ea"/>
                        </a:rPr>
                        <a:t>接頭語</a:t>
                      </a:r>
                      <a:endParaRPr kumimoji="1" lang="ja-JP" altLang="en-US" sz="2400" b="1" dirty="0">
                        <a:solidFill>
                          <a:schemeClr val="tx1"/>
                        </a:solidFill>
                        <a:latin typeface="+mj-ea"/>
                        <a:ea typeface="+mj-ea"/>
                      </a:endParaRPr>
                    </a:p>
                  </a:txBody>
                  <a:tcPr marL="91438" marR="91438" marT="45696" marB="45696">
                    <a:lnB w="12700" cap="flat" cmpd="sng" algn="ctr">
                      <a:solidFill>
                        <a:schemeClr val="tx1"/>
                      </a:solidFill>
                      <a:prstDash val="solid"/>
                      <a:round/>
                      <a:headEnd type="none" w="med" len="med"/>
                      <a:tailEnd type="none" w="med" len="med"/>
                    </a:lnB>
                    <a:noFill/>
                  </a:tcPr>
                </a:tc>
                <a:tc>
                  <a:txBody>
                    <a:bodyPr/>
                    <a:lstStyle/>
                    <a:p>
                      <a:pPr algn="ctr"/>
                      <a:r>
                        <a:rPr lang="ja-JP" altLang="en-US" sz="2400" b="1" dirty="0">
                          <a:solidFill>
                            <a:schemeClr val="tx1"/>
                          </a:solidFill>
                          <a:latin typeface="+mj-ea"/>
                          <a:ea typeface="+mj-ea"/>
                        </a:rPr>
                        <a:t>接頭語が表す乗数</a:t>
                      </a:r>
                      <a:endParaRPr kumimoji="1" lang="ja-JP" altLang="en-US" sz="2400" b="1" dirty="0">
                        <a:solidFill>
                          <a:schemeClr val="tx1"/>
                        </a:solidFill>
                        <a:latin typeface="+mj-ea"/>
                        <a:ea typeface="+mj-ea"/>
                      </a:endParaRPr>
                    </a:p>
                  </a:txBody>
                  <a:tcPr marL="91438" marR="91438" marT="45696" marB="45696">
                    <a:lnB w="12700" cap="flat" cmpd="sng" algn="ctr">
                      <a:solidFill>
                        <a:schemeClr val="tx1"/>
                      </a:solidFill>
                      <a:prstDash val="solid"/>
                      <a:round/>
                      <a:headEnd type="none" w="med" len="med"/>
                      <a:tailEnd type="none" w="med" len="med"/>
                    </a:lnB>
                    <a:noFill/>
                  </a:tcPr>
                </a:tc>
                <a:tc>
                  <a:txBody>
                    <a:bodyPr/>
                    <a:lstStyle/>
                    <a:p>
                      <a:pPr algn="ctr"/>
                      <a:r>
                        <a:rPr lang="ja-JP" altLang="en-US" sz="2400" b="1" dirty="0">
                          <a:solidFill>
                            <a:schemeClr val="tx1"/>
                          </a:solidFill>
                          <a:latin typeface="+mj-ea"/>
                          <a:ea typeface="+mj-ea"/>
                        </a:rPr>
                        <a:t>標準となるべき</a:t>
                      </a:r>
                      <a:endParaRPr lang="en-US" altLang="ja-JP" sz="2400" b="1" dirty="0">
                        <a:solidFill>
                          <a:schemeClr val="tx1"/>
                        </a:solidFill>
                        <a:latin typeface="+mj-ea"/>
                        <a:ea typeface="+mj-ea"/>
                      </a:endParaRPr>
                    </a:p>
                    <a:p>
                      <a:pPr algn="ctr"/>
                      <a:r>
                        <a:rPr lang="ja-JP" altLang="en-US" sz="2400" b="1" dirty="0">
                          <a:solidFill>
                            <a:schemeClr val="tx1"/>
                          </a:solidFill>
                          <a:latin typeface="+mj-ea"/>
                          <a:ea typeface="+mj-ea"/>
                        </a:rPr>
                        <a:t>単位記号</a:t>
                      </a:r>
                      <a:endParaRPr kumimoji="1" lang="ja-JP" altLang="en-US" sz="2400" b="1" dirty="0">
                        <a:solidFill>
                          <a:schemeClr val="tx1"/>
                        </a:solidFill>
                        <a:latin typeface="+mj-ea"/>
                        <a:ea typeface="+mj-ea"/>
                      </a:endParaRPr>
                    </a:p>
                  </a:txBody>
                  <a:tcPr marL="91438" marR="91438" marT="45696" marB="45696">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7147">
                <a:tc>
                  <a:txBody>
                    <a:bodyPr/>
                    <a:lstStyle/>
                    <a:p>
                      <a:pPr algn="ctr"/>
                      <a:r>
                        <a:rPr lang="ja-JP" altLang="en-US" sz="2400" b="1" dirty="0">
                          <a:solidFill>
                            <a:schemeClr val="tx1"/>
                          </a:solidFill>
                          <a:latin typeface="+mj-ea"/>
                          <a:ea typeface="+mj-ea"/>
                        </a:rPr>
                        <a:t>ギガ</a:t>
                      </a:r>
                      <a:endParaRPr kumimoji="1" lang="ja-JP" altLang="en-US" sz="2400" b="1" dirty="0">
                        <a:solidFill>
                          <a:schemeClr val="tx1"/>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noFill/>
                  </a:tcPr>
                </a:tc>
                <a:tc>
                  <a:txBody>
                    <a:bodyPr/>
                    <a:lstStyle/>
                    <a:p>
                      <a:pPr algn="ctr"/>
                      <a:r>
                        <a:rPr lang="ja-JP" altLang="en-US" sz="2400" b="1" dirty="0">
                          <a:solidFill>
                            <a:schemeClr val="tx1"/>
                          </a:solidFill>
                          <a:latin typeface="+mj-ea"/>
                          <a:ea typeface="+mj-ea"/>
                        </a:rPr>
                        <a:t>十の九乗</a:t>
                      </a:r>
                      <a:endParaRPr kumimoji="1" lang="ja-JP" altLang="en-US" sz="2400" b="1" dirty="0">
                        <a:solidFill>
                          <a:schemeClr val="tx1"/>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noFill/>
                  </a:tcPr>
                </a:tc>
                <a:tc>
                  <a:txBody>
                    <a:bodyPr/>
                    <a:lstStyle/>
                    <a:p>
                      <a:pPr algn="ctr"/>
                      <a:r>
                        <a:rPr kumimoji="1" lang="en-US" altLang="ja-JP" sz="2400" b="1" dirty="0">
                          <a:solidFill>
                            <a:schemeClr val="tx1"/>
                          </a:solidFill>
                          <a:latin typeface="+mj-ea"/>
                          <a:ea typeface="+mj-ea"/>
                        </a:rPr>
                        <a:t>G</a:t>
                      </a:r>
                      <a:endParaRPr kumimoji="1" lang="ja-JP" altLang="en-US" sz="2400" b="1" dirty="0">
                        <a:solidFill>
                          <a:schemeClr val="tx1"/>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457147">
                <a:tc>
                  <a:txBody>
                    <a:bodyPr/>
                    <a:lstStyle/>
                    <a:p>
                      <a:pPr algn="ctr"/>
                      <a:r>
                        <a:rPr lang="ja-JP" altLang="en-US" sz="2400" b="1" dirty="0">
                          <a:solidFill>
                            <a:schemeClr val="tx1"/>
                          </a:solidFill>
                          <a:latin typeface="+mj-ea"/>
                          <a:ea typeface="+mj-ea"/>
                        </a:rPr>
                        <a:t>メガ</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lang="ja-JP" altLang="en-US" sz="2400" b="1" dirty="0">
                          <a:solidFill>
                            <a:schemeClr val="tx1"/>
                          </a:solidFill>
                          <a:latin typeface="+mj-ea"/>
                          <a:ea typeface="+mj-ea"/>
                        </a:rPr>
                        <a:t>十の六乗</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kumimoji="1" lang="en-US" altLang="ja-JP" sz="2400" b="1" dirty="0">
                          <a:solidFill>
                            <a:schemeClr val="tx1"/>
                          </a:solidFill>
                          <a:latin typeface="+mj-ea"/>
                          <a:ea typeface="+mj-ea"/>
                        </a:rPr>
                        <a:t>M</a:t>
                      </a:r>
                      <a:endParaRPr kumimoji="1" lang="ja-JP" altLang="en-US" sz="2400" b="1" dirty="0">
                        <a:solidFill>
                          <a:schemeClr val="tx1"/>
                        </a:solidFill>
                        <a:latin typeface="+mj-ea"/>
                        <a:ea typeface="+mj-ea"/>
                      </a:endParaRPr>
                    </a:p>
                  </a:txBody>
                  <a:tcPr marL="91438" marR="91438" marT="45696" marB="45696">
                    <a:noFill/>
                  </a:tcPr>
                </a:tc>
                <a:extLst>
                  <a:ext uri="{0D108BD9-81ED-4DB2-BD59-A6C34878D82A}">
                    <a16:rowId xmlns:a16="http://schemas.microsoft.com/office/drawing/2014/main" val="10002"/>
                  </a:ext>
                </a:extLst>
              </a:tr>
              <a:tr h="457147">
                <a:tc>
                  <a:txBody>
                    <a:bodyPr/>
                    <a:lstStyle/>
                    <a:p>
                      <a:pPr algn="ctr"/>
                      <a:r>
                        <a:rPr lang="ja-JP" altLang="en-US" sz="2400" b="1" dirty="0">
                          <a:solidFill>
                            <a:schemeClr val="tx1"/>
                          </a:solidFill>
                          <a:latin typeface="+mj-ea"/>
                          <a:ea typeface="+mj-ea"/>
                        </a:rPr>
                        <a:t>キロ</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lang="ja-JP" altLang="en-US" sz="2400" b="1" dirty="0">
                          <a:solidFill>
                            <a:schemeClr val="tx1"/>
                          </a:solidFill>
                          <a:latin typeface="+mj-ea"/>
                          <a:ea typeface="+mj-ea"/>
                        </a:rPr>
                        <a:t>十の三乗</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kumimoji="1" lang="en-US" altLang="ja-JP" sz="2400" b="1" dirty="0">
                          <a:solidFill>
                            <a:schemeClr val="tx1"/>
                          </a:solidFill>
                          <a:latin typeface="+mj-ea"/>
                          <a:ea typeface="+mj-ea"/>
                        </a:rPr>
                        <a:t>k</a:t>
                      </a:r>
                      <a:endParaRPr kumimoji="1" lang="ja-JP" altLang="en-US" sz="2400" b="1" dirty="0">
                        <a:solidFill>
                          <a:schemeClr val="tx1"/>
                        </a:solidFill>
                        <a:latin typeface="+mj-ea"/>
                        <a:ea typeface="+mj-ea"/>
                      </a:endParaRPr>
                    </a:p>
                  </a:txBody>
                  <a:tcPr marL="91438" marR="91438" marT="45696" marB="45696">
                    <a:noFill/>
                  </a:tcPr>
                </a:tc>
                <a:extLst>
                  <a:ext uri="{0D108BD9-81ED-4DB2-BD59-A6C34878D82A}">
                    <a16:rowId xmlns:a16="http://schemas.microsoft.com/office/drawing/2014/main" val="10003"/>
                  </a:ext>
                </a:extLst>
              </a:tr>
              <a:tr h="457147">
                <a:tc>
                  <a:txBody>
                    <a:bodyPr/>
                    <a:lstStyle/>
                    <a:p>
                      <a:pPr algn="ctr"/>
                      <a:r>
                        <a:rPr lang="ja-JP" altLang="en-US" sz="2400" b="1" dirty="0">
                          <a:solidFill>
                            <a:schemeClr val="tx1"/>
                          </a:solidFill>
                          <a:latin typeface="+mj-ea"/>
                          <a:ea typeface="+mj-ea"/>
                        </a:rPr>
                        <a:t>ヘクト</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lang="ja-JP" altLang="en-US" sz="2400" b="1" dirty="0">
                          <a:solidFill>
                            <a:schemeClr val="tx1"/>
                          </a:solidFill>
                          <a:latin typeface="+mj-ea"/>
                          <a:ea typeface="+mj-ea"/>
                        </a:rPr>
                        <a:t>十の二乗</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kumimoji="1" lang="en-US" altLang="ja-JP" sz="2400" b="1" dirty="0">
                          <a:solidFill>
                            <a:schemeClr val="tx1"/>
                          </a:solidFill>
                          <a:latin typeface="+mj-ea"/>
                          <a:ea typeface="+mj-ea"/>
                        </a:rPr>
                        <a:t>h</a:t>
                      </a:r>
                      <a:endParaRPr kumimoji="1" lang="ja-JP" altLang="en-US" sz="2400" b="1" dirty="0">
                        <a:solidFill>
                          <a:schemeClr val="tx1"/>
                        </a:solidFill>
                        <a:latin typeface="+mj-ea"/>
                        <a:ea typeface="+mj-ea"/>
                      </a:endParaRPr>
                    </a:p>
                  </a:txBody>
                  <a:tcPr marL="91438" marR="91438" marT="45696" marB="45696">
                    <a:noFill/>
                  </a:tcPr>
                </a:tc>
                <a:extLst>
                  <a:ext uri="{0D108BD9-81ED-4DB2-BD59-A6C34878D82A}">
                    <a16:rowId xmlns:a16="http://schemas.microsoft.com/office/drawing/2014/main" val="10004"/>
                  </a:ext>
                </a:extLst>
              </a:tr>
              <a:tr h="457147">
                <a:tc>
                  <a:txBody>
                    <a:bodyPr/>
                    <a:lstStyle/>
                    <a:p>
                      <a:pPr algn="ctr"/>
                      <a:r>
                        <a:rPr lang="ja-JP" altLang="en-US" sz="2400" b="1" dirty="0">
                          <a:solidFill>
                            <a:schemeClr val="tx1"/>
                          </a:solidFill>
                          <a:latin typeface="+mj-ea"/>
                          <a:ea typeface="+mj-ea"/>
                        </a:rPr>
                        <a:t>デカ</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lang="ja-JP" altLang="en-US" sz="2400" b="1" dirty="0">
                          <a:solidFill>
                            <a:schemeClr val="tx1"/>
                          </a:solidFill>
                          <a:latin typeface="+mj-ea"/>
                          <a:ea typeface="+mj-ea"/>
                        </a:rPr>
                        <a:t>十</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kumimoji="1" lang="en-US" altLang="ja-JP" sz="2400" b="1" dirty="0">
                          <a:solidFill>
                            <a:schemeClr val="tx1"/>
                          </a:solidFill>
                          <a:latin typeface="+mj-ea"/>
                          <a:ea typeface="+mj-ea"/>
                        </a:rPr>
                        <a:t>da</a:t>
                      </a:r>
                      <a:endParaRPr kumimoji="1" lang="ja-JP" altLang="en-US" sz="2400" b="1" dirty="0">
                        <a:solidFill>
                          <a:schemeClr val="tx1"/>
                        </a:solidFill>
                        <a:latin typeface="+mj-ea"/>
                        <a:ea typeface="+mj-ea"/>
                      </a:endParaRPr>
                    </a:p>
                  </a:txBody>
                  <a:tcPr marL="91438" marR="91438" marT="45696" marB="45696">
                    <a:noFill/>
                  </a:tcPr>
                </a:tc>
                <a:extLst>
                  <a:ext uri="{0D108BD9-81ED-4DB2-BD59-A6C34878D82A}">
                    <a16:rowId xmlns:a16="http://schemas.microsoft.com/office/drawing/2014/main" val="10005"/>
                  </a:ext>
                </a:extLst>
              </a:tr>
              <a:tr h="457147">
                <a:tc>
                  <a:txBody>
                    <a:bodyPr/>
                    <a:lstStyle/>
                    <a:p>
                      <a:pPr algn="ctr"/>
                      <a:r>
                        <a:rPr lang="ja-JP" altLang="en-US" sz="2400" b="1" dirty="0">
                          <a:solidFill>
                            <a:schemeClr val="tx1"/>
                          </a:solidFill>
                          <a:latin typeface="+mj-ea"/>
                          <a:ea typeface="+mj-ea"/>
                        </a:rPr>
                        <a:t>デシ</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lang="ja-JP" altLang="en-US" sz="2400" b="1" dirty="0">
                          <a:solidFill>
                            <a:schemeClr val="tx1"/>
                          </a:solidFill>
                          <a:latin typeface="+mj-ea"/>
                          <a:ea typeface="+mj-ea"/>
                        </a:rPr>
                        <a:t>十分の一</a:t>
                      </a:r>
                      <a:endParaRPr kumimoji="1" lang="ja-JP" altLang="en-US" sz="2400" b="1" dirty="0">
                        <a:solidFill>
                          <a:schemeClr val="tx1"/>
                        </a:solidFill>
                        <a:latin typeface="+mj-ea"/>
                        <a:ea typeface="+mj-ea"/>
                      </a:endParaRPr>
                    </a:p>
                  </a:txBody>
                  <a:tcPr marL="91438" marR="91438" marT="45696" marB="45696">
                    <a:noFill/>
                  </a:tcPr>
                </a:tc>
                <a:tc>
                  <a:txBody>
                    <a:bodyPr/>
                    <a:lstStyle/>
                    <a:p>
                      <a:pPr algn="ctr"/>
                      <a:r>
                        <a:rPr kumimoji="1" lang="en-US" altLang="ja-JP" sz="2400" b="1" dirty="0">
                          <a:solidFill>
                            <a:schemeClr val="tx1"/>
                          </a:solidFill>
                          <a:latin typeface="+mj-ea"/>
                          <a:ea typeface="+mj-ea"/>
                        </a:rPr>
                        <a:t>d</a:t>
                      </a:r>
                      <a:endParaRPr kumimoji="1" lang="ja-JP" altLang="en-US" sz="2400" b="1" dirty="0">
                        <a:solidFill>
                          <a:schemeClr val="tx1"/>
                        </a:solidFill>
                        <a:latin typeface="+mj-ea"/>
                        <a:ea typeface="+mj-ea"/>
                      </a:endParaRPr>
                    </a:p>
                  </a:txBody>
                  <a:tcPr marL="91438" marR="91438" marT="45696" marB="45696">
                    <a:noFill/>
                  </a:tcPr>
                </a:tc>
                <a:extLst>
                  <a:ext uri="{0D108BD9-81ED-4DB2-BD59-A6C34878D82A}">
                    <a16:rowId xmlns:a16="http://schemas.microsoft.com/office/drawing/2014/main" val="10006"/>
                  </a:ext>
                </a:extLst>
              </a:tr>
              <a:tr h="457147">
                <a:tc>
                  <a:txBody>
                    <a:bodyPr/>
                    <a:lstStyle/>
                    <a:p>
                      <a:pPr algn="ctr"/>
                      <a:r>
                        <a:rPr lang="ja-JP" altLang="en-US" sz="2400" b="1" dirty="0">
                          <a:solidFill>
                            <a:schemeClr val="tx1"/>
                          </a:solidFill>
                          <a:latin typeface="+mj-ea"/>
                          <a:ea typeface="+mj-ea"/>
                        </a:rPr>
                        <a:t>センチ</a:t>
                      </a:r>
                      <a:endParaRPr kumimoji="1" lang="ja-JP" altLang="en-US" sz="2400" b="1" dirty="0">
                        <a:solidFill>
                          <a:schemeClr val="tx1"/>
                        </a:solidFill>
                        <a:latin typeface="+mj-ea"/>
                        <a:ea typeface="+mj-ea"/>
                      </a:endParaRPr>
                    </a:p>
                  </a:txBody>
                  <a:tcPr marL="91438" marR="91438" marT="45696" marB="45696">
                    <a:lnB w="12700" cap="flat" cmpd="sng" algn="ctr">
                      <a:solidFill>
                        <a:schemeClr val="tx1"/>
                      </a:solidFill>
                      <a:prstDash val="solid"/>
                      <a:round/>
                      <a:headEnd type="none" w="med" len="med"/>
                      <a:tailEnd type="none" w="med" len="med"/>
                    </a:lnB>
                    <a:noFill/>
                  </a:tcPr>
                </a:tc>
                <a:tc>
                  <a:txBody>
                    <a:bodyPr/>
                    <a:lstStyle/>
                    <a:p>
                      <a:pPr algn="ctr"/>
                      <a:r>
                        <a:rPr lang="ja-JP" altLang="en-US" sz="2400" b="1" dirty="0">
                          <a:solidFill>
                            <a:schemeClr val="tx1"/>
                          </a:solidFill>
                          <a:latin typeface="+mj-ea"/>
                          <a:ea typeface="+mj-ea"/>
                        </a:rPr>
                        <a:t>十の二乗分の一</a:t>
                      </a:r>
                      <a:endParaRPr kumimoji="1" lang="ja-JP" altLang="en-US" sz="2400" b="1" dirty="0">
                        <a:solidFill>
                          <a:schemeClr val="tx1"/>
                        </a:solidFill>
                        <a:latin typeface="+mj-ea"/>
                        <a:ea typeface="+mj-ea"/>
                      </a:endParaRPr>
                    </a:p>
                  </a:txBody>
                  <a:tcPr marL="91438" marR="91438" marT="45696" marB="45696">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a:solidFill>
                            <a:schemeClr val="tx1"/>
                          </a:solidFill>
                          <a:latin typeface="+mj-ea"/>
                          <a:ea typeface="+mj-ea"/>
                        </a:rPr>
                        <a:t>ｃ</a:t>
                      </a:r>
                    </a:p>
                  </a:txBody>
                  <a:tcPr marL="91438" marR="91438" marT="45696" marB="45696">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57147">
                <a:tc>
                  <a:txBody>
                    <a:bodyPr/>
                    <a:lstStyle/>
                    <a:p>
                      <a:pPr algn="ctr"/>
                      <a:r>
                        <a:rPr lang="ja-JP" altLang="en-US" sz="2400" b="1" dirty="0">
                          <a:solidFill>
                            <a:schemeClr val="tx2"/>
                          </a:solidFill>
                          <a:latin typeface="+mj-ea"/>
                          <a:ea typeface="+mj-ea"/>
                        </a:rPr>
                        <a:t>ミリ</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2400" b="1" dirty="0">
                          <a:solidFill>
                            <a:schemeClr val="tx2"/>
                          </a:solidFill>
                          <a:latin typeface="+mj-ea"/>
                          <a:ea typeface="+mj-ea"/>
                        </a:rPr>
                        <a:t>十の三乗分の一</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1" dirty="0">
                          <a:solidFill>
                            <a:schemeClr val="tx2"/>
                          </a:solidFill>
                          <a:latin typeface="+mj-ea"/>
                          <a:ea typeface="+mj-ea"/>
                        </a:rPr>
                        <a:t>m</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57147">
                <a:tc>
                  <a:txBody>
                    <a:bodyPr/>
                    <a:lstStyle/>
                    <a:p>
                      <a:pPr algn="ctr"/>
                      <a:r>
                        <a:rPr lang="ja-JP" altLang="en-US" sz="2400" b="1" dirty="0">
                          <a:solidFill>
                            <a:schemeClr val="tx2"/>
                          </a:solidFill>
                          <a:latin typeface="+mj-ea"/>
                          <a:ea typeface="+mj-ea"/>
                        </a:rPr>
                        <a:t>マイクロ</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2400" b="1" dirty="0">
                          <a:solidFill>
                            <a:schemeClr val="tx2"/>
                          </a:solidFill>
                          <a:latin typeface="+mj-ea"/>
                          <a:ea typeface="+mj-ea"/>
                        </a:rPr>
                        <a:t>十の六乗分の一</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1" dirty="0">
                          <a:solidFill>
                            <a:schemeClr val="tx2"/>
                          </a:solidFill>
                          <a:latin typeface="+mj-ea"/>
                          <a:ea typeface="+mj-ea"/>
                        </a:rPr>
                        <a:t>µ</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457147">
                <a:tc>
                  <a:txBody>
                    <a:bodyPr/>
                    <a:lstStyle/>
                    <a:p>
                      <a:pPr algn="ctr"/>
                      <a:r>
                        <a:rPr lang="ja-JP" altLang="en-US" sz="2400" b="1" dirty="0">
                          <a:solidFill>
                            <a:schemeClr val="tx2"/>
                          </a:solidFill>
                          <a:latin typeface="+mj-ea"/>
                          <a:ea typeface="+mj-ea"/>
                        </a:rPr>
                        <a:t>ナノ</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2400" b="1" dirty="0">
                          <a:solidFill>
                            <a:schemeClr val="tx2"/>
                          </a:solidFill>
                          <a:latin typeface="+mj-ea"/>
                          <a:ea typeface="+mj-ea"/>
                        </a:rPr>
                        <a:t>十の九乗分の一</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400" b="1" dirty="0">
                          <a:solidFill>
                            <a:schemeClr val="tx2"/>
                          </a:solidFill>
                          <a:latin typeface="+mj-ea"/>
                          <a:ea typeface="+mj-ea"/>
                        </a:rPr>
                        <a:t>n</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457147">
                <a:tc>
                  <a:txBody>
                    <a:bodyPr/>
                    <a:lstStyle/>
                    <a:p>
                      <a:pPr algn="ctr"/>
                      <a:r>
                        <a:rPr lang="ja-JP" altLang="en-US" sz="2400" b="1" dirty="0">
                          <a:solidFill>
                            <a:schemeClr val="tx2"/>
                          </a:solidFill>
                          <a:latin typeface="+mj-ea"/>
                          <a:ea typeface="+mj-ea"/>
                        </a:rPr>
                        <a:t>ピコ</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noFill/>
                  </a:tcPr>
                </a:tc>
                <a:tc>
                  <a:txBody>
                    <a:bodyPr/>
                    <a:lstStyle/>
                    <a:p>
                      <a:pPr algn="ctr"/>
                      <a:r>
                        <a:rPr lang="ja-JP" altLang="en-US" sz="2400" b="1" dirty="0">
                          <a:solidFill>
                            <a:schemeClr val="tx2"/>
                          </a:solidFill>
                          <a:latin typeface="+mj-ea"/>
                          <a:ea typeface="+mj-ea"/>
                        </a:rPr>
                        <a:t>十の十二乗分の一</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noFill/>
                  </a:tcPr>
                </a:tc>
                <a:tc>
                  <a:txBody>
                    <a:bodyPr/>
                    <a:lstStyle/>
                    <a:p>
                      <a:pPr algn="ctr"/>
                      <a:r>
                        <a:rPr kumimoji="1" lang="en-US" altLang="ja-JP" sz="2400" b="1" dirty="0">
                          <a:solidFill>
                            <a:schemeClr val="tx2"/>
                          </a:solidFill>
                          <a:latin typeface="+mj-ea"/>
                          <a:ea typeface="+mj-ea"/>
                        </a:rPr>
                        <a:t>p</a:t>
                      </a:r>
                      <a:endParaRPr kumimoji="1" lang="ja-JP" altLang="en-US" sz="2400" b="1" dirty="0">
                        <a:solidFill>
                          <a:schemeClr val="tx2"/>
                        </a:solidFill>
                        <a:latin typeface="+mj-ea"/>
                        <a:ea typeface="+mj-ea"/>
                      </a:endParaRPr>
                    </a:p>
                  </a:txBody>
                  <a:tcPr marL="91438" marR="91438" marT="45696" marB="45696">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11"/>
                  </a:ext>
                </a:extLst>
              </a:tr>
            </a:tbl>
          </a:graphicData>
        </a:graphic>
      </p:graphicFrame>
      <p:sp>
        <p:nvSpPr>
          <p:cNvPr id="6" name="テキスト ボックス 6">
            <a:extLst>
              <a:ext uri="{FF2B5EF4-FFF2-40B4-BE49-F238E27FC236}">
                <a16:creationId xmlns:a16="http://schemas.microsoft.com/office/drawing/2014/main" id="{8B50EE5A-3988-4893-8132-9A9CEFE6A7BA}"/>
              </a:ext>
            </a:extLst>
          </p:cNvPr>
          <p:cNvSpPr txBox="1">
            <a:spLocks noChangeArrowheads="1"/>
          </p:cNvSpPr>
          <p:nvPr/>
        </p:nvSpPr>
        <p:spPr bwMode="auto">
          <a:xfrm>
            <a:off x="539750" y="47625"/>
            <a:ext cx="7777163" cy="584200"/>
          </a:xfrm>
          <a:prstGeom prst="rect">
            <a:avLst/>
          </a:prstGeom>
          <a:noFill/>
          <a:ln>
            <a:noFill/>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ja-JP" altLang="en-US" dirty="0">
                <a:solidFill>
                  <a:schemeClr val="accent1"/>
                </a:solidFill>
                <a:latin typeface="+mj-ea"/>
                <a:ea typeface="+mj-ea"/>
              </a:rPr>
              <a:t>計量単位と組み合わせて使用する接頭語</a:t>
            </a:r>
          </a:p>
        </p:txBody>
      </p:sp>
      <p:sp>
        <p:nvSpPr>
          <p:cNvPr id="2" name="吹き出し: 四角形 1">
            <a:extLst>
              <a:ext uri="{FF2B5EF4-FFF2-40B4-BE49-F238E27FC236}">
                <a16:creationId xmlns:a16="http://schemas.microsoft.com/office/drawing/2014/main" id="{94C96296-462B-4679-9956-CD41D0F005AA}"/>
              </a:ext>
            </a:extLst>
          </p:cNvPr>
          <p:cNvSpPr/>
          <p:nvPr/>
        </p:nvSpPr>
        <p:spPr bwMode="auto">
          <a:xfrm>
            <a:off x="1377950" y="1570038"/>
            <a:ext cx="5715000" cy="2435225"/>
          </a:xfrm>
          <a:prstGeom prst="wedgeRectCallout">
            <a:avLst>
              <a:gd name="adj1" fmla="val 45549"/>
              <a:gd name="adj2" fmla="val 79235"/>
            </a:avLst>
          </a:prstGeom>
          <a:solidFill>
            <a:schemeClr val="bg1">
              <a:lumMod val="60000"/>
              <a:lumOff val="40000"/>
            </a:schemeClr>
          </a:solidFill>
          <a:ln>
            <a:noFill/>
          </a:ln>
          <a:effectLst/>
        </p:spPr>
        <p:txBody>
          <a:bodyPr/>
          <a:lstStyle/>
          <a:p>
            <a:pPr eaLnBrk="1" hangingPunct="1">
              <a:lnSpc>
                <a:spcPct val="90000"/>
              </a:lnSpc>
              <a:spcBef>
                <a:spcPct val="20000"/>
              </a:spcBef>
              <a:defRPr/>
            </a:pPr>
            <a:r>
              <a:rPr lang="en-US" altLang="ja-JP" sz="3600" dirty="0"/>
              <a:t>SI</a:t>
            </a:r>
            <a:r>
              <a:rPr lang="ja-JP" altLang="en-US" sz="3600" dirty="0"/>
              <a:t>単位：ｇ</a:t>
            </a:r>
            <a:r>
              <a:rPr lang="en-US" altLang="ja-JP" sz="3600" dirty="0"/>
              <a:t>/</a:t>
            </a:r>
            <a:r>
              <a:rPr lang="ja-JP" altLang="en-US" sz="3600" dirty="0"/>
              <a:t>ｍ</a:t>
            </a:r>
            <a:r>
              <a:rPr lang="en-US" altLang="ja-JP" sz="3600" dirty="0"/>
              <a:t>³</a:t>
            </a:r>
            <a:r>
              <a:rPr lang="ja-JP" altLang="en-US" sz="3600" dirty="0"/>
              <a:t>，ｇ</a:t>
            </a:r>
            <a:r>
              <a:rPr lang="en-US" altLang="ja-JP" sz="3600" dirty="0"/>
              <a:t>/</a:t>
            </a:r>
            <a:r>
              <a:rPr lang="ja-JP" altLang="en-US" sz="3600" dirty="0"/>
              <a:t>Ｌと</a:t>
            </a:r>
            <a:endParaRPr lang="en-US" altLang="ja-JP" sz="3600" dirty="0"/>
          </a:p>
          <a:p>
            <a:pPr eaLnBrk="1" hangingPunct="1">
              <a:lnSpc>
                <a:spcPct val="90000"/>
              </a:lnSpc>
              <a:spcBef>
                <a:spcPct val="20000"/>
              </a:spcBef>
              <a:defRPr/>
            </a:pPr>
            <a:r>
              <a:rPr lang="ja-JP" altLang="en-US" sz="3600" dirty="0"/>
              <a:t>組み合わせて使用することにより大気や水質の基準値：</a:t>
            </a:r>
            <a:r>
              <a:rPr lang="en-US" altLang="ja-JP" sz="3600" dirty="0"/>
              <a:t>mg/m³</a:t>
            </a:r>
            <a:r>
              <a:rPr lang="ja-JP" altLang="en-US" sz="3600" dirty="0"/>
              <a:t>や</a:t>
            </a:r>
            <a:r>
              <a:rPr lang="en-US" altLang="ja-JP" sz="3600" dirty="0"/>
              <a:t>mg/L</a:t>
            </a:r>
            <a:r>
              <a:rPr lang="ja-JP" altLang="en-US" sz="3600" dirty="0"/>
              <a:t>となる</a:t>
            </a:r>
          </a:p>
        </p:txBody>
      </p:sp>
      <p:sp>
        <p:nvSpPr>
          <p:cNvPr id="3" name="四角形: 角を丸くする 2">
            <a:extLst>
              <a:ext uri="{FF2B5EF4-FFF2-40B4-BE49-F238E27FC236}">
                <a16:creationId xmlns:a16="http://schemas.microsoft.com/office/drawing/2014/main" id="{3BCB999E-0BAB-45A9-9C81-0FB9C1C2D091}"/>
              </a:ext>
            </a:extLst>
          </p:cNvPr>
          <p:cNvSpPr>
            <a:spLocks noChangeArrowheads="1"/>
          </p:cNvSpPr>
          <p:nvPr/>
        </p:nvSpPr>
        <p:spPr bwMode="auto">
          <a:xfrm>
            <a:off x="660400" y="4652963"/>
            <a:ext cx="7656513" cy="1819275"/>
          </a:xfrm>
          <a:prstGeom prst="roundRect">
            <a:avLst>
              <a:gd name="adj" fmla="val 16667"/>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7" name="吹き出し: 四角形 6">
            <a:extLst>
              <a:ext uri="{FF2B5EF4-FFF2-40B4-BE49-F238E27FC236}">
                <a16:creationId xmlns:a16="http://schemas.microsoft.com/office/drawing/2014/main" id="{99C208FD-BD11-4C42-94BC-94DECBD9DDDB}"/>
              </a:ext>
            </a:extLst>
          </p:cNvPr>
          <p:cNvSpPr/>
          <p:nvPr/>
        </p:nvSpPr>
        <p:spPr bwMode="auto">
          <a:xfrm>
            <a:off x="1377950" y="1600200"/>
            <a:ext cx="5570538" cy="2579688"/>
          </a:xfrm>
          <a:prstGeom prst="wedgeRectCallout">
            <a:avLst>
              <a:gd name="adj1" fmla="val -33230"/>
              <a:gd name="adj2" fmla="val 70130"/>
            </a:avLst>
          </a:prstGeom>
          <a:solidFill>
            <a:schemeClr val="bg1">
              <a:lumMod val="60000"/>
              <a:lumOff val="40000"/>
            </a:schemeClr>
          </a:solidFill>
          <a:ln>
            <a:noFill/>
          </a:ln>
          <a:effectLst/>
        </p:spPr>
        <p:txBody>
          <a:bodyPr/>
          <a:lstStyle/>
          <a:p>
            <a:pPr eaLnBrk="1" hangingPunct="1">
              <a:lnSpc>
                <a:spcPct val="90000"/>
              </a:lnSpc>
              <a:spcBef>
                <a:spcPct val="20000"/>
              </a:spcBef>
              <a:defRPr/>
            </a:pPr>
            <a:r>
              <a:rPr lang="ja-JP" altLang="en-US" sz="3600" dirty="0"/>
              <a:t>環境計量証明で良く使われる接頭語</a:t>
            </a:r>
          </a:p>
        </p:txBody>
      </p:sp>
      <p:pic>
        <p:nvPicPr>
          <p:cNvPr id="15420" name="図 7">
            <a:extLst>
              <a:ext uri="{FF2B5EF4-FFF2-40B4-BE49-F238E27FC236}">
                <a16:creationId xmlns:a16="http://schemas.microsoft.com/office/drawing/2014/main" id="{82602DDA-3013-4773-BBB0-839CB0AD4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308725"/>
            <a:ext cx="5524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7" grpId="0" animBg="1"/>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ED5F2115-3DDC-448B-AD5B-1D3F75D6A7E0}"/>
              </a:ext>
            </a:extLst>
          </p:cNvPr>
          <p:cNvSpPr txBox="1">
            <a:spLocks noChangeArrowheads="1"/>
          </p:cNvSpPr>
          <p:nvPr/>
        </p:nvSpPr>
        <p:spPr bwMode="auto">
          <a:xfrm>
            <a:off x="384175" y="0"/>
            <a:ext cx="8064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4400" b="1">
                <a:solidFill>
                  <a:schemeClr val="tx2"/>
                </a:solidFill>
              </a:rPr>
              <a:t>7</a:t>
            </a:r>
            <a:r>
              <a:rPr lang="ja-JP" altLang="en-US" sz="4400" b="1">
                <a:solidFill>
                  <a:schemeClr val="tx2"/>
                </a:solidFill>
              </a:rPr>
              <a:t>．計量証明書</a:t>
            </a:r>
          </a:p>
        </p:txBody>
      </p:sp>
      <p:sp>
        <p:nvSpPr>
          <p:cNvPr id="4" name="テキスト ボックス 3">
            <a:extLst>
              <a:ext uri="{FF2B5EF4-FFF2-40B4-BE49-F238E27FC236}">
                <a16:creationId xmlns:a16="http://schemas.microsoft.com/office/drawing/2014/main" id="{45757D2D-2048-46D1-BCBC-70594EED3715}"/>
              </a:ext>
            </a:extLst>
          </p:cNvPr>
          <p:cNvSpPr txBox="1"/>
          <p:nvPr/>
        </p:nvSpPr>
        <p:spPr>
          <a:xfrm>
            <a:off x="384175" y="1039813"/>
            <a:ext cx="8375650" cy="4832350"/>
          </a:xfrm>
          <a:prstGeom prst="rect">
            <a:avLst/>
          </a:prstGeom>
          <a:noFill/>
          <a:ln>
            <a:solidFill>
              <a:schemeClr val="tx1"/>
            </a:solidFill>
          </a:ln>
        </p:spPr>
        <p:txBody>
          <a:bodyPr>
            <a:spAutoFit/>
          </a:bodyPr>
          <a:lstStyle/>
          <a:p>
            <a:pPr>
              <a:defRPr/>
            </a:pPr>
            <a:r>
              <a:rPr lang="en-US" altLang="ja-JP" dirty="0">
                <a:latin typeface="+mj-ea"/>
                <a:ea typeface="+mj-ea"/>
              </a:rPr>
              <a:t>1</a:t>
            </a:r>
            <a:r>
              <a:rPr lang="ja-JP" altLang="en-US" dirty="0">
                <a:latin typeface="+mj-ea"/>
                <a:ea typeface="+mj-ea"/>
              </a:rPr>
              <a:t>）　計量証明書である旨の表記</a:t>
            </a:r>
          </a:p>
          <a:p>
            <a:pPr>
              <a:defRPr/>
            </a:pPr>
            <a:r>
              <a:rPr lang="en-US" altLang="ja-JP" dirty="0">
                <a:latin typeface="+mj-ea"/>
                <a:ea typeface="+mj-ea"/>
              </a:rPr>
              <a:t>2</a:t>
            </a:r>
            <a:r>
              <a:rPr lang="ja-JP" altLang="en-US" dirty="0">
                <a:latin typeface="+mj-ea"/>
                <a:ea typeface="+mj-ea"/>
              </a:rPr>
              <a:t>）　発行番号及び発行年月日</a:t>
            </a:r>
          </a:p>
          <a:p>
            <a:pPr>
              <a:defRPr/>
            </a:pPr>
            <a:r>
              <a:rPr lang="en-US" altLang="ja-JP" dirty="0">
                <a:latin typeface="+mj-ea"/>
                <a:ea typeface="+mj-ea"/>
              </a:rPr>
              <a:t>3</a:t>
            </a:r>
            <a:r>
              <a:rPr lang="ja-JP" altLang="en-US" dirty="0">
                <a:latin typeface="+mj-ea"/>
                <a:ea typeface="+mj-ea"/>
              </a:rPr>
              <a:t>）　計量証明事業者の名称及び住所</a:t>
            </a:r>
          </a:p>
          <a:p>
            <a:pPr>
              <a:defRPr/>
            </a:pPr>
            <a:r>
              <a:rPr lang="en-US" altLang="ja-JP" dirty="0">
                <a:latin typeface="+mj-ea"/>
                <a:ea typeface="+mj-ea"/>
              </a:rPr>
              <a:t>4</a:t>
            </a:r>
            <a:r>
              <a:rPr lang="ja-JP" altLang="en-US" dirty="0">
                <a:latin typeface="+mj-ea"/>
                <a:ea typeface="+mj-ea"/>
              </a:rPr>
              <a:t>）　計量証明を行った事業所の所在地及び登録番号</a:t>
            </a:r>
          </a:p>
          <a:p>
            <a:pPr>
              <a:defRPr/>
            </a:pPr>
            <a:r>
              <a:rPr lang="en-US" altLang="ja-JP" dirty="0">
                <a:latin typeface="+mj-ea"/>
                <a:ea typeface="+mj-ea"/>
              </a:rPr>
              <a:t>5</a:t>
            </a:r>
            <a:r>
              <a:rPr lang="ja-JP" altLang="en-US" dirty="0">
                <a:latin typeface="+mj-ea"/>
                <a:ea typeface="+mj-ea"/>
              </a:rPr>
              <a:t>）　計量管理者の氏名</a:t>
            </a:r>
          </a:p>
          <a:p>
            <a:pPr>
              <a:defRPr/>
            </a:pPr>
            <a:r>
              <a:rPr lang="en-US" altLang="ja-JP" dirty="0">
                <a:latin typeface="+mj-ea"/>
                <a:ea typeface="+mj-ea"/>
              </a:rPr>
              <a:t>6</a:t>
            </a:r>
            <a:r>
              <a:rPr lang="ja-JP" altLang="en-US" dirty="0">
                <a:latin typeface="+mj-ea"/>
                <a:ea typeface="+mj-ea"/>
              </a:rPr>
              <a:t>）　計量の対象</a:t>
            </a:r>
          </a:p>
          <a:p>
            <a:pPr>
              <a:defRPr/>
            </a:pPr>
            <a:r>
              <a:rPr lang="en-US" altLang="ja-JP" dirty="0">
                <a:latin typeface="+mj-ea"/>
                <a:ea typeface="+mj-ea"/>
              </a:rPr>
              <a:t>7</a:t>
            </a:r>
            <a:r>
              <a:rPr lang="ja-JP" altLang="en-US" dirty="0">
                <a:latin typeface="+mj-ea"/>
                <a:ea typeface="+mj-ea"/>
              </a:rPr>
              <a:t>）　計量の方法</a:t>
            </a:r>
          </a:p>
          <a:p>
            <a:pPr>
              <a:defRPr/>
            </a:pPr>
            <a:r>
              <a:rPr lang="en-US" altLang="ja-JP" dirty="0">
                <a:latin typeface="+mj-ea"/>
                <a:ea typeface="+mj-ea"/>
              </a:rPr>
              <a:t>8</a:t>
            </a:r>
            <a:r>
              <a:rPr lang="ja-JP" altLang="en-US" dirty="0">
                <a:latin typeface="+mj-ea"/>
                <a:ea typeface="+mj-ea"/>
              </a:rPr>
              <a:t>）　計量証明の結果</a:t>
            </a:r>
          </a:p>
          <a:p>
            <a:pPr>
              <a:defRPr/>
            </a:pPr>
            <a:r>
              <a:rPr lang="en-US" altLang="ja-JP" dirty="0">
                <a:latin typeface="+mj-ea"/>
                <a:ea typeface="+mj-ea"/>
              </a:rPr>
              <a:t>9</a:t>
            </a:r>
            <a:r>
              <a:rPr lang="ja-JP" altLang="en-US" dirty="0">
                <a:latin typeface="+mj-ea"/>
                <a:ea typeface="+mj-ea"/>
              </a:rPr>
              <a:t>）　工程の一部を外注した場合は、当該工程の内容、　</a:t>
            </a:r>
            <a:endParaRPr lang="en-US" altLang="ja-JP" dirty="0">
              <a:latin typeface="+mj-ea"/>
              <a:ea typeface="+mj-ea"/>
            </a:endParaRPr>
          </a:p>
          <a:p>
            <a:pPr>
              <a:defRPr/>
            </a:pPr>
            <a:r>
              <a:rPr lang="ja-JP" altLang="en-US" dirty="0">
                <a:latin typeface="+mj-ea"/>
                <a:ea typeface="+mj-ea"/>
              </a:rPr>
              <a:t>　　 外注先の名称及び所在地</a:t>
            </a:r>
            <a:endParaRPr lang="en-US" altLang="ja-JP" dirty="0">
              <a:latin typeface="+mj-ea"/>
              <a:ea typeface="+mj-ea"/>
            </a:endParaRPr>
          </a:p>
          <a:p>
            <a:pPr>
              <a:defRPr/>
            </a:pPr>
            <a:r>
              <a:rPr lang="en-US" altLang="ja-JP" dirty="0">
                <a:latin typeface="+mj-ea"/>
                <a:ea typeface="+mj-ea"/>
              </a:rPr>
              <a:t>10</a:t>
            </a:r>
            <a:r>
              <a:rPr lang="ja-JP" altLang="en-US" dirty="0">
                <a:latin typeface="+mj-ea"/>
                <a:ea typeface="+mj-ea"/>
              </a:rPr>
              <a:t>）　経済産業省令で定める標章</a:t>
            </a:r>
          </a:p>
        </p:txBody>
      </p:sp>
      <p:pic>
        <p:nvPicPr>
          <p:cNvPr id="16388" name="図 4">
            <a:extLst>
              <a:ext uri="{FF2B5EF4-FFF2-40B4-BE49-F238E27FC236}">
                <a16:creationId xmlns:a16="http://schemas.microsoft.com/office/drawing/2014/main" id="{AFB72F07-2B7D-4A09-A216-B35FE337A6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907088"/>
            <a:ext cx="79057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図 2">
            <a:extLst>
              <a:ext uri="{FF2B5EF4-FFF2-40B4-BE49-F238E27FC236}">
                <a16:creationId xmlns:a16="http://schemas.microsoft.com/office/drawing/2014/main" id="{B66B615D-4203-4576-8414-0A063B8473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50" y="984250"/>
            <a:ext cx="2995613"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図 3">
            <a:extLst>
              <a:ext uri="{FF2B5EF4-FFF2-40B4-BE49-F238E27FC236}">
                <a16:creationId xmlns:a16="http://schemas.microsoft.com/office/drawing/2014/main" id="{E7D42A1B-F76C-4D71-8FFD-A9CF07A91F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750" y="4292600"/>
            <a:ext cx="2995613"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7">
            <a:extLst>
              <a:ext uri="{FF2B5EF4-FFF2-40B4-BE49-F238E27FC236}">
                <a16:creationId xmlns:a16="http://schemas.microsoft.com/office/drawing/2014/main" id="{E4AF41CB-8546-404D-A5D8-2F1111EAEDF6}"/>
              </a:ext>
            </a:extLst>
          </p:cNvPr>
          <p:cNvSpPr txBox="1">
            <a:spLocks noChangeArrowheads="1"/>
          </p:cNvSpPr>
          <p:nvPr/>
        </p:nvSpPr>
        <p:spPr bwMode="auto">
          <a:xfrm>
            <a:off x="881063" y="76200"/>
            <a:ext cx="5005387"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400" b="1">
                <a:solidFill>
                  <a:schemeClr val="tx2"/>
                </a:solidFill>
              </a:rPr>
              <a:t>標章の種類</a:t>
            </a:r>
          </a:p>
        </p:txBody>
      </p:sp>
      <p:sp>
        <p:nvSpPr>
          <p:cNvPr id="7" name="矢印: 右 6">
            <a:extLst>
              <a:ext uri="{FF2B5EF4-FFF2-40B4-BE49-F238E27FC236}">
                <a16:creationId xmlns:a16="http://schemas.microsoft.com/office/drawing/2014/main" id="{8218FA32-1BEA-4CD2-89F5-0D86B0D7A732}"/>
              </a:ext>
            </a:extLst>
          </p:cNvPr>
          <p:cNvSpPr/>
          <p:nvPr/>
        </p:nvSpPr>
        <p:spPr bwMode="auto">
          <a:xfrm>
            <a:off x="4449763" y="2068513"/>
            <a:ext cx="1152525" cy="792162"/>
          </a:xfrm>
          <a:prstGeom prst="rightArrow">
            <a:avLst/>
          </a:prstGeom>
          <a:solidFill>
            <a:schemeClr val="tx1"/>
          </a:solidFill>
          <a:ln>
            <a:noFill/>
          </a:ln>
          <a:effectLst/>
        </p:spPr>
        <p:txBody>
          <a:bodyPr/>
          <a:lstStyle/>
          <a:p>
            <a:pPr marL="342900" indent="-342900" eaLnBrk="1" hangingPunct="1">
              <a:lnSpc>
                <a:spcPct val="90000"/>
              </a:lnSpc>
              <a:spcBef>
                <a:spcPct val="20000"/>
              </a:spcBef>
              <a:buFont typeface="Wingdings" panose="05000000000000000000" pitchFamily="2" charset="2"/>
              <a:buChar char="u"/>
              <a:defRPr/>
            </a:pPr>
            <a:endParaRPr lang="ja-JP" altLang="en-US" dirty="0">
              <a:highlight>
                <a:srgbClr val="FF0066"/>
              </a:highlight>
            </a:endParaRPr>
          </a:p>
        </p:txBody>
      </p:sp>
      <p:sp>
        <p:nvSpPr>
          <p:cNvPr id="17414" name="テキスト ボックス 8">
            <a:extLst>
              <a:ext uri="{FF2B5EF4-FFF2-40B4-BE49-F238E27FC236}">
                <a16:creationId xmlns:a16="http://schemas.microsoft.com/office/drawing/2014/main" id="{E31801C3-87ED-4F0F-86E7-BC97CBFCEC9C}"/>
              </a:ext>
            </a:extLst>
          </p:cNvPr>
          <p:cNvSpPr txBox="1">
            <a:spLocks noChangeArrowheads="1"/>
          </p:cNvSpPr>
          <p:nvPr/>
        </p:nvSpPr>
        <p:spPr bwMode="auto">
          <a:xfrm>
            <a:off x="5688013" y="1463675"/>
            <a:ext cx="3208337" cy="2554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4000">
                <a:solidFill>
                  <a:srgbClr val="FFFF00"/>
                </a:solidFill>
              </a:rPr>
              <a:t>計量証明</a:t>
            </a:r>
            <a:endParaRPr lang="en-US" altLang="ja-JP" sz="4000">
              <a:solidFill>
                <a:srgbClr val="FFFF00"/>
              </a:solidFill>
            </a:endParaRPr>
          </a:p>
          <a:p>
            <a:pPr>
              <a:spcBef>
                <a:spcPct val="0"/>
              </a:spcBef>
              <a:buFontTx/>
              <a:buNone/>
            </a:pPr>
            <a:r>
              <a:rPr lang="ja-JP" altLang="en-US" sz="4000"/>
              <a:t>濃度</a:t>
            </a:r>
            <a:endParaRPr lang="en-US" altLang="ja-JP" sz="4000"/>
          </a:p>
          <a:p>
            <a:pPr>
              <a:spcBef>
                <a:spcPct val="0"/>
              </a:spcBef>
              <a:buFontTx/>
              <a:buNone/>
            </a:pPr>
            <a:r>
              <a:rPr lang="ja-JP" altLang="en-US" sz="4000"/>
              <a:t>騒音</a:t>
            </a:r>
            <a:endParaRPr lang="en-US" altLang="ja-JP" sz="4000"/>
          </a:p>
          <a:p>
            <a:pPr>
              <a:spcBef>
                <a:spcPct val="0"/>
              </a:spcBef>
              <a:buFontTx/>
              <a:buNone/>
            </a:pPr>
            <a:r>
              <a:rPr lang="ja-JP" altLang="en-US" sz="4000"/>
              <a:t>振動</a:t>
            </a:r>
          </a:p>
        </p:txBody>
      </p:sp>
      <p:sp>
        <p:nvSpPr>
          <p:cNvPr id="10" name="矢印: 右 9">
            <a:extLst>
              <a:ext uri="{FF2B5EF4-FFF2-40B4-BE49-F238E27FC236}">
                <a16:creationId xmlns:a16="http://schemas.microsoft.com/office/drawing/2014/main" id="{7BFFB573-2EEE-4F06-AFC5-5FFED5E45681}"/>
              </a:ext>
            </a:extLst>
          </p:cNvPr>
          <p:cNvSpPr/>
          <p:nvPr/>
        </p:nvSpPr>
        <p:spPr bwMode="auto">
          <a:xfrm>
            <a:off x="4446588" y="4652963"/>
            <a:ext cx="1152525" cy="792162"/>
          </a:xfrm>
          <a:prstGeom prst="rightArrow">
            <a:avLst/>
          </a:prstGeom>
          <a:solidFill>
            <a:schemeClr val="tx1"/>
          </a:solidFill>
          <a:ln>
            <a:noFill/>
          </a:ln>
          <a:effectLst/>
        </p:spPr>
        <p:txBody>
          <a:bodyPr/>
          <a:lstStyle/>
          <a:p>
            <a:pPr marL="342900" indent="-342900" eaLnBrk="1" hangingPunct="1">
              <a:lnSpc>
                <a:spcPct val="90000"/>
              </a:lnSpc>
              <a:spcBef>
                <a:spcPct val="20000"/>
              </a:spcBef>
              <a:buFont typeface="Wingdings" panose="05000000000000000000" pitchFamily="2" charset="2"/>
              <a:buChar char="u"/>
              <a:defRPr/>
            </a:pPr>
            <a:endParaRPr lang="ja-JP" altLang="en-US" dirty="0">
              <a:highlight>
                <a:srgbClr val="FF0066"/>
              </a:highlight>
            </a:endParaRPr>
          </a:p>
        </p:txBody>
      </p:sp>
      <p:sp>
        <p:nvSpPr>
          <p:cNvPr id="17416" name="テキスト ボックス 10">
            <a:extLst>
              <a:ext uri="{FF2B5EF4-FFF2-40B4-BE49-F238E27FC236}">
                <a16:creationId xmlns:a16="http://schemas.microsoft.com/office/drawing/2014/main" id="{C58B8D22-603B-44B3-B0DE-4EE0BA364E97}"/>
              </a:ext>
            </a:extLst>
          </p:cNvPr>
          <p:cNvSpPr txBox="1">
            <a:spLocks noChangeArrowheads="1"/>
          </p:cNvSpPr>
          <p:nvPr/>
        </p:nvSpPr>
        <p:spPr bwMode="auto">
          <a:xfrm>
            <a:off x="5651500" y="4387850"/>
            <a:ext cx="3244850" cy="13223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4000">
                <a:solidFill>
                  <a:srgbClr val="FFFF00"/>
                </a:solidFill>
              </a:rPr>
              <a:t>特定計量証明</a:t>
            </a:r>
            <a:endParaRPr lang="en-US" altLang="ja-JP" sz="4000">
              <a:solidFill>
                <a:srgbClr val="FFFF00"/>
              </a:solidFill>
            </a:endParaRPr>
          </a:p>
          <a:p>
            <a:pPr>
              <a:spcBef>
                <a:spcPct val="0"/>
              </a:spcBef>
              <a:buFontTx/>
              <a:buNone/>
            </a:pPr>
            <a:r>
              <a:rPr lang="ja-JP" altLang="en-US" sz="4000"/>
              <a:t>ダイオキシン</a:t>
            </a:r>
          </a:p>
        </p:txBody>
      </p:sp>
      <p:pic>
        <p:nvPicPr>
          <p:cNvPr id="17417" name="図 8">
            <a:extLst>
              <a:ext uri="{FF2B5EF4-FFF2-40B4-BE49-F238E27FC236}">
                <a16:creationId xmlns:a16="http://schemas.microsoft.com/office/drawing/2014/main" id="{8339EC2F-5D3B-4B4C-B80A-CD0F33EFBB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875" y="5818188"/>
            <a:ext cx="90487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4"/>
                                        </p:tgtEl>
                                        <p:attrNameLst>
                                          <p:attrName>style.visibility</p:attrName>
                                        </p:attrNameLst>
                                      </p:cBhvr>
                                      <p:to>
                                        <p:strVal val="visible"/>
                                      </p:to>
                                    </p:set>
                                    <p:animEffect transition="in" filter="fade">
                                      <p:cBhvr>
                                        <p:cTn id="10" dur="500"/>
                                        <p:tgtEl>
                                          <p:spTgt spid="174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416"/>
                                        </p:tgtEl>
                                        <p:attrNameLst>
                                          <p:attrName>style.visibility</p:attrName>
                                        </p:attrNameLst>
                                      </p:cBhvr>
                                      <p:to>
                                        <p:strVal val="visible"/>
                                      </p:to>
                                    </p:set>
                                    <p:animEffect transition="in" filter="fade">
                                      <p:cBhvr>
                                        <p:cTn id="18"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414" grpId="0" animBg="1"/>
      <p:bldP spid="10" grpId="0" animBg="1"/>
      <p:bldP spid="174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図 4">
            <a:extLst>
              <a:ext uri="{FF2B5EF4-FFF2-40B4-BE49-F238E27FC236}">
                <a16:creationId xmlns:a16="http://schemas.microsoft.com/office/drawing/2014/main" id="{DFC330E4-25E5-4EB0-84C8-4767487D82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438150"/>
            <a:ext cx="6464300"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図 5">
            <a:extLst>
              <a:ext uri="{FF2B5EF4-FFF2-40B4-BE49-F238E27FC236}">
                <a16:creationId xmlns:a16="http://schemas.microsoft.com/office/drawing/2014/main" id="{DDA13849-CB41-4A5C-8B95-1A3557DB57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F92BA09-99B7-4EC7-A18A-62688DD60E43}"/>
              </a:ext>
            </a:extLst>
          </p:cNvPr>
          <p:cNvSpPr txBox="1">
            <a:spLocks noChangeArrowheads="1"/>
          </p:cNvSpPr>
          <p:nvPr/>
        </p:nvSpPr>
        <p:spPr bwMode="auto">
          <a:xfrm>
            <a:off x="384175" y="115888"/>
            <a:ext cx="8064500"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400" b="1">
                <a:solidFill>
                  <a:schemeClr val="tx2"/>
                </a:solidFill>
              </a:rPr>
              <a:t>環境計量証明の対象</a:t>
            </a:r>
          </a:p>
        </p:txBody>
      </p:sp>
      <p:sp>
        <p:nvSpPr>
          <p:cNvPr id="19459" name="テキスト ボックス 4">
            <a:extLst>
              <a:ext uri="{FF2B5EF4-FFF2-40B4-BE49-F238E27FC236}">
                <a16:creationId xmlns:a16="http://schemas.microsoft.com/office/drawing/2014/main" id="{CAE4A61D-9A70-431A-A6B7-A77A4B41AD57}"/>
              </a:ext>
            </a:extLst>
          </p:cNvPr>
          <p:cNvSpPr txBox="1">
            <a:spLocks noChangeArrowheads="1"/>
          </p:cNvSpPr>
          <p:nvPr/>
        </p:nvSpPr>
        <p:spPr bwMode="auto">
          <a:xfrm>
            <a:off x="382588" y="896938"/>
            <a:ext cx="75739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4000">
                <a:solidFill>
                  <a:srgbClr val="FFFF00"/>
                </a:solidFill>
              </a:rPr>
              <a:t>法律要件として何があるか？</a:t>
            </a:r>
          </a:p>
        </p:txBody>
      </p:sp>
      <p:sp>
        <p:nvSpPr>
          <p:cNvPr id="6" name="テキスト ボックス 5">
            <a:extLst>
              <a:ext uri="{FF2B5EF4-FFF2-40B4-BE49-F238E27FC236}">
                <a16:creationId xmlns:a16="http://schemas.microsoft.com/office/drawing/2014/main" id="{FD8F5F21-D94A-4845-AE66-AD55A11B7D68}"/>
              </a:ext>
            </a:extLst>
          </p:cNvPr>
          <p:cNvSpPr txBox="1"/>
          <p:nvPr/>
        </p:nvSpPr>
        <p:spPr>
          <a:xfrm>
            <a:off x="971550" y="2276475"/>
            <a:ext cx="7915275" cy="4016375"/>
          </a:xfrm>
          <a:prstGeom prst="rect">
            <a:avLst/>
          </a:prstGeom>
          <a:noFill/>
          <a:ln>
            <a:solidFill>
              <a:schemeClr val="tx1"/>
            </a:solidFill>
          </a:ln>
        </p:spPr>
        <p:txBody>
          <a:bodyPr>
            <a:spAutoFit/>
          </a:bodyPr>
          <a:lstStyle/>
          <a:p>
            <a:pPr>
              <a:defRPr/>
            </a:pPr>
            <a:r>
              <a:rPr lang="en-US" altLang="ja-JP" dirty="0">
                <a:latin typeface="+mj-ea"/>
                <a:ea typeface="+mj-ea"/>
              </a:rPr>
              <a:t>1</a:t>
            </a:r>
            <a:r>
              <a:rPr lang="ja-JP" altLang="en-US" dirty="0">
                <a:latin typeface="+mj-ea"/>
                <a:ea typeface="+mj-ea"/>
              </a:rPr>
              <a:t>）　水質汚濁に係る環境基準</a:t>
            </a:r>
          </a:p>
          <a:p>
            <a:pPr>
              <a:defRPr/>
            </a:pPr>
            <a:r>
              <a:rPr lang="en-US" altLang="ja-JP" dirty="0">
                <a:latin typeface="+mj-ea"/>
                <a:ea typeface="+mj-ea"/>
              </a:rPr>
              <a:t>2</a:t>
            </a:r>
            <a:r>
              <a:rPr lang="ja-JP" altLang="en-US" dirty="0">
                <a:latin typeface="+mj-ea"/>
                <a:ea typeface="+mj-ea"/>
              </a:rPr>
              <a:t>）　地下水の水質汚濁に係る環境基準</a:t>
            </a:r>
          </a:p>
          <a:p>
            <a:pPr>
              <a:defRPr/>
            </a:pPr>
            <a:r>
              <a:rPr lang="en-US" altLang="ja-JP" dirty="0">
                <a:latin typeface="+mj-ea"/>
                <a:ea typeface="+mj-ea"/>
              </a:rPr>
              <a:t>3</a:t>
            </a:r>
            <a:r>
              <a:rPr lang="ja-JP" altLang="en-US" dirty="0">
                <a:latin typeface="+mj-ea"/>
                <a:ea typeface="+mj-ea"/>
              </a:rPr>
              <a:t>）　土壌の汚染に係る環境基準</a:t>
            </a:r>
          </a:p>
          <a:p>
            <a:pPr>
              <a:defRPr/>
            </a:pPr>
            <a:r>
              <a:rPr lang="en-US" altLang="ja-JP" dirty="0">
                <a:latin typeface="+mj-ea"/>
                <a:ea typeface="+mj-ea"/>
              </a:rPr>
              <a:t>4</a:t>
            </a:r>
            <a:r>
              <a:rPr lang="ja-JP" altLang="en-US" dirty="0">
                <a:latin typeface="+mj-ea"/>
                <a:ea typeface="+mj-ea"/>
              </a:rPr>
              <a:t>）　大気汚染に係る環境基準</a:t>
            </a:r>
          </a:p>
          <a:p>
            <a:pPr>
              <a:defRPr/>
            </a:pPr>
            <a:r>
              <a:rPr lang="en-US" altLang="ja-JP" dirty="0">
                <a:latin typeface="+mj-ea"/>
                <a:ea typeface="+mj-ea"/>
              </a:rPr>
              <a:t>5</a:t>
            </a:r>
            <a:r>
              <a:rPr lang="ja-JP" altLang="en-US" dirty="0">
                <a:latin typeface="+mj-ea"/>
                <a:ea typeface="+mj-ea"/>
              </a:rPr>
              <a:t>）　騒音に係る環境基準</a:t>
            </a:r>
          </a:p>
          <a:p>
            <a:pPr>
              <a:defRPr/>
            </a:pPr>
            <a:r>
              <a:rPr lang="en-US" altLang="ja-JP" dirty="0">
                <a:latin typeface="+mj-ea"/>
                <a:ea typeface="+mj-ea"/>
              </a:rPr>
              <a:t>6</a:t>
            </a:r>
            <a:r>
              <a:rPr lang="ja-JP" altLang="en-US" dirty="0">
                <a:latin typeface="+mj-ea"/>
                <a:ea typeface="+mj-ea"/>
              </a:rPr>
              <a:t>）　航空機騒音に係る環境基準</a:t>
            </a:r>
          </a:p>
          <a:p>
            <a:pPr>
              <a:defRPr/>
            </a:pPr>
            <a:r>
              <a:rPr lang="en-US" altLang="ja-JP" dirty="0">
                <a:latin typeface="+mj-ea"/>
                <a:ea typeface="+mj-ea"/>
              </a:rPr>
              <a:t>7</a:t>
            </a:r>
            <a:r>
              <a:rPr lang="ja-JP" altLang="en-US" dirty="0">
                <a:latin typeface="+mj-ea"/>
                <a:ea typeface="+mj-ea"/>
              </a:rPr>
              <a:t>）　新幹線騒音に係る環境基準</a:t>
            </a:r>
          </a:p>
          <a:p>
            <a:pPr>
              <a:defRPr/>
            </a:pPr>
            <a:r>
              <a:rPr lang="en-US" altLang="ja-JP" dirty="0">
                <a:latin typeface="+mj-ea"/>
                <a:ea typeface="+mj-ea"/>
              </a:rPr>
              <a:t>8</a:t>
            </a:r>
            <a:r>
              <a:rPr lang="ja-JP" altLang="en-US" dirty="0">
                <a:latin typeface="+mj-ea"/>
                <a:ea typeface="+mj-ea"/>
              </a:rPr>
              <a:t>）　ダイオキシン類による大気の汚染、水質の汚濁</a:t>
            </a:r>
            <a:endParaRPr lang="en-US" altLang="ja-JP" dirty="0">
              <a:latin typeface="+mj-ea"/>
              <a:ea typeface="+mj-ea"/>
            </a:endParaRPr>
          </a:p>
          <a:p>
            <a:pPr>
              <a:defRPr/>
            </a:pPr>
            <a:r>
              <a:rPr lang="ja-JP" altLang="en-US" dirty="0">
                <a:latin typeface="+mj-ea"/>
                <a:ea typeface="+mj-ea"/>
              </a:rPr>
              <a:t>　　及び土壌の汚染に係る環境基準　　</a:t>
            </a:r>
          </a:p>
        </p:txBody>
      </p:sp>
      <p:sp>
        <p:nvSpPr>
          <p:cNvPr id="18437" name="テキスト ボックス 6">
            <a:extLst>
              <a:ext uri="{FF2B5EF4-FFF2-40B4-BE49-F238E27FC236}">
                <a16:creationId xmlns:a16="http://schemas.microsoft.com/office/drawing/2014/main" id="{7F5BCA67-E292-4C85-B18A-5F00D88DF995}"/>
              </a:ext>
            </a:extLst>
          </p:cNvPr>
          <p:cNvSpPr txBox="1">
            <a:spLocks noChangeArrowheads="1"/>
          </p:cNvSpPr>
          <p:nvPr/>
        </p:nvSpPr>
        <p:spPr bwMode="auto">
          <a:xfrm>
            <a:off x="382588" y="1641475"/>
            <a:ext cx="2376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4000"/>
              <a:t>環境基準</a:t>
            </a:r>
          </a:p>
        </p:txBody>
      </p:sp>
      <p:pic>
        <p:nvPicPr>
          <p:cNvPr id="19462" name="図 6">
            <a:extLst>
              <a:ext uri="{FF2B5EF4-FFF2-40B4-BE49-F238E27FC236}">
                <a16:creationId xmlns:a16="http://schemas.microsoft.com/office/drawing/2014/main" id="{2C75DD64-7F0C-4892-BF5F-5825957D57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6075363"/>
            <a:ext cx="5746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500"/>
                                        <p:tgtEl>
                                          <p:spTgt spid="184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43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テキスト ボックス 3">
            <a:extLst>
              <a:ext uri="{FF2B5EF4-FFF2-40B4-BE49-F238E27FC236}">
                <a16:creationId xmlns:a16="http://schemas.microsoft.com/office/drawing/2014/main" id="{693B1091-F2ED-42FA-AEEC-1C01942AEBF3}"/>
              </a:ext>
            </a:extLst>
          </p:cNvPr>
          <p:cNvSpPr txBox="1">
            <a:spLocks noChangeArrowheads="1"/>
          </p:cNvSpPr>
          <p:nvPr/>
        </p:nvSpPr>
        <p:spPr bwMode="auto">
          <a:xfrm>
            <a:off x="684213" y="63500"/>
            <a:ext cx="41338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4000"/>
              <a:t>公害防止の法規</a:t>
            </a:r>
          </a:p>
        </p:txBody>
      </p:sp>
      <p:sp>
        <p:nvSpPr>
          <p:cNvPr id="6" name="テキスト ボックス 5">
            <a:extLst>
              <a:ext uri="{FF2B5EF4-FFF2-40B4-BE49-F238E27FC236}">
                <a16:creationId xmlns:a16="http://schemas.microsoft.com/office/drawing/2014/main" id="{1F1FFE0C-186A-459A-BC22-11C566FCC87E}"/>
              </a:ext>
            </a:extLst>
          </p:cNvPr>
          <p:cNvSpPr txBox="1"/>
          <p:nvPr/>
        </p:nvSpPr>
        <p:spPr>
          <a:xfrm>
            <a:off x="319088" y="877888"/>
            <a:ext cx="8504237" cy="2554287"/>
          </a:xfrm>
          <a:prstGeom prst="rect">
            <a:avLst/>
          </a:prstGeom>
          <a:noFill/>
          <a:ln>
            <a:solidFill>
              <a:schemeClr val="tx1"/>
            </a:solidFill>
          </a:ln>
        </p:spPr>
        <p:txBody>
          <a:bodyPr>
            <a:spAutoFit/>
          </a:bodyPr>
          <a:lstStyle/>
          <a:p>
            <a:pPr>
              <a:defRPr/>
            </a:pPr>
            <a:r>
              <a:rPr lang="en-US" altLang="ja-JP" sz="3200" dirty="0">
                <a:latin typeface="+mj-ea"/>
                <a:ea typeface="+mj-ea"/>
              </a:rPr>
              <a:t>1</a:t>
            </a:r>
            <a:r>
              <a:rPr lang="ja-JP" altLang="en-US" sz="3200" dirty="0">
                <a:latin typeface="+mj-ea"/>
                <a:ea typeface="+mj-ea"/>
              </a:rPr>
              <a:t>）　水質汚濁防止法に基ずく排水基準</a:t>
            </a:r>
          </a:p>
          <a:p>
            <a:pPr>
              <a:defRPr/>
            </a:pPr>
            <a:r>
              <a:rPr lang="en-US" altLang="ja-JP" sz="3200" dirty="0">
                <a:latin typeface="+mj-ea"/>
                <a:ea typeface="+mj-ea"/>
              </a:rPr>
              <a:t>2</a:t>
            </a:r>
            <a:r>
              <a:rPr lang="ja-JP" altLang="en-US" sz="3200" dirty="0">
                <a:latin typeface="+mj-ea"/>
                <a:ea typeface="+mj-ea"/>
              </a:rPr>
              <a:t>）　土壌汚染対策法　</a:t>
            </a:r>
            <a:endParaRPr lang="en-US" altLang="ja-JP" sz="3200" dirty="0">
              <a:latin typeface="+mj-ea"/>
              <a:ea typeface="+mj-ea"/>
            </a:endParaRPr>
          </a:p>
          <a:p>
            <a:pPr>
              <a:defRPr/>
            </a:pPr>
            <a:r>
              <a:rPr lang="en-US" altLang="ja-JP" sz="3200" dirty="0">
                <a:latin typeface="+mj-ea"/>
                <a:ea typeface="+mj-ea"/>
              </a:rPr>
              <a:t>3</a:t>
            </a:r>
            <a:r>
              <a:rPr lang="ja-JP" altLang="en-US" sz="3200" dirty="0">
                <a:latin typeface="+mj-ea"/>
                <a:ea typeface="+mj-ea"/>
              </a:rPr>
              <a:t>）　大気汚染防止法</a:t>
            </a:r>
          </a:p>
          <a:p>
            <a:pPr>
              <a:defRPr/>
            </a:pPr>
            <a:r>
              <a:rPr lang="en-US" altLang="ja-JP" sz="3200" dirty="0">
                <a:latin typeface="+mj-ea"/>
                <a:ea typeface="+mj-ea"/>
              </a:rPr>
              <a:t>4</a:t>
            </a:r>
            <a:r>
              <a:rPr lang="ja-JP" altLang="en-US" sz="3200" dirty="0">
                <a:latin typeface="+mj-ea"/>
                <a:ea typeface="+mj-ea"/>
              </a:rPr>
              <a:t>）　騒音規制法</a:t>
            </a:r>
          </a:p>
          <a:p>
            <a:pPr>
              <a:defRPr/>
            </a:pPr>
            <a:r>
              <a:rPr lang="en-US" altLang="ja-JP" sz="3200" dirty="0">
                <a:latin typeface="+mj-ea"/>
                <a:ea typeface="+mj-ea"/>
              </a:rPr>
              <a:t>5</a:t>
            </a:r>
            <a:r>
              <a:rPr lang="ja-JP" altLang="en-US" sz="3200" dirty="0">
                <a:latin typeface="+mj-ea"/>
                <a:ea typeface="+mj-ea"/>
              </a:rPr>
              <a:t>）　振動規制法</a:t>
            </a:r>
          </a:p>
        </p:txBody>
      </p:sp>
      <p:sp>
        <p:nvSpPr>
          <p:cNvPr id="19460" name="テキスト ボックス 3">
            <a:extLst>
              <a:ext uri="{FF2B5EF4-FFF2-40B4-BE49-F238E27FC236}">
                <a16:creationId xmlns:a16="http://schemas.microsoft.com/office/drawing/2014/main" id="{556E39D5-C92C-49B1-8924-FD09BCB90867}"/>
              </a:ext>
            </a:extLst>
          </p:cNvPr>
          <p:cNvSpPr txBox="1">
            <a:spLocks noChangeArrowheads="1"/>
          </p:cNvSpPr>
          <p:nvPr/>
        </p:nvSpPr>
        <p:spPr bwMode="auto">
          <a:xfrm>
            <a:off x="1042988" y="3573463"/>
            <a:ext cx="7593012" cy="237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r>
              <a:rPr lang="ja-JP" altLang="en-US" sz="4000">
                <a:solidFill>
                  <a:srgbClr val="FFFF00"/>
                </a:solidFill>
              </a:rPr>
              <a:t>・</a:t>
            </a:r>
            <a:r>
              <a:rPr lang="ja-JP" altLang="en-US" sz="3600">
                <a:solidFill>
                  <a:srgbClr val="FFFF00"/>
                </a:solidFill>
              </a:rPr>
              <a:t>工場及び事業場における事業活動から発生する、人の健康を阻害する</a:t>
            </a:r>
            <a:endParaRPr lang="en-US" altLang="ja-JP" sz="3600">
              <a:solidFill>
                <a:srgbClr val="FFFF00"/>
              </a:solidFill>
            </a:endParaRPr>
          </a:p>
          <a:p>
            <a:pPr>
              <a:spcBef>
                <a:spcPct val="0"/>
              </a:spcBef>
              <a:buFontTx/>
              <a:buNone/>
            </a:pPr>
            <a:r>
              <a:rPr lang="ja-JP" altLang="en-US" sz="3600">
                <a:solidFill>
                  <a:srgbClr val="FFFF00"/>
                </a:solidFill>
              </a:rPr>
              <a:t>要因に対して の規制</a:t>
            </a:r>
            <a:endParaRPr lang="en-US" altLang="ja-JP" sz="3600">
              <a:solidFill>
                <a:srgbClr val="FFFF00"/>
              </a:solidFill>
            </a:endParaRPr>
          </a:p>
          <a:p>
            <a:pPr>
              <a:spcBef>
                <a:spcPct val="0"/>
              </a:spcBef>
              <a:buFontTx/>
              <a:buNone/>
            </a:pPr>
            <a:r>
              <a:rPr lang="ja-JP" altLang="en-US" sz="3600">
                <a:solidFill>
                  <a:srgbClr val="FFFF00"/>
                </a:solidFill>
              </a:rPr>
              <a:t>・環境基準を守るための規制</a:t>
            </a:r>
          </a:p>
        </p:txBody>
      </p:sp>
      <p:pic>
        <p:nvPicPr>
          <p:cNvPr id="20485" name="図 4">
            <a:extLst>
              <a:ext uri="{FF2B5EF4-FFF2-40B4-BE49-F238E27FC236}">
                <a16:creationId xmlns:a16="http://schemas.microsoft.com/office/drawing/2014/main" id="{F1D587C5-6975-4002-8912-E31F2C5A02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0"/>
                                        </p:tgtEl>
                                        <p:attrNameLst>
                                          <p:attrName>style.visibility</p:attrName>
                                        </p:attrNameLst>
                                      </p:cBhvr>
                                      <p:to>
                                        <p:strVal val="visible"/>
                                      </p:to>
                                    </p:set>
                                    <p:anim calcmode="lin" valueType="num">
                                      <p:cBhvr additive="base">
                                        <p:cTn id="13" dur="500" fill="hold"/>
                                        <p:tgtEl>
                                          <p:spTgt spid="19460"/>
                                        </p:tgtEl>
                                        <p:attrNameLst>
                                          <p:attrName>ppt_x</p:attrName>
                                        </p:attrNameLst>
                                      </p:cBhvr>
                                      <p:tavLst>
                                        <p:tav tm="0">
                                          <p:val>
                                            <p:strVal val="#ppt_x"/>
                                          </p:val>
                                        </p:tav>
                                        <p:tav tm="100000">
                                          <p:val>
                                            <p:strVal val="#ppt_x"/>
                                          </p:val>
                                        </p:tav>
                                      </p:tavLst>
                                    </p:anim>
                                    <p:anim calcmode="lin" valueType="num">
                                      <p:cBhvr additive="base">
                                        <p:cTn id="14"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46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71E274F-7585-4FC3-8447-5BC14A2759F9}"/>
              </a:ext>
            </a:extLst>
          </p:cNvPr>
          <p:cNvSpPr txBox="1">
            <a:spLocks noChangeArrowheads="1"/>
          </p:cNvSpPr>
          <p:nvPr/>
        </p:nvSpPr>
        <p:spPr bwMode="auto">
          <a:xfrm>
            <a:off x="341313" y="60325"/>
            <a:ext cx="8064500"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400" b="1">
                <a:solidFill>
                  <a:schemeClr val="tx2"/>
                </a:solidFill>
              </a:rPr>
              <a:t>環境計量証明の対象でないもの</a:t>
            </a:r>
          </a:p>
        </p:txBody>
      </p:sp>
      <p:sp>
        <p:nvSpPr>
          <p:cNvPr id="5" name="テキスト ボックス 4">
            <a:extLst>
              <a:ext uri="{FF2B5EF4-FFF2-40B4-BE49-F238E27FC236}">
                <a16:creationId xmlns:a16="http://schemas.microsoft.com/office/drawing/2014/main" id="{AD0A6A40-06A3-42A8-AD4F-50305EC3C414}"/>
              </a:ext>
            </a:extLst>
          </p:cNvPr>
          <p:cNvSpPr txBox="1"/>
          <p:nvPr/>
        </p:nvSpPr>
        <p:spPr>
          <a:xfrm>
            <a:off x="306388" y="1135063"/>
            <a:ext cx="8658225" cy="1446212"/>
          </a:xfrm>
          <a:prstGeom prst="rect">
            <a:avLst/>
          </a:prstGeom>
          <a:noFill/>
          <a:ln>
            <a:solidFill>
              <a:schemeClr val="tx1"/>
            </a:solidFill>
          </a:ln>
        </p:spPr>
        <p:txBody>
          <a:bodyPr>
            <a:spAutoFit/>
          </a:bodyPr>
          <a:lstStyle/>
          <a:p>
            <a:pPr>
              <a:defRPr/>
            </a:pPr>
            <a:r>
              <a:rPr lang="ja-JP" altLang="en-US" dirty="0">
                <a:latin typeface="+mj-ea"/>
                <a:ea typeface="+mj-ea"/>
              </a:rPr>
              <a:t>　</a:t>
            </a:r>
            <a:r>
              <a:rPr lang="ja-JP" altLang="en-US" sz="3200" dirty="0">
                <a:latin typeface="+mj-ea"/>
                <a:ea typeface="+mj-ea"/>
              </a:rPr>
              <a:t>飲料水、　工業用水、　産業廃棄物、　肥料など</a:t>
            </a:r>
            <a:endParaRPr lang="en-US" altLang="ja-JP" sz="3200" dirty="0">
              <a:latin typeface="+mj-ea"/>
              <a:ea typeface="+mj-ea"/>
            </a:endParaRPr>
          </a:p>
          <a:p>
            <a:pPr>
              <a:defRPr/>
            </a:pPr>
            <a:endParaRPr lang="en-US" altLang="ja-JP" dirty="0">
              <a:latin typeface="+mj-ea"/>
              <a:ea typeface="+mj-ea"/>
            </a:endParaRPr>
          </a:p>
          <a:p>
            <a:pPr>
              <a:defRPr/>
            </a:pPr>
            <a:r>
              <a:rPr lang="ja-JP" altLang="en-US" dirty="0">
                <a:latin typeface="+mj-ea"/>
                <a:ea typeface="+mj-ea"/>
              </a:rPr>
              <a:t>　　</a:t>
            </a:r>
          </a:p>
        </p:txBody>
      </p:sp>
      <p:sp>
        <p:nvSpPr>
          <p:cNvPr id="6" name="テキスト ボックス 5">
            <a:extLst>
              <a:ext uri="{FF2B5EF4-FFF2-40B4-BE49-F238E27FC236}">
                <a16:creationId xmlns:a16="http://schemas.microsoft.com/office/drawing/2014/main" id="{69A73734-6AB1-4AD6-9F31-BA99D31FCE56}"/>
              </a:ext>
            </a:extLst>
          </p:cNvPr>
          <p:cNvSpPr txBox="1"/>
          <p:nvPr/>
        </p:nvSpPr>
        <p:spPr>
          <a:xfrm>
            <a:off x="381000" y="2738438"/>
            <a:ext cx="2351088" cy="3108325"/>
          </a:xfrm>
          <a:prstGeom prst="rect">
            <a:avLst/>
          </a:prstGeom>
          <a:noFill/>
          <a:ln>
            <a:noFill/>
          </a:ln>
        </p:spPr>
        <p:txBody>
          <a:bodyPr>
            <a:spAutoFit/>
          </a:bodyPr>
          <a:lstStyle/>
          <a:p>
            <a:pPr>
              <a:defRPr/>
            </a:pPr>
            <a:r>
              <a:rPr lang="ja-JP" altLang="en-US" dirty="0">
                <a:latin typeface="+mj-ea"/>
                <a:ea typeface="+mj-ea"/>
              </a:rPr>
              <a:t>　</a:t>
            </a:r>
            <a:r>
              <a:rPr lang="ja-JP" altLang="en-US" dirty="0">
                <a:solidFill>
                  <a:srgbClr val="FFC000"/>
                </a:solidFill>
                <a:latin typeface="+mj-ea"/>
                <a:ea typeface="+mj-ea"/>
              </a:rPr>
              <a:t>検査項目</a:t>
            </a:r>
            <a:endParaRPr lang="en-US" altLang="ja-JP" dirty="0">
              <a:solidFill>
                <a:srgbClr val="FFC000"/>
              </a:solidFill>
              <a:latin typeface="+mj-ea"/>
              <a:ea typeface="+mj-ea"/>
            </a:endParaRPr>
          </a:p>
          <a:p>
            <a:pPr>
              <a:defRPr/>
            </a:pPr>
            <a:r>
              <a:rPr lang="ja-JP" altLang="en-US" dirty="0">
                <a:latin typeface="+mj-ea"/>
                <a:ea typeface="+mj-ea"/>
              </a:rPr>
              <a:t>　大腸菌群数</a:t>
            </a:r>
            <a:endParaRPr lang="en-US" altLang="ja-JP" dirty="0">
              <a:latin typeface="+mj-ea"/>
              <a:ea typeface="+mj-ea"/>
            </a:endParaRPr>
          </a:p>
          <a:p>
            <a:pPr>
              <a:defRPr/>
            </a:pPr>
            <a:r>
              <a:rPr lang="ja-JP" altLang="en-US" dirty="0">
                <a:latin typeface="+mj-ea"/>
                <a:ea typeface="+mj-ea"/>
              </a:rPr>
              <a:t>　透視度</a:t>
            </a:r>
            <a:endParaRPr lang="en-US" altLang="ja-JP" dirty="0">
              <a:latin typeface="+mj-ea"/>
              <a:ea typeface="+mj-ea"/>
            </a:endParaRPr>
          </a:p>
          <a:p>
            <a:pPr>
              <a:defRPr/>
            </a:pPr>
            <a:r>
              <a:rPr lang="ja-JP" altLang="en-US" dirty="0">
                <a:latin typeface="+mj-ea"/>
                <a:ea typeface="+mj-ea"/>
              </a:rPr>
              <a:t>　導電率</a:t>
            </a:r>
            <a:endParaRPr lang="en-US" altLang="ja-JP" dirty="0">
              <a:latin typeface="+mj-ea"/>
              <a:ea typeface="+mj-ea"/>
            </a:endParaRPr>
          </a:p>
          <a:p>
            <a:pPr>
              <a:defRPr/>
            </a:pPr>
            <a:r>
              <a:rPr lang="ja-JP" altLang="en-US" dirty="0">
                <a:latin typeface="+mj-ea"/>
                <a:ea typeface="+mj-ea"/>
              </a:rPr>
              <a:t>　臭気</a:t>
            </a:r>
            <a:endParaRPr lang="en-US" altLang="ja-JP" dirty="0">
              <a:latin typeface="+mj-ea"/>
              <a:ea typeface="+mj-ea"/>
            </a:endParaRPr>
          </a:p>
          <a:p>
            <a:pPr>
              <a:defRPr/>
            </a:pPr>
            <a:r>
              <a:rPr lang="ja-JP" altLang="en-US" dirty="0">
                <a:latin typeface="+mj-ea"/>
                <a:ea typeface="+mj-ea"/>
              </a:rPr>
              <a:t>　放射能</a:t>
            </a:r>
            <a:endParaRPr lang="en-US" altLang="ja-JP" dirty="0">
              <a:latin typeface="+mj-ea"/>
              <a:ea typeface="+mj-ea"/>
            </a:endParaRPr>
          </a:p>
          <a:p>
            <a:pPr>
              <a:defRPr/>
            </a:pPr>
            <a:r>
              <a:rPr lang="ja-JP" altLang="en-US" dirty="0">
                <a:latin typeface="+mj-ea"/>
                <a:ea typeface="+mj-ea"/>
              </a:rPr>
              <a:t>　放射線量　　</a:t>
            </a:r>
          </a:p>
        </p:txBody>
      </p:sp>
      <p:sp>
        <p:nvSpPr>
          <p:cNvPr id="7" name="テキスト ボックス 6">
            <a:extLst>
              <a:ext uri="{FF2B5EF4-FFF2-40B4-BE49-F238E27FC236}">
                <a16:creationId xmlns:a16="http://schemas.microsoft.com/office/drawing/2014/main" id="{840D1858-4548-40AA-B5D1-3D492088F99F}"/>
              </a:ext>
            </a:extLst>
          </p:cNvPr>
          <p:cNvSpPr txBox="1"/>
          <p:nvPr/>
        </p:nvSpPr>
        <p:spPr>
          <a:xfrm>
            <a:off x="2700338" y="2709863"/>
            <a:ext cx="2808287" cy="3108325"/>
          </a:xfrm>
          <a:prstGeom prst="rect">
            <a:avLst/>
          </a:prstGeom>
          <a:noFill/>
          <a:ln>
            <a:noFill/>
          </a:ln>
        </p:spPr>
        <p:txBody>
          <a:bodyPr>
            <a:spAutoFit/>
          </a:bodyPr>
          <a:lstStyle/>
          <a:p>
            <a:pPr>
              <a:defRPr/>
            </a:pPr>
            <a:r>
              <a:rPr lang="ja-JP" altLang="en-US" dirty="0">
                <a:latin typeface="+mj-ea"/>
                <a:ea typeface="+mj-ea"/>
              </a:rPr>
              <a:t>　</a:t>
            </a:r>
            <a:r>
              <a:rPr lang="ja-JP" altLang="en-US" dirty="0">
                <a:solidFill>
                  <a:srgbClr val="FFC000"/>
                </a:solidFill>
                <a:latin typeface="+mj-ea"/>
                <a:ea typeface="+mj-ea"/>
              </a:rPr>
              <a:t>単位</a:t>
            </a:r>
            <a:endParaRPr lang="en-US" altLang="ja-JP" dirty="0">
              <a:solidFill>
                <a:srgbClr val="FFC000"/>
              </a:solidFill>
              <a:latin typeface="+mj-ea"/>
              <a:ea typeface="+mj-ea"/>
            </a:endParaRPr>
          </a:p>
          <a:p>
            <a:pPr>
              <a:defRPr/>
            </a:pPr>
            <a:r>
              <a:rPr lang="ja-JP" altLang="en-US" dirty="0">
                <a:latin typeface="+mj-ea"/>
                <a:ea typeface="+mj-ea"/>
              </a:rPr>
              <a:t>　個</a:t>
            </a:r>
            <a:r>
              <a:rPr lang="en-US" altLang="ja-JP" dirty="0">
                <a:latin typeface="+mj-ea"/>
                <a:ea typeface="+mj-ea"/>
              </a:rPr>
              <a:t>/</a:t>
            </a:r>
            <a:r>
              <a:rPr lang="ja-JP" altLang="en-US" dirty="0">
                <a:latin typeface="+mj-ea"/>
                <a:ea typeface="+mj-ea"/>
              </a:rPr>
              <a:t>ｃｍ</a:t>
            </a:r>
            <a:r>
              <a:rPr lang="en-US" altLang="ja-JP" baseline="30000" dirty="0">
                <a:latin typeface="+mj-ea"/>
                <a:ea typeface="+mj-ea"/>
              </a:rPr>
              <a:t>3</a:t>
            </a:r>
          </a:p>
          <a:p>
            <a:pPr>
              <a:defRPr/>
            </a:pPr>
            <a:r>
              <a:rPr lang="ja-JP" altLang="en-US" dirty="0">
                <a:latin typeface="+mj-ea"/>
                <a:ea typeface="+mj-ea"/>
              </a:rPr>
              <a:t>　</a:t>
            </a:r>
            <a:r>
              <a:rPr lang="en-US" altLang="ja-JP" dirty="0">
                <a:latin typeface="+mj-ea"/>
                <a:ea typeface="+mj-ea"/>
              </a:rPr>
              <a:t>cm</a:t>
            </a:r>
          </a:p>
          <a:p>
            <a:pPr>
              <a:defRPr/>
            </a:pPr>
            <a:r>
              <a:rPr lang="ja-JP" altLang="en-US" dirty="0">
                <a:latin typeface="+mj-ea"/>
                <a:ea typeface="+mj-ea"/>
              </a:rPr>
              <a:t>　</a:t>
            </a:r>
            <a:r>
              <a:rPr lang="en-US" altLang="ja-JP" dirty="0">
                <a:latin typeface="+mj-ea"/>
                <a:ea typeface="+mj-ea"/>
              </a:rPr>
              <a:t>µS/</a:t>
            </a:r>
            <a:r>
              <a:rPr lang="ja-JP" altLang="en-US" dirty="0">
                <a:latin typeface="+mj-ea"/>
                <a:ea typeface="+mj-ea"/>
              </a:rPr>
              <a:t>ｃ</a:t>
            </a:r>
            <a:r>
              <a:rPr lang="en-US" altLang="ja-JP" dirty="0">
                <a:latin typeface="+mj-ea"/>
                <a:ea typeface="+mj-ea"/>
              </a:rPr>
              <a:t>m</a:t>
            </a:r>
          </a:p>
          <a:p>
            <a:pPr>
              <a:defRPr/>
            </a:pPr>
            <a:r>
              <a:rPr lang="ja-JP" altLang="en-US" dirty="0">
                <a:latin typeface="+mj-ea"/>
                <a:ea typeface="+mj-ea"/>
              </a:rPr>
              <a:t>　臭気指数</a:t>
            </a:r>
            <a:endParaRPr lang="en-US" altLang="ja-JP" dirty="0">
              <a:latin typeface="+mj-ea"/>
              <a:ea typeface="+mj-ea"/>
            </a:endParaRPr>
          </a:p>
          <a:p>
            <a:pPr>
              <a:defRPr/>
            </a:pPr>
            <a:r>
              <a:rPr lang="ja-JP" altLang="en-US" dirty="0">
                <a:latin typeface="+mj-ea"/>
                <a:ea typeface="+mj-ea"/>
              </a:rPr>
              <a:t>　Ｂｑ（ベクレル）</a:t>
            </a:r>
            <a:endParaRPr lang="en-US" altLang="ja-JP" dirty="0">
              <a:latin typeface="+mj-ea"/>
              <a:ea typeface="+mj-ea"/>
            </a:endParaRPr>
          </a:p>
          <a:p>
            <a:pPr>
              <a:defRPr/>
            </a:pPr>
            <a:r>
              <a:rPr lang="ja-JP" altLang="en-US" dirty="0">
                <a:latin typeface="+mj-ea"/>
                <a:ea typeface="+mj-ea"/>
              </a:rPr>
              <a:t>　Ｓｖ（シーベルト）　</a:t>
            </a:r>
          </a:p>
        </p:txBody>
      </p:sp>
      <p:sp>
        <p:nvSpPr>
          <p:cNvPr id="8" name="テキスト ボックス 7">
            <a:extLst>
              <a:ext uri="{FF2B5EF4-FFF2-40B4-BE49-F238E27FC236}">
                <a16:creationId xmlns:a16="http://schemas.microsoft.com/office/drawing/2014/main" id="{67A36F4D-C3CD-4E43-AEB0-EDB2776A53C4}"/>
              </a:ext>
            </a:extLst>
          </p:cNvPr>
          <p:cNvSpPr txBox="1"/>
          <p:nvPr/>
        </p:nvSpPr>
        <p:spPr>
          <a:xfrm>
            <a:off x="6013450" y="3313113"/>
            <a:ext cx="2951163" cy="1570037"/>
          </a:xfrm>
          <a:prstGeom prst="rect">
            <a:avLst/>
          </a:prstGeom>
          <a:noFill/>
          <a:ln>
            <a:noFill/>
          </a:ln>
        </p:spPr>
        <p:txBody>
          <a:bodyPr>
            <a:spAutoFit/>
          </a:bodyPr>
          <a:lstStyle/>
          <a:p>
            <a:pPr>
              <a:defRPr/>
            </a:pPr>
            <a:r>
              <a:rPr lang="ja-JP" altLang="en-US" sz="3200" dirty="0">
                <a:solidFill>
                  <a:srgbClr val="FFFF00"/>
                </a:solidFill>
                <a:latin typeface="+mj-ea"/>
                <a:ea typeface="+mj-ea"/>
              </a:rPr>
              <a:t>濃度、騒音、振動を表す単位では無い</a:t>
            </a:r>
          </a:p>
        </p:txBody>
      </p:sp>
      <p:sp>
        <p:nvSpPr>
          <p:cNvPr id="9" name="右中かっこ 8">
            <a:extLst>
              <a:ext uri="{FF2B5EF4-FFF2-40B4-BE49-F238E27FC236}">
                <a16:creationId xmlns:a16="http://schemas.microsoft.com/office/drawing/2014/main" id="{068CD57B-3FC1-485E-95A5-451DB7B0B9DF}"/>
              </a:ext>
            </a:extLst>
          </p:cNvPr>
          <p:cNvSpPr/>
          <p:nvPr/>
        </p:nvSpPr>
        <p:spPr bwMode="auto">
          <a:xfrm>
            <a:off x="5473700" y="3213100"/>
            <a:ext cx="331788" cy="2509838"/>
          </a:xfrm>
          <a:prstGeom prst="rightBrace">
            <a:avLst>
              <a:gd name="adj1" fmla="val 8333"/>
              <a:gd name="adj2" fmla="val 13605"/>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a:lstStyle/>
          <a:p>
            <a:pPr marL="342900" indent="-342900" eaLnBrk="1" hangingPunct="1">
              <a:lnSpc>
                <a:spcPct val="90000"/>
              </a:lnSpc>
              <a:spcBef>
                <a:spcPct val="20000"/>
              </a:spcBef>
              <a:buFont typeface="Wingdings" panose="05000000000000000000" pitchFamily="2" charset="2"/>
              <a:buChar char="u"/>
              <a:defRPr/>
            </a:pPr>
            <a:endParaRPr lang="ja-JP" altLang="en-US" dirty="0">
              <a:ln w="0"/>
              <a:effectLst>
                <a:outerShdw blurRad="38100" dist="19050" dir="2700000" algn="tl" rotWithShape="0">
                  <a:schemeClr val="dk1">
                    <a:alpha val="40000"/>
                  </a:schemeClr>
                </a:outerShdw>
              </a:effectLst>
            </a:endParaRPr>
          </a:p>
        </p:txBody>
      </p:sp>
      <p:sp>
        <p:nvSpPr>
          <p:cNvPr id="20488" name="Rectangle 7">
            <a:extLst>
              <a:ext uri="{FF2B5EF4-FFF2-40B4-BE49-F238E27FC236}">
                <a16:creationId xmlns:a16="http://schemas.microsoft.com/office/drawing/2014/main" id="{8B053712-12E9-4E0E-BB0B-821E05A5C9E0}"/>
              </a:ext>
            </a:extLst>
          </p:cNvPr>
          <p:cNvSpPr txBox="1">
            <a:spLocks noChangeArrowheads="1"/>
          </p:cNvSpPr>
          <p:nvPr/>
        </p:nvSpPr>
        <p:spPr bwMode="auto">
          <a:xfrm>
            <a:off x="525463" y="1876425"/>
            <a:ext cx="827087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400" b="1">
                <a:solidFill>
                  <a:srgbClr val="FFFF00"/>
                </a:solidFill>
              </a:rPr>
              <a:t>⇒関連法令の対象となっていない</a:t>
            </a:r>
          </a:p>
        </p:txBody>
      </p:sp>
      <p:sp>
        <p:nvSpPr>
          <p:cNvPr id="11" name="右中かっこ 10">
            <a:extLst>
              <a:ext uri="{FF2B5EF4-FFF2-40B4-BE49-F238E27FC236}">
                <a16:creationId xmlns:a16="http://schemas.microsoft.com/office/drawing/2014/main" id="{16C5D99E-49CB-4BD3-985A-966C46DF97F6}"/>
              </a:ext>
            </a:extLst>
          </p:cNvPr>
          <p:cNvSpPr/>
          <p:nvPr/>
        </p:nvSpPr>
        <p:spPr bwMode="auto">
          <a:xfrm>
            <a:off x="5738813" y="3860800"/>
            <a:ext cx="331787" cy="1862138"/>
          </a:xfrm>
          <a:prstGeom prst="rightBrace">
            <a:avLst>
              <a:gd name="adj1" fmla="val 8333"/>
              <a:gd name="adj2" fmla="val 73576"/>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a:lstStyle/>
          <a:p>
            <a:pPr marL="342900" indent="-342900" eaLnBrk="1" hangingPunct="1">
              <a:lnSpc>
                <a:spcPct val="90000"/>
              </a:lnSpc>
              <a:spcBef>
                <a:spcPct val="20000"/>
              </a:spcBef>
              <a:buFont typeface="Wingdings" panose="05000000000000000000" pitchFamily="2" charset="2"/>
              <a:buChar char="u"/>
              <a:defRPr/>
            </a:pPr>
            <a:endParaRPr lang="ja-JP" altLang="en-US" dirty="0">
              <a:ln w="0"/>
              <a:effectLst>
                <a:outerShdw blurRad="38100" dist="19050" dir="2700000" algn="tl" rotWithShape="0">
                  <a:schemeClr val="dk1">
                    <a:alpha val="40000"/>
                  </a:schemeClr>
                </a:outerShdw>
              </a:effectLst>
            </a:endParaRPr>
          </a:p>
        </p:txBody>
      </p:sp>
      <p:sp>
        <p:nvSpPr>
          <p:cNvPr id="12" name="テキスト ボックス 11">
            <a:extLst>
              <a:ext uri="{FF2B5EF4-FFF2-40B4-BE49-F238E27FC236}">
                <a16:creationId xmlns:a16="http://schemas.microsoft.com/office/drawing/2014/main" id="{E47F1CE8-4495-4945-BB3D-05DB6E8C4E4E}"/>
              </a:ext>
            </a:extLst>
          </p:cNvPr>
          <p:cNvSpPr txBox="1"/>
          <p:nvPr/>
        </p:nvSpPr>
        <p:spPr>
          <a:xfrm>
            <a:off x="6300788" y="4883150"/>
            <a:ext cx="2808287" cy="585788"/>
          </a:xfrm>
          <a:prstGeom prst="rect">
            <a:avLst/>
          </a:prstGeom>
          <a:noFill/>
          <a:ln>
            <a:noFill/>
          </a:ln>
        </p:spPr>
        <p:txBody>
          <a:bodyPr>
            <a:spAutoFit/>
          </a:bodyPr>
          <a:lstStyle/>
          <a:p>
            <a:pPr>
              <a:defRPr/>
            </a:pPr>
            <a:r>
              <a:rPr lang="ja-JP" altLang="en-US" sz="3200" dirty="0">
                <a:solidFill>
                  <a:srgbClr val="00B0F0"/>
                </a:solidFill>
                <a:latin typeface="+mj-ea"/>
                <a:ea typeface="+mj-ea"/>
              </a:rPr>
              <a:t>法令の対象外</a:t>
            </a:r>
          </a:p>
        </p:txBody>
      </p:sp>
      <p:pic>
        <p:nvPicPr>
          <p:cNvPr id="21515" name="図 12">
            <a:extLst>
              <a:ext uri="{FF2B5EF4-FFF2-40B4-BE49-F238E27FC236}">
                <a16:creationId xmlns:a16="http://schemas.microsoft.com/office/drawing/2014/main" id="{3E76FDD3-4DBC-46A9-A682-85C05FA527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8"/>
                                        </p:tgtEl>
                                        <p:attrNameLst>
                                          <p:attrName>style.visibility</p:attrName>
                                        </p:attrNameLst>
                                      </p:cBhvr>
                                      <p:to>
                                        <p:strVal val="visible"/>
                                      </p:to>
                                    </p:set>
                                    <p:animEffect transition="in" filter="fade">
                                      <p:cBhvr>
                                        <p:cTn id="7" dur="500"/>
                                        <p:tgtEl>
                                          <p:spTgt spid="204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20488" grpId="0"/>
      <p:bldP spid="11" grpId="0" animBg="1"/>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641BF049-552B-42DC-830C-62BC2594A5C8}"/>
              </a:ext>
            </a:extLst>
          </p:cNvPr>
          <p:cNvSpPr txBox="1">
            <a:spLocks noChangeArrowheads="1"/>
          </p:cNvSpPr>
          <p:nvPr/>
        </p:nvSpPr>
        <p:spPr bwMode="auto">
          <a:xfrm>
            <a:off x="331788" y="146050"/>
            <a:ext cx="8567737"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b="1">
                <a:solidFill>
                  <a:schemeClr val="tx2"/>
                </a:solidFill>
              </a:rPr>
              <a:t>計量証明書に計量証明対象外項目を記載する場合</a:t>
            </a:r>
          </a:p>
        </p:txBody>
      </p:sp>
      <p:sp>
        <p:nvSpPr>
          <p:cNvPr id="22531" name="Rectangle 7">
            <a:extLst>
              <a:ext uri="{FF2B5EF4-FFF2-40B4-BE49-F238E27FC236}">
                <a16:creationId xmlns:a16="http://schemas.microsoft.com/office/drawing/2014/main" id="{32CBF164-049A-497F-837B-89BBAC8FE65F}"/>
              </a:ext>
            </a:extLst>
          </p:cNvPr>
          <p:cNvSpPr txBox="1">
            <a:spLocks noChangeArrowheads="1"/>
          </p:cNvSpPr>
          <p:nvPr/>
        </p:nvSpPr>
        <p:spPr bwMode="auto">
          <a:xfrm>
            <a:off x="244475" y="1382713"/>
            <a:ext cx="8535988" cy="73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b="1"/>
              <a:t>当該項目が計量証明対象外である旨を明記する。</a:t>
            </a:r>
          </a:p>
        </p:txBody>
      </p:sp>
      <p:sp>
        <p:nvSpPr>
          <p:cNvPr id="6" name="テキスト ボックス 5">
            <a:extLst>
              <a:ext uri="{FF2B5EF4-FFF2-40B4-BE49-F238E27FC236}">
                <a16:creationId xmlns:a16="http://schemas.microsoft.com/office/drawing/2014/main" id="{00961CD4-4D82-41D5-8C92-DDDAAC564B57}"/>
              </a:ext>
            </a:extLst>
          </p:cNvPr>
          <p:cNvSpPr txBox="1"/>
          <p:nvPr/>
        </p:nvSpPr>
        <p:spPr>
          <a:xfrm>
            <a:off x="450850" y="2146300"/>
            <a:ext cx="8329613" cy="2000250"/>
          </a:xfrm>
          <a:prstGeom prst="rect">
            <a:avLst/>
          </a:prstGeom>
          <a:noFill/>
          <a:ln>
            <a:solidFill>
              <a:schemeClr val="tx1"/>
            </a:solidFill>
          </a:ln>
        </p:spPr>
        <p:txBody>
          <a:bodyPr>
            <a:spAutoFit/>
          </a:bodyPr>
          <a:lstStyle/>
          <a:p>
            <a:pPr>
              <a:defRPr/>
            </a:pPr>
            <a:r>
              <a:rPr lang="ja-JP" altLang="en-US" sz="3200" dirty="0">
                <a:latin typeface="+mj-ea"/>
                <a:ea typeface="+mj-ea"/>
              </a:rPr>
              <a:t>例）　大腸菌群数</a:t>
            </a:r>
            <a:endParaRPr lang="en-US" altLang="ja-JP" sz="3200" dirty="0">
              <a:latin typeface="+mj-ea"/>
              <a:ea typeface="+mj-ea"/>
            </a:endParaRPr>
          </a:p>
          <a:p>
            <a:pPr>
              <a:defRPr/>
            </a:pPr>
            <a:endParaRPr lang="en-US" altLang="ja-JP" sz="3200" dirty="0">
              <a:latin typeface="+mj-ea"/>
              <a:ea typeface="+mj-ea"/>
            </a:endParaRPr>
          </a:p>
          <a:p>
            <a:pPr>
              <a:defRPr/>
            </a:pPr>
            <a:r>
              <a:rPr lang="ja-JP" altLang="en-US" sz="3200" dirty="0">
                <a:solidFill>
                  <a:srgbClr val="FFFF00"/>
                </a:solidFill>
                <a:latin typeface="+mj-ea"/>
                <a:ea typeface="+mj-ea"/>
              </a:rPr>
              <a:t>以下の文面を備考に記載↓</a:t>
            </a:r>
            <a:endParaRPr lang="en-US" altLang="ja-JP" sz="3200" dirty="0">
              <a:solidFill>
                <a:srgbClr val="FFFF00"/>
              </a:solidFill>
              <a:latin typeface="+mj-ea"/>
              <a:ea typeface="+mj-ea"/>
            </a:endParaRPr>
          </a:p>
          <a:p>
            <a:pPr>
              <a:defRPr/>
            </a:pPr>
            <a:r>
              <a:rPr lang="ja-JP" altLang="en-US" dirty="0">
                <a:solidFill>
                  <a:srgbClr val="00FF99"/>
                </a:solidFill>
                <a:latin typeface="+mj-ea"/>
                <a:ea typeface="+mj-ea"/>
              </a:rPr>
              <a:t>「大腸菌群数は、計量法第</a:t>
            </a:r>
            <a:r>
              <a:rPr lang="en-US" altLang="ja-JP" dirty="0">
                <a:solidFill>
                  <a:srgbClr val="00FF99"/>
                </a:solidFill>
                <a:latin typeface="+mj-ea"/>
                <a:ea typeface="+mj-ea"/>
              </a:rPr>
              <a:t>107</a:t>
            </a:r>
            <a:r>
              <a:rPr lang="ja-JP" altLang="en-US" dirty="0">
                <a:solidFill>
                  <a:srgbClr val="00FF99"/>
                </a:solidFill>
                <a:latin typeface="+mj-ea"/>
                <a:ea typeface="+mj-ea"/>
              </a:rPr>
              <a:t>条の計量対象外です。」</a:t>
            </a:r>
          </a:p>
        </p:txBody>
      </p:sp>
      <p:sp>
        <p:nvSpPr>
          <p:cNvPr id="21509" name="Rectangle 7">
            <a:extLst>
              <a:ext uri="{FF2B5EF4-FFF2-40B4-BE49-F238E27FC236}">
                <a16:creationId xmlns:a16="http://schemas.microsoft.com/office/drawing/2014/main" id="{4991C9F8-765D-4E46-9D6F-8B54FB7EA7C1}"/>
              </a:ext>
            </a:extLst>
          </p:cNvPr>
          <p:cNvSpPr txBox="1">
            <a:spLocks noChangeArrowheads="1"/>
          </p:cNvSpPr>
          <p:nvPr/>
        </p:nvSpPr>
        <p:spPr bwMode="auto">
          <a:xfrm>
            <a:off x="619125" y="4359275"/>
            <a:ext cx="791368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b="1"/>
              <a:t>・計量証明対象外項目のみの場合は計量証明書　　　</a:t>
            </a:r>
            <a:endParaRPr lang="en-US" altLang="ja-JP" sz="2800" b="1"/>
          </a:p>
          <a:p>
            <a:pPr eaLnBrk="1" hangingPunct="1">
              <a:spcBef>
                <a:spcPct val="0"/>
              </a:spcBef>
              <a:buFontTx/>
              <a:buNone/>
            </a:pPr>
            <a:r>
              <a:rPr lang="ja-JP" altLang="en-US" sz="2800" b="1"/>
              <a:t>　を発行できない。</a:t>
            </a:r>
          </a:p>
        </p:txBody>
      </p:sp>
      <p:pic>
        <p:nvPicPr>
          <p:cNvPr id="22534" name="図 6">
            <a:extLst>
              <a:ext uri="{FF2B5EF4-FFF2-40B4-BE49-F238E27FC236}">
                <a16:creationId xmlns:a16="http://schemas.microsoft.com/office/drawing/2014/main" id="{4A27928C-5470-4DBF-A044-E22BC4F5FB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A65C9CDF-B783-4816-90E7-15820E14FF17}"/>
              </a:ext>
            </a:extLst>
          </p:cNvPr>
          <p:cNvSpPr txBox="1">
            <a:spLocks noChangeArrowheads="1"/>
          </p:cNvSpPr>
          <p:nvPr/>
        </p:nvSpPr>
        <p:spPr bwMode="auto">
          <a:xfrm>
            <a:off x="331788" y="260350"/>
            <a:ext cx="8567737" cy="143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b="1">
                <a:solidFill>
                  <a:schemeClr val="tx2"/>
                </a:solidFill>
              </a:rPr>
              <a:t>サンプリングを自社で行っていない場合の記載事項</a:t>
            </a:r>
          </a:p>
        </p:txBody>
      </p:sp>
      <p:sp>
        <p:nvSpPr>
          <p:cNvPr id="23555" name="Rectangle 7">
            <a:extLst>
              <a:ext uri="{FF2B5EF4-FFF2-40B4-BE49-F238E27FC236}">
                <a16:creationId xmlns:a16="http://schemas.microsoft.com/office/drawing/2014/main" id="{704195BA-EA9B-4FD5-AE13-C23FD5352B8D}"/>
              </a:ext>
            </a:extLst>
          </p:cNvPr>
          <p:cNvSpPr txBox="1">
            <a:spLocks noChangeArrowheads="1"/>
          </p:cNvSpPr>
          <p:nvPr/>
        </p:nvSpPr>
        <p:spPr bwMode="auto">
          <a:xfrm>
            <a:off x="331788" y="1557338"/>
            <a:ext cx="8567737"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b="1"/>
              <a:t>サンプリングに関与していない旨を明記する。</a:t>
            </a:r>
          </a:p>
        </p:txBody>
      </p:sp>
      <p:sp>
        <p:nvSpPr>
          <p:cNvPr id="6" name="テキスト ボックス 5">
            <a:extLst>
              <a:ext uri="{FF2B5EF4-FFF2-40B4-BE49-F238E27FC236}">
                <a16:creationId xmlns:a16="http://schemas.microsoft.com/office/drawing/2014/main" id="{C24A548A-7B8B-4F6F-9D90-5298E1C619F3}"/>
              </a:ext>
            </a:extLst>
          </p:cNvPr>
          <p:cNvSpPr txBox="1"/>
          <p:nvPr/>
        </p:nvSpPr>
        <p:spPr>
          <a:xfrm>
            <a:off x="336550" y="3094038"/>
            <a:ext cx="8412163" cy="1077912"/>
          </a:xfrm>
          <a:prstGeom prst="rect">
            <a:avLst/>
          </a:prstGeom>
          <a:noFill/>
          <a:ln>
            <a:solidFill>
              <a:schemeClr val="tx1"/>
            </a:solidFill>
          </a:ln>
        </p:spPr>
        <p:txBody>
          <a:bodyPr>
            <a:spAutoFit/>
          </a:bodyPr>
          <a:lstStyle/>
          <a:p>
            <a:pPr>
              <a:defRPr/>
            </a:pPr>
            <a:r>
              <a:rPr lang="ja-JP" altLang="en-US" sz="3200" dirty="0">
                <a:solidFill>
                  <a:srgbClr val="FFFF00"/>
                </a:solidFill>
                <a:latin typeface="+mj-ea"/>
                <a:ea typeface="+mj-ea"/>
              </a:rPr>
              <a:t>以下の文面を欄外に記載↓</a:t>
            </a:r>
            <a:endParaRPr lang="en-US" altLang="ja-JP" sz="3200" dirty="0">
              <a:solidFill>
                <a:srgbClr val="FFFF00"/>
              </a:solidFill>
              <a:latin typeface="+mj-ea"/>
              <a:ea typeface="+mj-ea"/>
            </a:endParaRPr>
          </a:p>
          <a:p>
            <a:pPr>
              <a:defRPr/>
            </a:pPr>
            <a:r>
              <a:rPr lang="ja-JP" altLang="en-US" sz="3200" dirty="0">
                <a:solidFill>
                  <a:srgbClr val="00FF99"/>
                </a:solidFill>
                <a:latin typeface="+mj-ea"/>
                <a:ea typeface="+mj-ea"/>
              </a:rPr>
              <a:t>「弊社は、本試料の採取を行っておりません。」</a:t>
            </a:r>
          </a:p>
        </p:txBody>
      </p:sp>
      <p:pic>
        <p:nvPicPr>
          <p:cNvPr id="23557" name="図 4">
            <a:extLst>
              <a:ext uri="{FF2B5EF4-FFF2-40B4-BE49-F238E27FC236}">
                <a16:creationId xmlns:a16="http://schemas.microsoft.com/office/drawing/2014/main" id="{40696869-2847-4A25-BB20-EBF97F0A9F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EEE69A8D-251B-45B8-829F-C84D664D4324}"/>
              </a:ext>
            </a:extLst>
          </p:cNvPr>
          <p:cNvSpPr txBox="1">
            <a:spLocks noChangeArrowheads="1"/>
          </p:cNvSpPr>
          <p:nvPr/>
        </p:nvSpPr>
        <p:spPr bwMode="auto">
          <a:xfrm>
            <a:off x="396875" y="111125"/>
            <a:ext cx="683895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400">
                <a:solidFill>
                  <a:schemeClr val="tx2"/>
                </a:solidFill>
              </a:rPr>
              <a:t>１．環境計量とは</a:t>
            </a:r>
            <a:endParaRPr lang="ja-JP" altLang="en-US" sz="4400" b="1">
              <a:solidFill>
                <a:schemeClr val="tx2"/>
              </a:solidFill>
            </a:endParaRPr>
          </a:p>
        </p:txBody>
      </p:sp>
      <p:sp>
        <p:nvSpPr>
          <p:cNvPr id="4" name="Rectangle 7">
            <a:extLst>
              <a:ext uri="{FF2B5EF4-FFF2-40B4-BE49-F238E27FC236}">
                <a16:creationId xmlns:a16="http://schemas.microsoft.com/office/drawing/2014/main" id="{2E63C1BC-ACFB-45E0-B0B9-B9AF69277246}"/>
              </a:ext>
            </a:extLst>
          </p:cNvPr>
          <p:cNvSpPr txBox="1">
            <a:spLocks noChangeArrowheads="1"/>
          </p:cNvSpPr>
          <p:nvPr/>
        </p:nvSpPr>
        <p:spPr bwMode="auto">
          <a:xfrm>
            <a:off x="396875" y="981075"/>
            <a:ext cx="8496300" cy="5472113"/>
          </a:xfrm>
          <a:prstGeom prst="rect">
            <a:avLst/>
          </a:prstGeom>
          <a:noFill/>
          <a:ln>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rgbClr val="FFFF00"/>
                </a:solidFill>
                <a:latin typeface="+mj-ea"/>
              </a:rPr>
              <a:t>環境基本法（所管：環境省）</a:t>
            </a:r>
            <a:endParaRPr lang="en-US" altLang="ja-JP" sz="3200" b="1" dirty="0">
              <a:solidFill>
                <a:srgbClr val="FFFF00"/>
              </a:solidFill>
              <a:latin typeface="+mj-ea"/>
            </a:endParaRPr>
          </a:p>
          <a:p>
            <a:pPr algn="l" eaLnBrk="1" hangingPunct="1">
              <a:defRPr/>
            </a:pPr>
            <a:r>
              <a:rPr lang="ja-JP" altLang="en-US" sz="3200" b="1" dirty="0">
                <a:solidFill>
                  <a:schemeClr val="tx1"/>
                </a:solidFill>
                <a:latin typeface="+mj-ea"/>
              </a:rPr>
              <a:t>日本の環境政策の根幹を定める基本法であり、環境基準の設定や環境基本計画の策定など、環境の保全について基本理念を定めている。</a:t>
            </a:r>
            <a:endParaRPr lang="en-US" altLang="ja-JP" sz="3200" b="1" dirty="0">
              <a:solidFill>
                <a:schemeClr val="tx1"/>
              </a:solidFill>
              <a:latin typeface="+mj-ea"/>
            </a:endParaRPr>
          </a:p>
          <a:p>
            <a:pPr algn="l" eaLnBrk="1" hangingPunct="1">
              <a:defRPr/>
            </a:pPr>
            <a:r>
              <a:rPr lang="ja-JP" altLang="en-US" sz="3200" b="1" dirty="0">
                <a:latin typeface="+mj-ea"/>
              </a:rPr>
              <a:t>環境計量⇒環境保全、環境行政の施策の基礎</a:t>
            </a:r>
            <a:endParaRPr lang="en-US" altLang="ja-JP" sz="3200" b="1" dirty="0">
              <a:latin typeface="+mj-ea"/>
            </a:endParaRPr>
          </a:p>
          <a:p>
            <a:pPr algn="l" eaLnBrk="1" hangingPunct="1">
              <a:defRPr/>
            </a:pPr>
            <a:endParaRPr lang="en-US" altLang="ja-JP" sz="3200" b="1" dirty="0">
              <a:solidFill>
                <a:schemeClr val="tx1"/>
              </a:solidFill>
            </a:endParaRPr>
          </a:p>
          <a:p>
            <a:pPr algn="l" eaLnBrk="1" hangingPunct="1">
              <a:defRPr/>
            </a:pPr>
            <a:endParaRPr lang="en-US" altLang="ja-JP" sz="3200" b="1" dirty="0">
              <a:solidFill>
                <a:schemeClr val="tx1"/>
              </a:solidFill>
            </a:endParaRPr>
          </a:p>
          <a:p>
            <a:pPr algn="l" eaLnBrk="1" hangingPunct="1">
              <a:defRPr/>
            </a:pPr>
            <a:r>
              <a:rPr lang="ja-JP" altLang="en-US" sz="3200" b="1" dirty="0">
                <a:solidFill>
                  <a:srgbClr val="FFFF00"/>
                </a:solidFill>
                <a:latin typeface="+mj-ea"/>
              </a:rPr>
              <a:t>計量法（所管：経済産業省）</a:t>
            </a:r>
            <a:endParaRPr lang="en-US" altLang="ja-JP" sz="3200" b="1" dirty="0">
              <a:solidFill>
                <a:srgbClr val="FFFF00"/>
              </a:solidFill>
              <a:latin typeface="+mj-ea"/>
            </a:endParaRPr>
          </a:p>
          <a:p>
            <a:pPr algn="l" eaLnBrk="1" hangingPunct="1">
              <a:defRPr/>
            </a:pPr>
            <a:r>
              <a:rPr lang="ja-JP" altLang="en-US" sz="3200" b="1" dirty="0">
                <a:solidFill>
                  <a:schemeClr val="tx1"/>
                </a:solidFill>
                <a:latin typeface="+mj-ea"/>
              </a:rPr>
              <a:t>計量の基準を定め、適正な計量の実施を確保し、　</a:t>
            </a:r>
            <a:endParaRPr lang="en-US" altLang="ja-JP" sz="3200" b="1" dirty="0">
              <a:solidFill>
                <a:schemeClr val="tx1"/>
              </a:solidFill>
              <a:latin typeface="+mj-ea"/>
            </a:endParaRPr>
          </a:p>
          <a:p>
            <a:pPr algn="l" eaLnBrk="1" hangingPunct="1">
              <a:defRPr/>
            </a:pPr>
            <a:r>
              <a:rPr lang="ja-JP" altLang="en-US" sz="3200" b="1" dirty="0">
                <a:solidFill>
                  <a:schemeClr val="tx1"/>
                </a:solidFill>
                <a:latin typeface="+mj-ea"/>
              </a:rPr>
              <a:t>　　　　もって経済の発展及び文化の向上に寄与</a:t>
            </a:r>
            <a:endParaRPr lang="en-US" altLang="ja-JP" sz="3200" b="1" dirty="0">
              <a:solidFill>
                <a:schemeClr val="tx1"/>
              </a:solidFill>
              <a:latin typeface="+mj-ea"/>
            </a:endParaRPr>
          </a:p>
          <a:p>
            <a:pPr algn="l" eaLnBrk="1" hangingPunct="1">
              <a:defRPr/>
            </a:pPr>
            <a:r>
              <a:rPr lang="ja-JP" altLang="en-US" sz="3200" b="1" dirty="0">
                <a:solidFill>
                  <a:schemeClr val="tx1"/>
                </a:solidFill>
                <a:latin typeface="+mj-ea"/>
              </a:rPr>
              <a:t>　　　　することを目的とした法律 。</a:t>
            </a:r>
            <a:endParaRPr lang="ja-JP" altLang="en-US" sz="3200" b="1" dirty="0">
              <a:latin typeface="+mj-ea"/>
            </a:endParaRPr>
          </a:p>
        </p:txBody>
      </p:sp>
      <p:sp>
        <p:nvSpPr>
          <p:cNvPr id="5" name="吹き出し: 四角形 4">
            <a:extLst>
              <a:ext uri="{FF2B5EF4-FFF2-40B4-BE49-F238E27FC236}">
                <a16:creationId xmlns:a16="http://schemas.microsoft.com/office/drawing/2014/main" id="{FEEDB0BF-FCDF-44D3-A4AE-2D67887A8C92}"/>
              </a:ext>
            </a:extLst>
          </p:cNvPr>
          <p:cNvSpPr/>
          <p:nvPr/>
        </p:nvSpPr>
        <p:spPr bwMode="auto">
          <a:xfrm>
            <a:off x="5381625" y="0"/>
            <a:ext cx="3708400" cy="1382713"/>
          </a:xfrm>
          <a:prstGeom prst="wedgeRectCallout">
            <a:avLst>
              <a:gd name="adj1" fmla="val -56906"/>
              <a:gd name="adj2" fmla="val 28953"/>
            </a:avLst>
          </a:prstGeom>
          <a:solidFill>
            <a:schemeClr val="bg1">
              <a:lumMod val="60000"/>
              <a:lumOff val="40000"/>
            </a:schemeClr>
          </a:solidFill>
          <a:ln>
            <a:noFill/>
          </a:ln>
          <a:effectLst/>
        </p:spPr>
        <p:txBody>
          <a:bodyPr/>
          <a:lstStyle/>
          <a:p>
            <a:pPr eaLnBrk="1" hangingPunct="1">
              <a:lnSpc>
                <a:spcPct val="90000"/>
              </a:lnSpc>
              <a:spcBef>
                <a:spcPct val="20000"/>
              </a:spcBef>
              <a:defRPr/>
            </a:pPr>
            <a:r>
              <a:rPr lang="ja-JP" altLang="en-US" dirty="0"/>
              <a:t>公害の発生を防止し、自然環境を保全するための法律</a:t>
            </a:r>
          </a:p>
        </p:txBody>
      </p:sp>
      <p:sp>
        <p:nvSpPr>
          <p:cNvPr id="6" name="吹き出し: 四角形 5">
            <a:extLst>
              <a:ext uri="{FF2B5EF4-FFF2-40B4-BE49-F238E27FC236}">
                <a16:creationId xmlns:a16="http://schemas.microsoft.com/office/drawing/2014/main" id="{49B8A151-AD21-4238-A8A7-53B6ED6C3CBD}"/>
              </a:ext>
            </a:extLst>
          </p:cNvPr>
          <p:cNvSpPr/>
          <p:nvPr/>
        </p:nvSpPr>
        <p:spPr bwMode="auto">
          <a:xfrm>
            <a:off x="5724525" y="3573463"/>
            <a:ext cx="3365500" cy="1382712"/>
          </a:xfrm>
          <a:prstGeom prst="wedgeRectCallout">
            <a:avLst>
              <a:gd name="adj1" fmla="val -54330"/>
              <a:gd name="adj2" fmla="val 29940"/>
            </a:avLst>
          </a:prstGeom>
          <a:solidFill>
            <a:schemeClr val="bg1">
              <a:lumMod val="60000"/>
              <a:lumOff val="40000"/>
            </a:schemeClr>
          </a:solidFill>
          <a:ln>
            <a:noFill/>
          </a:ln>
          <a:effectLst/>
        </p:spPr>
        <p:txBody>
          <a:bodyPr/>
          <a:lstStyle/>
          <a:p>
            <a:pPr eaLnBrk="1" hangingPunct="1">
              <a:lnSpc>
                <a:spcPts val="3000"/>
              </a:lnSpc>
              <a:spcBef>
                <a:spcPts val="0"/>
              </a:spcBef>
              <a:defRPr/>
            </a:pPr>
            <a:r>
              <a:rPr lang="ja-JP" altLang="en-US" dirty="0"/>
              <a:t>環境計量を行う事業についての要件が</a:t>
            </a:r>
            <a:endParaRPr lang="en-US" altLang="ja-JP" dirty="0"/>
          </a:p>
          <a:p>
            <a:pPr eaLnBrk="1" hangingPunct="1">
              <a:lnSpc>
                <a:spcPts val="3000"/>
              </a:lnSpc>
              <a:spcBef>
                <a:spcPts val="0"/>
              </a:spcBef>
              <a:defRPr/>
            </a:pPr>
            <a:r>
              <a:rPr lang="ja-JP" altLang="en-US" dirty="0"/>
              <a:t>定められている</a:t>
            </a:r>
          </a:p>
        </p:txBody>
      </p:sp>
      <p:pic>
        <p:nvPicPr>
          <p:cNvPr id="6150" name="図 6">
            <a:extLst>
              <a:ext uri="{FF2B5EF4-FFF2-40B4-BE49-F238E27FC236}">
                <a16:creationId xmlns:a16="http://schemas.microsoft.com/office/drawing/2014/main" id="{3E4F9788-62B1-4312-9EE6-0013B88426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9B94988-F5EC-47F5-AAB5-48149C8299B5}"/>
              </a:ext>
            </a:extLst>
          </p:cNvPr>
          <p:cNvSpPr txBox="1">
            <a:spLocks noChangeArrowheads="1"/>
          </p:cNvSpPr>
          <p:nvPr/>
        </p:nvSpPr>
        <p:spPr bwMode="auto">
          <a:xfrm>
            <a:off x="395288" y="0"/>
            <a:ext cx="2952750" cy="70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400" b="1">
                <a:solidFill>
                  <a:schemeClr val="tx2"/>
                </a:solidFill>
              </a:rPr>
              <a:t>まとめ</a:t>
            </a:r>
          </a:p>
        </p:txBody>
      </p:sp>
      <p:sp>
        <p:nvSpPr>
          <p:cNvPr id="5" name="Rectangle 7">
            <a:extLst>
              <a:ext uri="{FF2B5EF4-FFF2-40B4-BE49-F238E27FC236}">
                <a16:creationId xmlns:a16="http://schemas.microsoft.com/office/drawing/2014/main" id="{0DCB3F0B-979A-46F7-9E74-93004555FC66}"/>
              </a:ext>
            </a:extLst>
          </p:cNvPr>
          <p:cNvSpPr txBox="1">
            <a:spLocks noChangeArrowheads="1"/>
          </p:cNvSpPr>
          <p:nvPr/>
        </p:nvSpPr>
        <p:spPr bwMode="auto">
          <a:xfrm>
            <a:off x="395288" y="692150"/>
            <a:ext cx="8351837" cy="1084263"/>
          </a:xfrm>
          <a:prstGeom prst="rect">
            <a:avLst/>
          </a:prstGeom>
          <a:noFill/>
          <a:ln w="9525">
            <a:solidFill>
              <a:schemeClr val="tx1"/>
            </a:solidFill>
            <a:miter lim="800000"/>
            <a:headEnd/>
            <a:tailEnd/>
          </a:ln>
          <a:effec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defRPr/>
            </a:pPr>
            <a:r>
              <a:rPr lang="ja-JP" altLang="en-US" sz="3600" b="1" dirty="0"/>
              <a:t>環境計量は環境保全、</a:t>
            </a:r>
            <a:r>
              <a:rPr lang="ja-JP" altLang="en-US" sz="3600" b="1" dirty="0">
                <a:latin typeface="+mj-ea"/>
              </a:rPr>
              <a:t>環境行政の施策の基礎となる</a:t>
            </a:r>
            <a:endParaRPr lang="ja-JP" altLang="en-US" sz="3600" b="1" dirty="0"/>
          </a:p>
        </p:txBody>
      </p:sp>
      <p:sp>
        <p:nvSpPr>
          <p:cNvPr id="6" name="Rectangle 7">
            <a:extLst>
              <a:ext uri="{FF2B5EF4-FFF2-40B4-BE49-F238E27FC236}">
                <a16:creationId xmlns:a16="http://schemas.microsoft.com/office/drawing/2014/main" id="{CCB6DBC1-24AB-447D-BB6A-747B43375BEE}"/>
              </a:ext>
            </a:extLst>
          </p:cNvPr>
          <p:cNvSpPr txBox="1">
            <a:spLocks noChangeArrowheads="1"/>
          </p:cNvSpPr>
          <p:nvPr/>
        </p:nvSpPr>
        <p:spPr bwMode="auto">
          <a:xfrm>
            <a:off x="395288" y="1776413"/>
            <a:ext cx="8351837" cy="2879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3600" b="1"/>
              <a:t>環境計量証明の要件</a:t>
            </a:r>
            <a:endParaRPr lang="en-US" altLang="ja-JP" sz="3600" b="1"/>
          </a:p>
          <a:p>
            <a:pPr eaLnBrk="1" hangingPunct="1">
              <a:spcBef>
                <a:spcPct val="0"/>
              </a:spcBef>
              <a:buFontTx/>
              <a:buNone/>
            </a:pPr>
            <a:r>
              <a:rPr lang="ja-JP" altLang="en-US" sz="3600" b="1"/>
              <a:t>・事業区分（濃度、特定濃度、騒音、振動）</a:t>
            </a:r>
            <a:endParaRPr lang="en-US" altLang="ja-JP" sz="3600" b="1"/>
          </a:p>
          <a:p>
            <a:pPr eaLnBrk="1" hangingPunct="1">
              <a:spcBef>
                <a:spcPct val="0"/>
              </a:spcBef>
              <a:buFontTx/>
              <a:buNone/>
            </a:pPr>
            <a:r>
              <a:rPr lang="ja-JP" altLang="en-US" sz="3600" b="1"/>
              <a:t>・法律的要件（環境基準、排水基準など）</a:t>
            </a:r>
            <a:endParaRPr lang="en-US" altLang="ja-JP" sz="3600" b="1"/>
          </a:p>
          <a:p>
            <a:pPr eaLnBrk="1" hangingPunct="1">
              <a:spcBef>
                <a:spcPct val="0"/>
              </a:spcBef>
              <a:buFontTx/>
              <a:buNone/>
            </a:pPr>
            <a:r>
              <a:rPr lang="ja-JP" altLang="en-US" sz="3600" b="1"/>
              <a:t>・試験項目が事業区分に当てはまること</a:t>
            </a:r>
            <a:endParaRPr lang="en-US" altLang="ja-JP" sz="3600" b="1"/>
          </a:p>
          <a:p>
            <a:pPr eaLnBrk="1" hangingPunct="1">
              <a:spcBef>
                <a:spcPct val="0"/>
              </a:spcBef>
              <a:buFontTx/>
              <a:buNone/>
            </a:pPr>
            <a:r>
              <a:rPr lang="ja-JP" altLang="en-US" sz="3600" b="1"/>
              <a:t>・法定計量単位に従うこと</a:t>
            </a:r>
            <a:endParaRPr lang="ja-JP" altLang="en-US" b="1"/>
          </a:p>
        </p:txBody>
      </p:sp>
      <p:sp>
        <p:nvSpPr>
          <p:cNvPr id="7" name="Rectangle 7">
            <a:extLst>
              <a:ext uri="{FF2B5EF4-FFF2-40B4-BE49-F238E27FC236}">
                <a16:creationId xmlns:a16="http://schemas.microsoft.com/office/drawing/2014/main" id="{743960B9-6B8E-4C46-B274-B7F9E4369050}"/>
              </a:ext>
            </a:extLst>
          </p:cNvPr>
          <p:cNvSpPr txBox="1">
            <a:spLocks noChangeArrowheads="1"/>
          </p:cNvSpPr>
          <p:nvPr/>
        </p:nvSpPr>
        <p:spPr bwMode="auto">
          <a:xfrm>
            <a:off x="395288" y="4656138"/>
            <a:ext cx="8351837" cy="18684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tabLst>
                <a:tab pos="989013" algn="l"/>
              </a:tabLst>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tabLst>
                <a:tab pos="989013" algn="l"/>
              </a:tabLst>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tabLst>
                <a:tab pos="989013" algn="l"/>
              </a:tabLst>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tabLst>
                <a:tab pos="989013" algn="l"/>
              </a:tabLst>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tabLst>
                <a:tab pos="989013" algn="l"/>
              </a:tabLst>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tabLst>
                <a:tab pos="989013" algn="l"/>
              </a:tabLst>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tabLst>
                <a:tab pos="989013" algn="l"/>
              </a:tabLst>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tabLst>
                <a:tab pos="989013" algn="l"/>
              </a:tabLst>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tabLst>
                <a:tab pos="989013" algn="l"/>
              </a:tabLst>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3600" b="1"/>
              <a:t>	</a:t>
            </a:r>
            <a:r>
              <a:rPr lang="ja-JP" altLang="en-US" b="1"/>
              <a:t>打合わせ～サンプリング～受付～分析</a:t>
            </a:r>
            <a:endParaRPr lang="en-US" altLang="ja-JP" b="1"/>
          </a:p>
          <a:p>
            <a:pPr eaLnBrk="1" hangingPunct="1">
              <a:spcBef>
                <a:spcPct val="0"/>
              </a:spcBef>
              <a:buFontTx/>
              <a:buNone/>
            </a:pPr>
            <a:r>
              <a:rPr lang="en-US" altLang="ja-JP" b="1"/>
              <a:t>	</a:t>
            </a:r>
            <a:r>
              <a:rPr lang="ja-JP" altLang="en-US" b="1"/>
              <a:t>～報告書作成⇒担当業務において</a:t>
            </a:r>
            <a:endParaRPr lang="en-US" altLang="ja-JP" b="1"/>
          </a:p>
          <a:p>
            <a:pPr eaLnBrk="1" hangingPunct="1">
              <a:spcBef>
                <a:spcPct val="0"/>
              </a:spcBef>
              <a:buFontTx/>
              <a:buNone/>
            </a:pPr>
            <a:r>
              <a:rPr lang="en-US" altLang="ja-JP" b="1"/>
              <a:t>	</a:t>
            </a:r>
            <a:r>
              <a:rPr lang="ja-JP" altLang="en-US" b="1"/>
              <a:t>各自が正しく理解し、運用すること</a:t>
            </a:r>
          </a:p>
        </p:txBody>
      </p:sp>
      <p:pic>
        <p:nvPicPr>
          <p:cNvPr id="24582" name="図 7">
            <a:extLst>
              <a:ext uri="{FF2B5EF4-FFF2-40B4-BE49-F238E27FC236}">
                <a16:creationId xmlns:a16="http://schemas.microsoft.com/office/drawing/2014/main" id="{99552A48-93A1-4C66-888E-7B3CB6E704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6791199-FE5D-44DB-BCFF-E762C661C71C}"/>
              </a:ext>
            </a:extLst>
          </p:cNvPr>
          <p:cNvSpPr txBox="1">
            <a:spLocks noChangeArrowheads="1"/>
          </p:cNvSpPr>
          <p:nvPr/>
        </p:nvSpPr>
        <p:spPr bwMode="auto">
          <a:xfrm>
            <a:off x="396875" y="111125"/>
            <a:ext cx="68389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4400" b="1">
                <a:solidFill>
                  <a:schemeClr val="tx2"/>
                </a:solidFill>
              </a:rPr>
              <a:t>2</a:t>
            </a:r>
            <a:r>
              <a:rPr lang="ja-JP" altLang="en-US" sz="4400" b="1">
                <a:solidFill>
                  <a:schemeClr val="tx2"/>
                </a:solidFill>
              </a:rPr>
              <a:t>．</a:t>
            </a:r>
            <a:r>
              <a:rPr lang="ja-JP" altLang="en-US" sz="4400">
                <a:solidFill>
                  <a:schemeClr val="tx2"/>
                </a:solidFill>
              </a:rPr>
              <a:t>計量証明の事業区分</a:t>
            </a:r>
            <a:endParaRPr lang="ja-JP" altLang="en-US" sz="4400" b="1">
              <a:solidFill>
                <a:schemeClr val="tx2"/>
              </a:solidFill>
            </a:endParaRPr>
          </a:p>
        </p:txBody>
      </p:sp>
      <p:sp>
        <p:nvSpPr>
          <p:cNvPr id="7171" name="Rectangle 7">
            <a:extLst>
              <a:ext uri="{FF2B5EF4-FFF2-40B4-BE49-F238E27FC236}">
                <a16:creationId xmlns:a16="http://schemas.microsoft.com/office/drawing/2014/main" id="{866FB172-7695-4A99-BA02-8741DC36FE2C}"/>
              </a:ext>
            </a:extLst>
          </p:cNvPr>
          <p:cNvSpPr txBox="1">
            <a:spLocks noChangeArrowheads="1"/>
          </p:cNvSpPr>
          <p:nvPr/>
        </p:nvSpPr>
        <p:spPr bwMode="auto">
          <a:xfrm>
            <a:off x="395288" y="981075"/>
            <a:ext cx="683895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b="1"/>
              <a:t>＜事業区分＞</a:t>
            </a:r>
            <a:endParaRPr lang="en-US" altLang="ja-JP" b="1"/>
          </a:p>
          <a:p>
            <a:pPr eaLnBrk="1" hangingPunct="1">
              <a:spcBef>
                <a:spcPct val="0"/>
              </a:spcBef>
              <a:buFontTx/>
              <a:buNone/>
            </a:pPr>
            <a:r>
              <a:rPr lang="ja-JP" altLang="en-US" b="1"/>
              <a:t>　　　　</a:t>
            </a:r>
            <a:r>
              <a:rPr lang="en-US" altLang="ja-JP" b="1"/>
              <a:t>1.</a:t>
            </a:r>
            <a:r>
              <a:rPr lang="ja-JP" altLang="en-US" b="1"/>
              <a:t>長さ</a:t>
            </a:r>
            <a:endParaRPr lang="en-US" altLang="ja-JP" b="1"/>
          </a:p>
          <a:p>
            <a:pPr eaLnBrk="1" hangingPunct="1">
              <a:spcBef>
                <a:spcPct val="0"/>
              </a:spcBef>
              <a:buFontTx/>
              <a:buNone/>
            </a:pPr>
            <a:r>
              <a:rPr lang="ja-JP" altLang="en-US" b="1"/>
              <a:t>　　　　</a:t>
            </a:r>
            <a:r>
              <a:rPr lang="en-US" altLang="ja-JP" b="1"/>
              <a:t>2.</a:t>
            </a:r>
            <a:r>
              <a:rPr lang="ja-JP" altLang="en-US" b="1"/>
              <a:t>質量</a:t>
            </a:r>
            <a:endParaRPr lang="en-US" altLang="ja-JP" b="1"/>
          </a:p>
          <a:p>
            <a:pPr eaLnBrk="1" hangingPunct="1">
              <a:spcBef>
                <a:spcPct val="0"/>
              </a:spcBef>
              <a:buFontTx/>
              <a:buNone/>
            </a:pPr>
            <a:r>
              <a:rPr lang="ja-JP" altLang="en-US" b="1"/>
              <a:t>　　　　</a:t>
            </a:r>
            <a:r>
              <a:rPr lang="en-US" altLang="ja-JP" b="1"/>
              <a:t>3.</a:t>
            </a:r>
            <a:r>
              <a:rPr lang="ja-JP" altLang="en-US" b="1"/>
              <a:t>面積</a:t>
            </a:r>
            <a:endParaRPr lang="en-US" altLang="ja-JP" b="1"/>
          </a:p>
          <a:p>
            <a:pPr eaLnBrk="1" hangingPunct="1">
              <a:spcBef>
                <a:spcPct val="0"/>
              </a:spcBef>
              <a:buFontTx/>
              <a:buNone/>
            </a:pPr>
            <a:r>
              <a:rPr lang="ja-JP" altLang="en-US" b="1"/>
              <a:t>　　　　</a:t>
            </a:r>
            <a:r>
              <a:rPr lang="en-US" altLang="ja-JP" b="1"/>
              <a:t>4.</a:t>
            </a:r>
            <a:r>
              <a:rPr lang="ja-JP" altLang="en-US" b="1"/>
              <a:t>体積</a:t>
            </a:r>
            <a:endParaRPr lang="en-US" altLang="ja-JP" b="1"/>
          </a:p>
          <a:p>
            <a:pPr eaLnBrk="1" hangingPunct="1">
              <a:spcBef>
                <a:spcPct val="0"/>
              </a:spcBef>
              <a:buFontTx/>
              <a:buNone/>
            </a:pPr>
            <a:r>
              <a:rPr lang="ja-JP" altLang="en-US" b="1"/>
              <a:t>　　　　</a:t>
            </a:r>
            <a:r>
              <a:rPr lang="en-US" altLang="ja-JP" b="1"/>
              <a:t>5.</a:t>
            </a:r>
            <a:r>
              <a:rPr lang="ja-JP" altLang="en-US" b="1"/>
              <a:t>熱量</a:t>
            </a:r>
            <a:endParaRPr lang="en-US" altLang="ja-JP" b="1"/>
          </a:p>
          <a:p>
            <a:pPr eaLnBrk="1" hangingPunct="1">
              <a:spcBef>
                <a:spcPct val="0"/>
              </a:spcBef>
              <a:buFontTx/>
              <a:buNone/>
            </a:pPr>
            <a:r>
              <a:rPr lang="ja-JP" altLang="en-US" b="1"/>
              <a:t>　　　　</a:t>
            </a:r>
            <a:r>
              <a:rPr lang="en-US" altLang="ja-JP" b="1"/>
              <a:t>6.</a:t>
            </a:r>
            <a:r>
              <a:rPr lang="ja-JP" altLang="en-US" b="1"/>
              <a:t>濃度</a:t>
            </a:r>
            <a:endParaRPr lang="en-US" altLang="ja-JP" b="1"/>
          </a:p>
          <a:p>
            <a:pPr eaLnBrk="1" hangingPunct="1">
              <a:spcBef>
                <a:spcPct val="0"/>
              </a:spcBef>
              <a:buFontTx/>
              <a:buNone/>
            </a:pPr>
            <a:r>
              <a:rPr lang="ja-JP" altLang="en-US" b="1"/>
              <a:t>　　　　</a:t>
            </a:r>
            <a:r>
              <a:rPr lang="en-US" altLang="ja-JP" b="1"/>
              <a:t>6</a:t>
            </a:r>
            <a:r>
              <a:rPr lang="ja-JP" altLang="en-US" b="1"/>
              <a:t>の</a:t>
            </a:r>
            <a:r>
              <a:rPr lang="en-US" altLang="ja-JP" b="1"/>
              <a:t>2.</a:t>
            </a:r>
            <a:r>
              <a:rPr lang="ja-JP" altLang="en-US" b="1"/>
              <a:t>特定濃度</a:t>
            </a:r>
            <a:endParaRPr lang="en-US" altLang="ja-JP" b="1"/>
          </a:p>
          <a:p>
            <a:pPr eaLnBrk="1" hangingPunct="1">
              <a:spcBef>
                <a:spcPct val="0"/>
              </a:spcBef>
              <a:buFontTx/>
              <a:buNone/>
            </a:pPr>
            <a:r>
              <a:rPr lang="ja-JP" altLang="en-US" b="1"/>
              <a:t>　　　　</a:t>
            </a:r>
            <a:r>
              <a:rPr lang="en-US" altLang="ja-JP" b="1"/>
              <a:t>7.</a:t>
            </a:r>
            <a:r>
              <a:rPr lang="ja-JP" altLang="en-US" b="1"/>
              <a:t>音圧レベル</a:t>
            </a:r>
            <a:endParaRPr lang="en-US" altLang="ja-JP" b="1"/>
          </a:p>
          <a:p>
            <a:pPr eaLnBrk="1" hangingPunct="1">
              <a:spcBef>
                <a:spcPct val="0"/>
              </a:spcBef>
              <a:buFontTx/>
              <a:buNone/>
            </a:pPr>
            <a:r>
              <a:rPr lang="ja-JP" altLang="en-US" b="1"/>
              <a:t>　　　　</a:t>
            </a:r>
            <a:r>
              <a:rPr lang="en-US" altLang="ja-JP" b="1"/>
              <a:t>8.</a:t>
            </a:r>
            <a:r>
              <a:rPr lang="ja-JP" altLang="en-US" b="1"/>
              <a:t>振動加速度レベル</a:t>
            </a:r>
            <a:endParaRPr lang="ja-JP" altLang="en-US" sz="4400" b="1"/>
          </a:p>
        </p:txBody>
      </p:sp>
      <p:grpSp>
        <p:nvGrpSpPr>
          <p:cNvPr id="7172" name="グループ化 1">
            <a:extLst>
              <a:ext uri="{FF2B5EF4-FFF2-40B4-BE49-F238E27FC236}">
                <a16:creationId xmlns:a16="http://schemas.microsoft.com/office/drawing/2014/main" id="{98D3214A-6641-4854-B1A6-D3DB410D51F8}"/>
              </a:ext>
            </a:extLst>
          </p:cNvPr>
          <p:cNvGrpSpPr>
            <a:grpSpLocks/>
          </p:cNvGrpSpPr>
          <p:nvPr/>
        </p:nvGrpSpPr>
        <p:grpSpPr bwMode="auto">
          <a:xfrm>
            <a:off x="1404938" y="1628775"/>
            <a:ext cx="7415212" cy="4824413"/>
            <a:chOff x="396875" y="1628775"/>
            <a:chExt cx="7415213" cy="4824413"/>
          </a:xfrm>
        </p:grpSpPr>
        <p:sp>
          <p:nvSpPr>
            <p:cNvPr id="7176" name="正方形/長方形 2">
              <a:extLst>
                <a:ext uri="{FF2B5EF4-FFF2-40B4-BE49-F238E27FC236}">
                  <a16:creationId xmlns:a16="http://schemas.microsoft.com/office/drawing/2014/main" id="{0DC9F373-F116-485D-9D90-AA524CB2B7FC}"/>
                </a:ext>
              </a:extLst>
            </p:cNvPr>
            <p:cNvSpPr>
              <a:spLocks noChangeArrowheads="1"/>
            </p:cNvSpPr>
            <p:nvPr/>
          </p:nvSpPr>
          <p:spPr bwMode="auto">
            <a:xfrm>
              <a:off x="396875" y="1628775"/>
              <a:ext cx="7415213" cy="2447925"/>
            </a:xfrm>
            <a:prstGeom prst="rect">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7177" name="正方形/長方形 21">
              <a:extLst>
                <a:ext uri="{FF2B5EF4-FFF2-40B4-BE49-F238E27FC236}">
                  <a16:creationId xmlns:a16="http://schemas.microsoft.com/office/drawing/2014/main" id="{12C32877-654E-4DA6-9F93-63BB58D94B73}"/>
                </a:ext>
              </a:extLst>
            </p:cNvPr>
            <p:cNvSpPr>
              <a:spLocks noChangeArrowheads="1"/>
            </p:cNvSpPr>
            <p:nvPr/>
          </p:nvSpPr>
          <p:spPr bwMode="auto">
            <a:xfrm>
              <a:off x="396875" y="4076700"/>
              <a:ext cx="7415213" cy="2376488"/>
            </a:xfrm>
            <a:prstGeom prst="rect">
              <a:avLst/>
            </a:prstGeom>
            <a:noFill/>
            <a:ln w="285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grpSp>
      <p:sp>
        <p:nvSpPr>
          <p:cNvPr id="7174" name="Rectangle 2">
            <a:extLst>
              <a:ext uri="{FF2B5EF4-FFF2-40B4-BE49-F238E27FC236}">
                <a16:creationId xmlns:a16="http://schemas.microsoft.com/office/drawing/2014/main" id="{F7DE20C5-D587-474C-91D5-E2EE8C101F0D}"/>
              </a:ext>
            </a:extLst>
          </p:cNvPr>
          <p:cNvSpPr txBox="1">
            <a:spLocks noChangeArrowheads="1"/>
          </p:cNvSpPr>
          <p:nvPr/>
        </p:nvSpPr>
        <p:spPr bwMode="auto">
          <a:xfrm>
            <a:off x="3492500" y="1700213"/>
            <a:ext cx="43180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3600" b="1">
                <a:solidFill>
                  <a:srgbClr val="FFFF00"/>
                </a:solidFill>
                <a:latin typeface="ＭＳ Ｐゴシック" panose="020B0600070205080204" pitchFamily="50" charset="-128"/>
              </a:rPr>
              <a:t>一般計量証明事業</a:t>
            </a:r>
          </a:p>
        </p:txBody>
      </p:sp>
      <p:sp>
        <p:nvSpPr>
          <p:cNvPr id="7175" name="Rectangle 2">
            <a:extLst>
              <a:ext uri="{FF2B5EF4-FFF2-40B4-BE49-F238E27FC236}">
                <a16:creationId xmlns:a16="http://schemas.microsoft.com/office/drawing/2014/main" id="{F8A1EF66-A149-4F02-8C10-27E104F27E7C}"/>
              </a:ext>
            </a:extLst>
          </p:cNvPr>
          <p:cNvSpPr txBox="1">
            <a:spLocks noChangeArrowheads="1"/>
          </p:cNvSpPr>
          <p:nvPr/>
        </p:nvSpPr>
        <p:spPr bwMode="auto">
          <a:xfrm>
            <a:off x="3492500" y="3860800"/>
            <a:ext cx="4344988"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3600" b="1">
                <a:solidFill>
                  <a:srgbClr val="FFFF00"/>
                </a:solidFill>
                <a:latin typeface="ＭＳ Ｐゴシック" panose="020B0600070205080204" pitchFamily="50" charset="-128"/>
              </a:rPr>
              <a:t>環境計量証明事業</a:t>
            </a:r>
          </a:p>
        </p:txBody>
      </p:sp>
      <p:pic>
        <p:nvPicPr>
          <p:cNvPr id="2" name="図 7">
            <a:extLst>
              <a:ext uri="{FF2B5EF4-FFF2-40B4-BE49-F238E27FC236}">
                <a16:creationId xmlns:a16="http://schemas.microsoft.com/office/drawing/2014/main" id="{1FBAA332-4E20-4DA6-8E4C-FE0FA50C94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barn(inVertical)">
                                      <p:cBhvr>
                                        <p:cTn id="7" dur="500"/>
                                        <p:tgtEl>
                                          <p:spTgt spid="7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barn(inVertical)">
                                      <p:cBhvr>
                                        <p:cTn id="1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7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FB95F5A-EB27-4643-8AE4-B8FD92CABB77}"/>
              </a:ext>
            </a:extLst>
          </p:cNvPr>
          <p:cNvSpPr txBox="1">
            <a:spLocks noChangeArrowheads="1"/>
          </p:cNvSpPr>
          <p:nvPr/>
        </p:nvSpPr>
        <p:spPr bwMode="auto">
          <a:xfrm>
            <a:off x="396875" y="111125"/>
            <a:ext cx="80629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4400" b="1">
                <a:solidFill>
                  <a:schemeClr val="tx2"/>
                </a:solidFill>
              </a:rPr>
              <a:t>3</a:t>
            </a:r>
            <a:r>
              <a:rPr lang="ja-JP" altLang="en-US" sz="4400" b="1">
                <a:solidFill>
                  <a:schemeClr val="tx2"/>
                </a:solidFill>
              </a:rPr>
              <a:t>．環境</a:t>
            </a:r>
            <a:r>
              <a:rPr lang="ja-JP" altLang="en-US" sz="4400">
                <a:solidFill>
                  <a:schemeClr val="tx2"/>
                </a:solidFill>
              </a:rPr>
              <a:t>計量証明事業</a:t>
            </a:r>
            <a:endParaRPr lang="ja-JP" altLang="en-US" sz="4400" b="1">
              <a:solidFill>
                <a:schemeClr val="tx2"/>
              </a:solidFill>
            </a:endParaRPr>
          </a:p>
        </p:txBody>
      </p:sp>
      <p:sp>
        <p:nvSpPr>
          <p:cNvPr id="9" name="Rectangle 7">
            <a:extLst>
              <a:ext uri="{FF2B5EF4-FFF2-40B4-BE49-F238E27FC236}">
                <a16:creationId xmlns:a16="http://schemas.microsoft.com/office/drawing/2014/main" id="{9196B7B5-1A41-41FF-8A82-FF8068D83FA2}"/>
              </a:ext>
            </a:extLst>
          </p:cNvPr>
          <p:cNvSpPr txBox="1">
            <a:spLocks noChangeArrowheads="1"/>
          </p:cNvSpPr>
          <p:nvPr/>
        </p:nvSpPr>
        <p:spPr bwMode="auto">
          <a:xfrm>
            <a:off x="323850" y="1052513"/>
            <a:ext cx="8496300" cy="4752975"/>
          </a:xfrm>
          <a:prstGeom prst="rect">
            <a:avLst/>
          </a:prstGeom>
          <a:noFill/>
          <a:ln>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rgbClr val="FFFF00"/>
                </a:solidFill>
              </a:rPr>
              <a:t>①濃度</a:t>
            </a:r>
            <a:endParaRPr lang="en-US" altLang="ja-JP" sz="3200" b="1" dirty="0">
              <a:solidFill>
                <a:srgbClr val="FFFF00"/>
              </a:solidFill>
            </a:endParaRPr>
          </a:p>
          <a:p>
            <a:pPr algn="l" eaLnBrk="1" hangingPunct="1">
              <a:defRPr/>
            </a:pPr>
            <a:r>
              <a:rPr lang="ja-JP" altLang="en-US" sz="3200" b="1" dirty="0">
                <a:solidFill>
                  <a:srgbClr val="FFFF00"/>
                </a:solidFill>
              </a:rPr>
              <a:t>②特定濃度（ダイオキシン）</a:t>
            </a:r>
            <a:endParaRPr lang="en-US" altLang="ja-JP" sz="3200" b="1" dirty="0">
              <a:solidFill>
                <a:srgbClr val="FFFF00"/>
              </a:solidFill>
            </a:endParaRPr>
          </a:p>
          <a:p>
            <a:pPr algn="l" eaLnBrk="1" hangingPunct="1">
              <a:defRPr/>
            </a:pPr>
            <a:r>
              <a:rPr lang="ja-JP" altLang="en-US" sz="3200" dirty="0">
                <a:solidFill>
                  <a:schemeClr val="tx1"/>
                </a:solidFill>
                <a:latin typeface="+mn-ea"/>
                <a:ea typeface="+mn-ea"/>
              </a:rPr>
              <a:t>大気中、水又は土壌</a:t>
            </a:r>
            <a:r>
              <a:rPr lang="en-US" altLang="ja-JP" sz="3200" dirty="0">
                <a:solidFill>
                  <a:schemeClr val="tx1"/>
                </a:solidFill>
                <a:latin typeface="+mn-ea"/>
                <a:ea typeface="+mn-ea"/>
              </a:rPr>
              <a:t>(</a:t>
            </a:r>
            <a:r>
              <a:rPr lang="ja-JP" altLang="en-US" sz="3200" dirty="0">
                <a:solidFill>
                  <a:schemeClr val="tx1"/>
                </a:solidFill>
                <a:latin typeface="+mn-ea"/>
                <a:ea typeface="+mn-ea"/>
              </a:rPr>
              <a:t>水底の堆積物を含む</a:t>
            </a:r>
            <a:r>
              <a:rPr lang="en-US" altLang="ja-JP" sz="3200" dirty="0">
                <a:solidFill>
                  <a:schemeClr val="tx1"/>
                </a:solidFill>
                <a:latin typeface="+mn-ea"/>
                <a:ea typeface="+mn-ea"/>
              </a:rPr>
              <a:t>)</a:t>
            </a:r>
            <a:r>
              <a:rPr lang="ja-JP" altLang="en-US" sz="3200" dirty="0">
                <a:solidFill>
                  <a:schemeClr val="tx1"/>
                </a:solidFill>
                <a:latin typeface="+mn-ea"/>
                <a:ea typeface="+mn-ea"/>
              </a:rPr>
              <a:t>中の物質の濃度</a:t>
            </a:r>
            <a:endParaRPr lang="en-US" altLang="ja-JP" sz="3200" dirty="0">
              <a:solidFill>
                <a:schemeClr val="tx1"/>
              </a:solidFill>
              <a:latin typeface="+mn-ea"/>
              <a:ea typeface="+mn-ea"/>
            </a:endParaRPr>
          </a:p>
          <a:p>
            <a:pPr algn="l" eaLnBrk="1" hangingPunct="1">
              <a:defRPr/>
            </a:pPr>
            <a:r>
              <a:rPr lang="ja-JP" altLang="en-US" sz="3200" dirty="0">
                <a:solidFill>
                  <a:srgbClr val="00FF99"/>
                </a:solidFill>
                <a:latin typeface="+mj-ea"/>
              </a:rPr>
              <a:t>⇒調査</a:t>
            </a:r>
            <a:r>
              <a:rPr lang="en-US" altLang="ja-JP" sz="3200" dirty="0">
                <a:solidFill>
                  <a:srgbClr val="00FF99"/>
                </a:solidFill>
                <a:latin typeface="+mj-ea"/>
              </a:rPr>
              <a:t>G</a:t>
            </a:r>
            <a:r>
              <a:rPr lang="ja-JP" altLang="en-US" sz="3200" dirty="0">
                <a:solidFill>
                  <a:srgbClr val="00FF99"/>
                </a:solidFill>
                <a:latin typeface="+mj-ea"/>
              </a:rPr>
              <a:t>（ｻﾝﾌﾟﾘﾝｸﾞ）、環境分析課（分析）の業務</a:t>
            </a:r>
            <a:endParaRPr lang="en-US" altLang="ja-JP" sz="3200" b="1" dirty="0">
              <a:solidFill>
                <a:srgbClr val="00FF99"/>
              </a:solidFill>
              <a:latin typeface="+mj-ea"/>
            </a:endParaRPr>
          </a:p>
          <a:p>
            <a:pPr algn="l" eaLnBrk="1" hangingPunct="1">
              <a:defRPr/>
            </a:pPr>
            <a:endParaRPr lang="en-US" altLang="ja-JP" sz="3200" b="1" dirty="0">
              <a:solidFill>
                <a:schemeClr val="tx1"/>
              </a:solidFill>
            </a:endParaRPr>
          </a:p>
          <a:p>
            <a:pPr algn="l" eaLnBrk="1" hangingPunct="1">
              <a:defRPr/>
            </a:pPr>
            <a:r>
              <a:rPr lang="ja-JP" altLang="en-US" sz="3200" b="1" dirty="0">
                <a:solidFill>
                  <a:srgbClr val="FFFF00"/>
                </a:solidFill>
              </a:rPr>
              <a:t>③音圧レベル（騒音）</a:t>
            </a:r>
            <a:endParaRPr lang="en-US" altLang="ja-JP" sz="3200" b="1" dirty="0">
              <a:solidFill>
                <a:srgbClr val="FFFF00"/>
              </a:solidFill>
            </a:endParaRPr>
          </a:p>
          <a:p>
            <a:pPr algn="l" eaLnBrk="1" hangingPunct="1">
              <a:defRPr/>
            </a:pPr>
            <a:r>
              <a:rPr lang="ja-JP" altLang="en-US" sz="3200" b="1" dirty="0">
                <a:solidFill>
                  <a:srgbClr val="FFFF00"/>
                </a:solidFill>
              </a:rPr>
              <a:t>④振動加速度レベル（振動）</a:t>
            </a:r>
            <a:endParaRPr lang="en-US" altLang="ja-JP" sz="3200" b="1" dirty="0">
              <a:solidFill>
                <a:srgbClr val="FFFF00"/>
              </a:solidFill>
            </a:endParaRPr>
          </a:p>
          <a:p>
            <a:pPr algn="l" eaLnBrk="1" hangingPunct="1">
              <a:defRPr/>
            </a:pPr>
            <a:r>
              <a:rPr lang="ja-JP" altLang="en-US" sz="3200" dirty="0">
                <a:solidFill>
                  <a:srgbClr val="00FF99"/>
                </a:solidFill>
                <a:latin typeface="+mj-ea"/>
              </a:rPr>
              <a:t>⇒調査</a:t>
            </a:r>
            <a:r>
              <a:rPr lang="en-US" altLang="ja-JP" sz="3200" dirty="0">
                <a:solidFill>
                  <a:srgbClr val="00FF99"/>
                </a:solidFill>
                <a:latin typeface="+mj-ea"/>
              </a:rPr>
              <a:t>G</a:t>
            </a:r>
            <a:r>
              <a:rPr lang="ja-JP" altLang="en-US" sz="3200" dirty="0">
                <a:solidFill>
                  <a:srgbClr val="00FF99"/>
                </a:solidFill>
                <a:latin typeface="+mj-ea"/>
              </a:rPr>
              <a:t>の業務</a:t>
            </a:r>
            <a:endParaRPr lang="ja-JP" altLang="en-US" dirty="0">
              <a:solidFill>
                <a:srgbClr val="00FF99"/>
              </a:solidFill>
              <a:latin typeface="+mj-ea"/>
            </a:endParaRPr>
          </a:p>
        </p:txBody>
      </p:sp>
      <p:sp>
        <p:nvSpPr>
          <p:cNvPr id="4" name="Rectangle 7">
            <a:extLst>
              <a:ext uri="{FF2B5EF4-FFF2-40B4-BE49-F238E27FC236}">
                <a16:creationId xmlns:a16="http://schemas.microsoft.com/office/drawing/2014/main" id="{CEB890BB-B326-412D-88C0-3077279FEC17}"/>
              </a:ext>
            </a:extLst>
          </p:cNvPr>
          <p:cNvSpPr txBox="1">
            <a:spLocks noChangeArrowheads="1"/>
          </p:cNvSpPr>
          <p:nvPr/>
        </p:nvSpPr>
        <p:spPr bwMode="auto">
          <a:xfrm>
            <a:off x="1406525" y="5664200"/>
            <a:ext cx="7407275" cy="668338"/>
          </a:xfrm>
          <a:prstGeom prst="rect">
            <a:avLst/>
          </a:prstGeom>
          <a:noFill/>
          <a:ln w="25400">
            <a:solidFill>
              <a:schemeClr val="tx1"/>
            </a:solidFill>
            <a:miter lim="800000"/>
            <a:headEnd/>
            <a:tailEnd/>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chemeClr val="tx1"/>
                </a:solidFill>
                <a:latin typeface="+mj-ea"/>
              </a:rPr>
              <a:t>上記</a:t>
            </a:r>
            <a:r>
              <a:rPr lang="en-US" altLang="ja-JP" sz="3200" b="1" dirty="0">
                <a:solidFill>
                  <a:schemeClr val="tx1"/>
                </a:solidFill>
                <a:latin typeface="+mj-ea"/>
              </a:rPr>
              <a:t>4</a:t>
            </a:r>
            <a:r>
              <a:rPr lang="ja-JP" altLang="en-US" sz="3200" b="1" dirty="0">
                <a:solidFill>
                  <a:schemeClr val="tx1"/>
                </a:solidFill>
                <a:latin typeface="+mj-ea"/>
              </a:rPr>
              <a:t>つの区分ごとに事業登録が必要</a:t>
            </a:r>
            <a:endParaRPr lang="en-US" altLang="ja-JP" sz="3200" b="1" dirty="0">
              <a:solidFill>
                <a:schemeClr val="tx1"/>
              </a:solidFill>
              <a:latin typeface="+mj-ea"/>
            </a:endParaRPr>
          </a:p>
        </p:txBody>
      </p:sp>
      <p:pic>
        <p:nvPicPr>
          <p:cNvPr id="8197" name="図 4">
            <a:extLst>
              <a:ext uri="{FF2B5EF4-FFF2-40B4-BE49-F238E27FC236}">
                <a16:creationId xmlns:a16="http://schemas.microsoft.com/office/drawing/2014/main" id="{E80DEC77-3966-4153-85A1-4ED613C646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04B54FE9-1754-4032-B6D0-CF212F3F43C5}"/>
              </a:ext>
            </a:extLst>
          </p:cNvPr>
          <p:cNvSpPr txBox="1">
            <a:spLocks noChangeArrowheads="1"/>
          </p:cNvSpPr>
          <p:nvPr/>
        </p:nvSpPr>
        <p:spPr bwMode="auto">
          <a:xfrm>
            <a:off x="396875" y="111125"/>
            <a:ext cx="80629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4400" b="1">
                <a:solidFill>
                  <a:schemeClr val="tx2"/>
                </a:solidFill>
              </a:rPr>
              <a:t>4</a:t>
            </a:r>
            <a:r>
              <a:rPr lang="ja-JP" altLang="en-US" sz="4400" b="1">
                <a:solidFill>
                  <a:schemeClr val="tx2"/>
                </a:solidFill>
              </a:rPr>
              <a:t>．環境</a:t>
            </a:r>
            <a:r>
              <a:rPr lang="ja-JP" altLang="en-US" sz="4400">
                <a:solidFill>
                  <a:schemeClr val="tx2"/>
                </a:solidFill>
              </a:rPr>
              <a:t>計量士</a:t>
            </a:r>
            <a:endParaRPr lang="ja-JP" altLang="en-US" sz="4400" b="1">
              <a:solidFill>
                <a:schemeClr val="tx2"/>
              </a:solidFill>
            </a:endParaRPr>
          </a:p>
        </p:txBody>
      </p:sp>
      <p:sp>
        <p:nvSpPr>
          <p:cNvPr id="13" name="Rectangle 7">
            <a:extLst>
              <a:ext uri="{FF2B5EF4-FFF2-40B4-BE49-F238E27FC236}">
                <a16:creationId xmlns:a16="http://schemas.microsoft.com/office/drawing/2014/main" id="{3E8C44A3-33E0-45EB-9095-EAE61CB0D2F5}"/>
              </a:ext>
            </a:extLst>
          </p:cNvPr>
          <p:cNvSpPr txBox="1">
            <a:spLocks noChangeArrowheads="1"/>
          </p:cNvSpPr>
          <p:nvPr/>
        </p:nvSpPr>
        <p:spPr bwMode="auto">
          <a:xfrm>
            <a:off x="396875" y="981075"/>
            <a:ext cx="8496300" cy="5184775"/>
          </a:xfrm>
          <a:prstGeom prst="rect">
            <a:avLst/>
          </a:prstGeom>
          <a:noFill/>
          <a:ln>
            <a:noFill/>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rgbClr val="FFFF00"/>
                </a:solidFill>
                <a:latin typeface="+mj-ea"/>
              </a:rPr>
              <a:t>・環境計量士（濃度関係）</a:t>
            </a:r>
            <a:endParaRPr lang="en-US" altLang="ja-JP" sz="3200" b="1" dirty="0">
              <a:solidFill>
                <a:srgbClr val="FFFF00"/>
              </a:solidFill>
              <a:latin typeface="+mj-ea"/>
            </a:endParaRPr>
          </a:p>
          <a:p>
            <a:pPr algn="l" eaLnBrk="1" hangingPunct="1">
              <a:defRPr/>
            </a:pPr>
            <a:r>
              <a:rPr lang="ja-JP" altLang="en-US" sz="3200" dirty="0">
                <a:solidFill>
                  <a:schemeClr val="tx1"/>
                </a:solidFill>
                <a:latin typeface="+mj-ea"/>
              </a:rPr>
              <a:t>工場から排出されるばい煙、排水や環境（大気・水域）及び工場跡地など土壌の中の有害物質、悪臭物質などの測定および計量管理を行うための資格。</a:t>
            </a:r>
            <a:endParaRPr lang="en-US" altLang="ja-JP" sz="3200" b="1" dirty="0">
              <a:solidFill>
                <a:schemeClr val="tx1"/>
              </a:solidFill>
              <a:latin typeface="+mj-ea"/>
            </a:endParaRPr>
          </a:p>
          <a:p>
            <a:pPr algn="l" eaLnBrk="1" hangingPunct="1">
              <a:defRPr/>
            </a:pPr>
            <a:endParaRPr lang="en-US" altLang="ja-JP" sz="3200" b="1" dirty="0">
              <a:solidFill>
                <a:schemeClr val="tx1"/>
              </a:solidFill>
              <a:latin typeface="+mj-ea"/>
            </a:endParaRPr>
          </a:p>
          <a:p>
            <a:pPr algn="l" eaLnBrk="1" hangingPunct="1">
              <a:defRPr/>
            </a:pPr>
            <a:r>
              <a:rPr lang="ja-JP" altLang="en-US" sz="3200" b="1" dirty="0">
                <a:solidFill>
                  <a:srgbClr val="FFFF00"/>
                </a:solidFill>
                <a:latin typeface="+mj-ea"/>
              </a:rPr>
              <a:t>・環境計量士（騒音・振動関係）</a:t>
            </a:r>
            <a:endParaRPr lang="en-US" altLang="ja-JP" sz="3200" b="1" dirty="0">
              <a:solidFill>
                <a:srgbClr val="FFFF00"/>
              </a:solidFill>
              <a:latin typeface="+mj-ea"/>
            </a:endParaRPr>
          </a:p>
          <a:p>
            <a:pPr algn="l" eaLnBrk="1" hangingPunct="1">
              <a:defRPr/>
            </a:pPr>
            <a:r>
              <a:rPr lang="ja-JP" altLang="en-US" sz="3200" dirty="0">
                <a:solidFill>
                  <a:schemeClr val="tx1"/>
                </a:solidFill>
                <a:latin typeface="+mj-ea"/>
              </a:rPr>
              <a:t>プレス、送風機等の騒音源を有する工場や建設工事、道路（自動車）、鉄道、航空機の騒音の</a:t>
            </a:r>
            <a:endParaRPr lang="en-US" altLang="ja-JP" sz="3200" dirty="0">
              <a:solidFill>
                <a:schemeClr val="tx1"/>
              </a:solidFill>
              <a:latin typeface="+mj-ea"/>
            </a:endParaRPr>
          </a:p>
          <a:p>
            <a:pPr algn="l" eaLnBrk="1" hangingPunct="1">
              <a:defRPr/>
            </a:pPr>
            <a:r>
              <a:rPr lang="ja-JP" altLang="en-US" sz="3200" dirty="0">
                <a:solidFill>
                  <a:schemeClr val="tx1"/>
                </a:solidFill>
                <a:latin typeface="+mj-ea"/>
              </a:rPr>
              <a:t>　　　　測定および計量管理を行うための資格。</a:t>
            </a:r>
            <a:endParaRPr lang="ja-JP" altLang="en-US" sz="3200" b="1" dirty="0">
              <a:solidFill>
                <a:schemeClr val="tx1"/>
              </a:solidFill>
              <a:latin typeface="+mj-ea"/>
            </a:endParaRPr>
          </a:p>
        </p:txBody>
      </p:sp>
      <p:pic>
        <p:nvPicPr>
          <p:cNvPr id="9220" name="図 3">
            <a:extLst>
              <a:ext uri="{FF2B5EF4-FFF2-40B4-BE49-F238E27FC236}">
                <a16:creationId xmlns:a16="http://schemas.microsoft.com/office/drawing/2014/main" id="{F74ACA66-1D50-46C7-8B16-CC1FCAF35E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5E8B3240-898A-4D7F-94AD-C370D858D429}"/>
              </a:ext>
            </a:extLst>
          </p:cNvPr>
          <p:cNvSpPr txBox="1">
            <a:spLocks noChangeArrowheads="1"/>
          </p:cNvSpPr>
          <p:nvPr/>
        </p:nvSpPr>
        <p:spPr bwMode="auto">
          <a:xfrm>
            <a:off x="319088" y="71438"/>
            <a:ext cx="8494712" cy="2736850"/>
          </a:xfrm>
          <a:prstGeom prst="rect">
            <a:avLst/>
          </a:prstGeom>
          <a:noFill/>
          <a:ln w="25400">
            <a:solidFill>
              <a:schemeClr val="tx1"/>
            </a:solidFill>
            <a:miter lim="800000"/>
            <a:headEnd/>
            <a:tailEnd/>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rgbClr val="FFFF00"/>
                </a:solidFill>
                <a:latin typeface="+mj-ea"/>
              </a:rPr>
              <a:t>環境計量士の資格取得の方法</a:t>
            </a:r>
            <a:endParaRPr lang="en-US" altLang="ja-JP" sz="3200" b="1" dirty="0">
              <a:solidFill>
                <a:srgbClr val="FFFF00"/>
              </a:solidFill>
              <a:latin typeface="+mj-ea"/>
            </a:endParaRPr>
          </a:p>
          <a:p>
            <a:pPr algn="l" eaLnBrk="1" hangingPunct="1">
              <a:buFont typeface="Wingdings" panose="05000000000000000000" pitchFamily="2" charset="2"/>
              <a:buNone/>
              <a:defRPr/>
            </a:pPr>
            <a:r>
              <a:rPr lang="ja-JP" altLang="en-US" sz="3200" dirty="0">
                <a:solidFill>
                  <a:schemeClr val="tx1"/>
                </a:solidFill>
                <a:latin typeface="+mj-ea"/>
              </a:rPr>
              <a:t>①環境計量士の国家資格に合格すること。</a:t>
            </a:r>
          </a:p>
          <a:p>
            <a:pPr algn="l" eaLnBrk="1" hangingPunct="1">
              <a:buFont typeface="Wingdings" panose="05000000000000000000" pitchFamily="2" charset="2"/>
              <a:buNone/>
              <a:defRPr/>
            </a:pPr>
            <a:r>
              <a:rPr lang="ja-JP" altLang="en-US" sz="3200" dirty="0">
                <a:solidFill>
                  <a:schemeClr val="tx1"/>
                </a:solidFill>
                <a:latin typeface="+mj-ea"/>
              </a:rPr>
              <a:t>②国立研究開発法人産業技術総合研究所計量研修センターの入所試験に合格し、所定の教習（資格認定コース）を修了すること。</a:t>
            </a:r>
            <a:endParaRPr lang="en-US" altLang="ja-JP" sz="3200" b="1" dirty="0">
              <a:solidFill>
                <a:srgbClr val="FFFF00"/>
              </a:solidFill>
              <a:latin typeface="+mj-ea"/>
            </a:endParaRPr>
          </a:p>
        </p:txBody>
      </p:sp>
      <p:sp>
        <p:nvSpPr>
          <p:cNvPr id="12" name="Rectangle 7">
            <a:extLst>
              <a:ext uri="{FF2B5EF4-FFF2-40B4-BE49-F238E27FC236}">
                <a16:creationId xmlns:a16="http://schemas.microsoft.com/office/drawing/2014/main" id="{6EA27E14-33B4-4940-BD62-5AF9C62376E0}"/>
              </a:ext>
            </a:extLst>
          </p:cNvPr>
          <p:cNvSpPr txBox="1">
            <a:spLocks noChangeArrowheads="1"/>
          </p:cNvSpPr>
          <p:nvPr/>
        </p:nvSpPr>
        <p:spPr bwMode="auto">
          <a:xfrm>
            <a:off x="319088" y="3311525"/>
            <a:ext cx="8494712" cy="792163"/>
          </a:xfrm>
          <a:prstGeom prst="rect">
            <a:avLst/>
          </a:prstGeom>
          <a:noFill/>
          <a:ln w="25400">
            <a:solidFill>
              <a:schemeClr val="tx1"/>
            </a:solidFill>
            <a:miter lim="800000"/>
            <a:headEnd/>
            <a:tailEnd/>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chemeClr val="tx1"/>
                </a:solidFill>
                <a:latin typeface="+mj-ea"/>
              </a:rPr>
              <a:t>計量検定所の審査：実務経験など所定の条件</a:t>
            </a:r>
            <a:endParaRPr lang="en-US" altLang="ja-JP" sz="3200" b="1" dirty="0">
              <a:solidFill>
                <a:srgbClr val="FFFF00"/>
              </a:solidFill>
              <a:latin typeface="+mj-ea"/>
            </a:endParaRPr>
          </a:p>
        </p:txBody>
      </p:sp>
      <p:sp>
        <p:nvSpPr>
          <p:cNvPr id="13" name="Rectangle 7">
            <a:extLst>
              <a:ext uri="{FF2B5EF4-FFF2-40B4-BE49-F238E27FC236}">
                <a16:creationId xmlns:a16="http://schemas.microsoft.com/office/drawing/2014/main" id="{9BFBE58A-04FF-45F4-95BA-122F2FE9CB37}"/>
              </a:ext>
            </a:extLst>
          </p:cNvPr>
          <p:cNvSpPr txBox="1">
            <a:spLocks noChangeArrowheads="1"/>
          </p:cNvSpPr>
          <p:nvPr/>
        </p:nvSpPr>
        <p:spPr bwMode="auto">
          <a:xfrm>
            <a:off x="306388" y="4606925"/>
            <a:ext cx="8496300" cy="584200"/>
          </a:xfrm>
          <a:prstGeom prst="rect">
            <a:avLst/>
          </a:prstGeom>
          <a:noFill/>
          <a:ln w="25400">
            <a:solidFill>
              <a:schemeClr val="tx1"/>
            </a:solidFill>
            <a:miter lim="800000"/>
            <a:headEnd/>
            <a:tailEnd/>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chemeClr val="tx1"/>
                </a:solidFill>
                <a:latin typeface="+mj-ea"/>
              </a:rPr>
              <a:t>経済産業省に申請</a:t>
            </a:r>
            <a:endParaRPr lang="en-US" altLang="ja-JP" sz="3200" b="1" dirty="0">
              <a:solidFill>
                <a:schemeClr val="tx1"/>
              </a:solidFill>
              <a:latin typeface="+mj-ea"/>
            </a:endParaRPr>
          </a:p>
        </p:txBody>
      </p:sp>
      <p:sp>
        <p:nvSpPr>
          <p:cNvPr id="14" name="Rectangle 7">
            <a:extLst>
              <a:ext uri="{FF2B5EF4-FFF2-40B4-BE49-F238E27FC236}">
                <a16:creationId xmlns:a16="http://schemas.microsoft.com/office/drawing/2014/main" id="{C020FBD1-7224-40CD-AA4A-C8A4B1ABEF71}"/>
              </a:ext>
            </a:extLst>
          </p:cNvPr>
          <p:cNvSpPr txBox="1">
            <a:spLocks noChangeArrowheads="1"/>
          </p:cNvSpPr>
          <p:nvPr/>
        </p:nvSpPr>
        <p:spPr bwMode="auto">
          <a:xfrm>
            <a:off x="1476375" y="5664200"/>
            <a:ext cx="4410075" cy="668338"/>
          </a:xfrm>
          <a:prstGeom prst="rect">
            <a:avLst/>
          </a:prstGeom>
          <a:noFill/>
          <a:ln w="25400">
            <a:solidFill>
              <a:schemeClr val="tx1"/>
            </a:solidFill>
            <a:miter lim="800000"/>
            <a:headEnd/>
            <a:tailEnd/>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3200" b="1" dirty="0">
                <a:solidFill>
                  <a:schemeClr val="tx1"/>
                </a:solidFill>
                <a:latin typeface="+mj-ea"/>
              </a:rPr>
              <a:t>環境計量士登録証交付</a:t>
            </a:r>
            <a:endParaRPr lang="en-US" altLang="ja-JP" sz="3200" b="1" dirty="0">
              <a:solidFill>
                <a:schemeClr val="tx1"/>
              </a:solidFill>
              <a:latin typeface="+mj-ea"/>
            </a:endParaRPr>
          </a:p>
        </p:txBody>
      </p:sp>
      <p:sp>
        <p:nvSpPr>
          <p:cNvPr id="10246" name="矢印: 下 3">
            <a:extLst>
              <a:ext uri="{FF2B5EF4-FFF2-40B4-BE49-F238E27FC236}">
                <a16:creationId xmlns:a16="http://schemas.microsoft.com/office/drawing/2014/main" id="{866D0571-9079-4DBD-AFFE-98D0AD192E68}"/>
              </a:ext>
            </a:extLst>
          </p:cNvPr>
          <p:cNvSpPr>
            <a:spLocks noChangeArrowheads="1"/>
          </p:cNvSpPr>
          <p:nvPr/>
        </p:nvSpPr>
        <p:spPr bwMode="auto">
          <a:xfrm>
            <a:off x="2555875" y="2855913"/>
            <a:ext cx="936625" cy="406400"/>
          </a:xfrm>
          <a:prstGeom prst="downArrow">
            <a:avLst>
              <a:gd name="adj1" fmla="val 50000"/>
              <a:gd name="adj2" fmla="val 50000"/>
            </a:avLst>
          </a:prstGeom>
          <a:solidFill>
            <a:schemeClr val="tx1"/>
          </a:solidFill>
          <a:ln w="9525" algn="ctr">
            <a:solidFill>
              <a:schemeClr val="tx1"/>
            </a:solidFill>
            <a:round/>
            <a:headEnd/>
            <a:tailEnd/>
          </a:ln>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10247" name="矢印: 下 15">
            <a:extLst>
              <a:ext uri="{FF2B5EF4-FFF2-40B4-BE49-F238E27FC236}">
                <a16:creationId xmlns:a16="http://schemas.microsoft.com/office/drawing/2014/main" id="{8600051C-EB2D-4BF6-944E-A584C1AE78A4}"/>
              </a:ext>
            </a:extLst>
          </p:cNvPr>
          <p:cNvSpPr>
            <a:spLocks noChangeArrowheads="1"/>
          </p:cNvSpPr>
          <p:nvPr/>
        </p:nvSpPr>
        <p:spPr bwMode="auto">
          <a:xfrm>
            <a:off x="2560638" y="4171950"/>
            <a:ext cx="935037" cy="404813"/>
          </a:xfrm>
          <a:prstGeom prst="downArrow">
            <a:avLst>
              <a:gd name="adj1" fmla="val 50000"/>
              <a:gd name="adj2" fmla="val 50000"/>
            </a:avLst>
          </a:prstGeom>
          <a:solidFill>
            <a:schemeClr val="tx1"/>
          </a:solidFill>
          <a:ln w="9525" algn="ctr">
            <a:solidFill>
              <a:schemeClr val="tx1"/>
            </a:solidFill>
            <a:round/>
            <a:headEnd/>
            <a:tailEnd/>
          </a:ln>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10248" name="矢印: 下 16">
            <a:extLst>
              <a:ext uri="{FF2B5EF4-FFF2-40B4-BE49-F238E27FC236}">
                <a16:creationId xmlns:a16="http://schemas.microsoft.com/office/drawing/2014/main" id="{EC9D4F22-32E9-40CA-9C23-B1F9902A2FDC}"/>
              </a:ext>
            </a:extLst>
          </p:cNvPr>
          <p:cNvSpPr>
            <a:spLocks noChangeArrowheads="1"/>
          </p:cNvSpPr>
          <p:nvPr/>
        </p:nvSpPr>
        <p:spPr bwMode="auto">
          <a:xfrm>
            <a:off x="2555875" y="5240338"/>
            <a:ext cx="936625" cy="404812"/>
          </a:xfrm>
          <a:prstGeom prst="downArrow">
            <a:avLst>
              <a:gd name="adj1" fmla="val 50000"/>
              <a:gd name="adj2" fmla="val 50000"/>
            </a:avLst>
          </a:prstGeom>
          <a:solidFill>
            <a:schemeClr val="tx1"/>
          </a:solidFill>
          <a:ln w="9525" algn="ctr">
            <a:solidFill>
              <a:schemeClr val="tx1"/>
            </a:solidFill>
            <a:round/>
            <a:headEnd/>
            <a:tailEnd/>
          </a:ln>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2" name="吹き出し: 四角形 1">
            <a:extLst>
              <a:ext uri="{FF2B5EF4-FFF2-40B4-BE49-F238E27FC236}">
                <a16:creationId xmlns:a16="http://schemas.microsoft.com/office/drawing/2014/main" id="{9C940375-9C7C-4BCB-A6AA-57A63B8DD369}"/>
              </a:ext>
            </a:extLst>
          </p:cNvPr>
          <p:cNvSpPr/>
          <p:nvPr/>
        </p:nvSpPr>
        <p:spPr bwMode="auto">
          <a:xfrm>
            <a:off x="4859338" y="4152900"/>
            <a:ext cx="3673475" cy="2633663"/>
          </a:xfrm>
          <a:prstGeom prst="wedgeRectCallout">
            <a:avLst>
              <a:gd name="adj1" fmla="val 26485"/>
              <a:gd name="adj2" fmla="val -57524"/>
            </a:avLst>
          </a:prstGeom>
          <a:solidFill>
            <a:schemeClr val="bg1">
              <a:lumMod val="40000"/>
              <a:lumOff val="60000"/>
            </a:schemeClr>
          </a:solidFill>
          <a:ln w="9525" cap="flat" cmpd="sng" algn="ctr">
            <a:solidFill>
              <a:schemeClr val="tx1"/>
            </a:solidFill>
            <a:prstDash val="solid"/>
            <a:round/>
            <a:headEnd type="none" w="med" len="med"/>
            <a:tailEnd type="none" w="med" len="med"/>
          </a:ln>
          <a:effectLst/>
        </p:spPr>
        <p:txBody>
          <a:bodyPr/>
          <a:lstStyle/>
          <a:p>
            <a:pPr eaLnBrk="1" hangingPunct="1">
              <a:lnSpc>
                <a:spcPct val="90000"/>
              </a:lnSpc>
              <a:spcBef>
                <a:spcPct val="20000"/>
              </a:spcBef>
              <a:defRPr/>
            </a:pPr>
            <a:r>
              <a:rPr lang="ja-JP" altLang="en-US" dirty="0"/>
              <a:t>・計量証明の試験</a:t>
            </a:r>
            <a:br>
              <a:rPr lang="en-US" altLang="ja-JP" dirty="0"/>
            </a:br>
            <a:r>
              <a:rPr lang="ja-JP" altLang="en-US" dirty="0"/>
              <a:t>・計量証明設備の管理</a:t>
            </a:r>
            <a:endParaRPr lang="en-US" altLang="ja-JP" dirty="0"/>
          </a:p>
          <a:p>
            <a:pPr eaLnBrk="1" hangingPunct="1">
              <a:lnSpc>
                <a:spcPct val="90000"/>
              </a:lnSpc>
              <a:spcBef>
                <a:spcPct val="20000"/>
              </a:spcBef>
              <a:defRPr/>
            </a:pPr>
            <a:r>
              <a:rPr lang="ja-JP" altLang="en-US" dirty="0"/>
              <a:t>・計量管理（設備管理基準見直し、</a:t>
            </a:r>
            <a:r>
              <a:rPr lang="en-US" altLang="ja-JP" dirty="0"/>
              <a:t>SOP</a:t>
            </a:r>
            <a:r>
              <a:rPr lang="ja-JP" altLang="en-US" dirty="0"/>
              <a:t>制定</a:t>
            </a:r>
            <a:r>
              <a:rPr lang="en-US" altLang="ja-JP" dirty="0"/>
              <a:t>/</a:t>
            </a:r>
            <a:r>
              <a:rPr lang="ja-JP" altLang="en-US" dirty="0"/>
              <a:t>改定、社内研究など</a:t>
            </a:r>
            <a:endParaRPr lang="en-US" altLang="ja-JP" dirty="0"/>
          </a:p>
          <a:p>
            <a:pPr eaLnBrk="1" hangingPunct="1">
              <a:lnSpc>
                <a:spcPct val="90000"/>
              </a:lnSpc>
              <a:spcBef>
                <a:spcPct val="20000"/>
              </a:spcBef>
              <a:defRPr/>
            </a:pPr>
            <a:r>
              <a:rPr lang="ja-JP" altLang="en-US" dirty="0"/>
              <a:t>・</a:t>
            </a:r>
            <a:r>
              <a:rPr lang="en-US" altLang="ja-JP" dirty="0"/>
              <a:t>1</a:t>
            </a:r>
            <a:r>
              <a:rPr lang="ja-JP" altLang="en-US" dirty="0"/>
              <a:t>年以上の実務経験</a:t>
            </a:r>
            <a:endParaRPr lang="en-US" altLang="ja-JP" dirty="0"/>
          </a:p>
          <a:p>
            <a:pPr eaLnBrk="1" hangingPunct="1">
              <a:lnSpc>
                <a:spcPct val="90000"/>
              </a:lnSpc>
              <a:spcBef>
                <a:spcPct val="20000"/>
              </a:spcBef>
              <a:defRPr/>
            </a:pPr>
            <a:endParaRPr lang="ja-JP" altLang="en-US" dirty="0"/>
          </a:p>
        </p:txBody>
      </p:sp>
      <p:pic>
        <p:nvPicPr>
          <p:cNvPr id="10250" name="図 9">
            <a:extLst>
              <a:ext uri="{FF2B5EF4-FFF2-40B4-BE49-F238E27FC236}">
                <a16:creationId xmlns:a16="http://schemas.microsoft.com/office/drawing/2014/main" id="{077A501B-16C5-43A0-BA01-51B5B6B394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fade">
                                      <p:cBhvr>
                                        <p:cTn id="7" dur="500"/>
                                        <p:tgtEl>
                                          <p:spTgt spid="102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247"/>
                                        </p:tgtEl>
                                        <p:attrNameLst>
                                          <p:attrName>style.visibility</p:attrName>
                                        </p:attrNameLst>
                                      </p:cBhvr>
                                      <p:to>
                                        <p:strVal val="visible"/>
                                      </p:to>
                                    </p:set>
                                    <p:animEffect transition="in" filter="fade">
                                      <p:cBhvr>
                                        <p:cTn id="15" dur="500"/>
                                        <p:tgtEl>
                                          <p:spTgt spid="1024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248"/>
                                        </p:tgtEl>
                                        <p:attrNameLst>
                                          <p:attrName>style.visibility</p:attrName>
                                        </p:attrNameLst>
                                      </p:cBhvr>
                                      <p:to>
                                        <p:strVal val="visible"/>
                                      </p:to>
                                    </p:set>
                                    <p:animEffect transition="in" filter="fade">
                                      <p:cBhvr>
                                        <p:cTn id="23" dur="500"/>
                                        <p:tgtEl>
                                          <p:spTgt spid="1024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fltVal val="0"/>
                                          </p:val>
                                        </p:tav>
                                        <p:tav tm="100000">
                                          <p:val>
                                            <p:strVal val="#ppt_w"/>
                                          </p:val>
                                        </p:tav>
                                      </p:tavLst>
                                    </p:anim>
                                    <p:anim calcmode="lin" valueType="num">
                                      <p:cBhvr>
                                        <p:cTn id="32" dur="500" fill="hold"/>
                                        <p:tgtEl>
                                          <p:spTgt spid="2"/>
                                        </p:tgtEl>
                                        <p:attrNameLst>
                                          <p:attrName>ppt_h</p:attrName>
                                        </p:attrNameLst>
                                      </p:cBhvr>
                                      <p:tavLst>
                                        <p:tav tm="0">
                                          <p:val>
                                            <p:fltVal val="0"/>
                                          </p:val>
                                        </p:tav>
                                        <p:tav tm="100000">
                                          <p:val>
                                            <p:strVal val="#ppt_h"/>
                                          </p:val>
                                        </p:tav>
                                      </p:tavLst>
                                    </p:anim>
                                    <p:animEffect transition="in" filter="fade">
                                      <p:cBhvr>
                                        <p:cTn id="3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0246" grpId="0" animBg="1"/>
      <p:bldP spid="10247" grpId="0" animBg="1"/>
      <p:bldP spid="10248"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0D1E9728-98CC-4B3E-9940-DDB8D547F14F}"/>
              </a:ext>
            </a:extLst>
          </p:cNvPr>
          <p:cNvSpPr txBox="1">
            <a:spLocks noChangeArrowheads="1"/>
          </p:cNvSpPr>
          <p:nvPr/>
        </p:nvSpPr>
        <p:spPr bwMode="auto">
          <a:xfrm>
            <a:off x="384175" y="0"/>
            <a:ext cx="80645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4400" b="1">
                <a:solidFill>
                  <a:schemeClr val="tx2"/>
                </a:solidFill>
              </a:rPr>
              <a:t>5</a:t>
            </a:r>
            <a:r>
              <a:rPr lang="ja-JP" altLang="en-US" sz="4400" b="1">
                <a:solidFill>
                  <a:schemeClr val="tx2"/>
                </a:solidFill>
              </a:rPr>
              <a:t>．特定計量器</a:t>
            </a:r>
          </a:p>
        </p:txBody>
      </p:sp>
      <p:graphicFrame>
        <p:nvGraphicFramePr>
          <p:cNvPr id="5" name="表 5">
            <a:extLst>
              <a:ext uri="{FF2B5EF4-FFF2-40B4-BE49-F238E27FC236}">
                <a16:creationId xmlns:a16="http://schemas.microsoft.com/office/drawing/2014/main" id="{178FCA9A-AC72-40AE-8DD8-B06293F3D789}"/>
              </a:ext>
            </a:extLst>
          </p:cNvPr>
          <p:cNvGraphicFramePr>
            <a:graphicFrameLocks noGrp="1"/>
          </p:cNvGraphicFramePr>
          <p:nvPr/>
        </p:nvGraphicFramePr>
        <p:xfrm>
          <a:off x="1333500" y="3141663"/>
          <a:ext cx="7546975" cy="3262311"/>
        </p:xfrm>
        <a:graphic>
          <a:graphicData uri="http://schemas.openxmlformats.org/drawingml/2006/table">
            <a:tbl>
              <a:tblPr firstRow="1" bandRow="1">
                <a:tableStyleId>{5C22544A-7EE6-4342-B048-85BDC9FD1C3A}</a:tableStyleId>
              </a:tblPr>
              <a:tblGrid>
                <a:gridCol w="5182879">
                  <a:extLst>
                    <a:ext uri="{9D8B030D-6E8A-4147-A177-3AD203B41FA5}">
                      <a16:colId xmlns:a16="http://schemas.microsoft.com/office/drawing/2014/main" val="20000"/>
                    </a:ext>
                  </a:extLst>
                </a:gridCol>
                <a:gridCol w="2364096">
                  <a:extLst>
                    <a:ext uri="{9D8B030D-6E8A-4147-A177-3AD203B41FA5}">
                      <a16:colId xmlns:a16="http://schemas.microsoft.com/office/drawing/2014/main" val="20001"/>
                    </a:ext>
                  </a:extLst>
                </a:gridCol>
              </a:tblGrid>
              <a:tr h="457194">
                <a:tc>
                  <a:txBody>
                    <a:bodyPr/>
                    <a:lstStyle/>
                    <a:p>
                      <a:pPr algn="ctr"/>
                      <a:r>
                        <a:rPr kumimoji="1" lang="ja-JP" altLang="en-US" sz="2400" dirty="0">
                          <a:solidFill>
                            <a:schemeClr val="tx1"/>
                          </a:solidFill>
                          <a:latin typeface="+mj-ea"/>
                          <a:ea typeface="+mj-ea"/>
                        </a:rPr>
                        <a:t>特定計量器</a:t>
                      </a:r>
                    </a:p>
                  </a:txBody>
                  <a:tcPr marL="91446" marR="91446" marT="45717" marB="45717">
                    <a:noFill/>
                  </a:tcPr>
                </a:tc>
                <a:tc>
                  <a:txBody>
                    <a:bodyPr/>
                    <a:lstStyle/>
                    <a:p>
                      <a:pPr algn="ctr"/>
                      <a:r>
                        <a:rPr kumimoji="1" lang="ja-JP" altLang="en-US" sz="2400" dirty="0">
                          <a:solidFill>
                            <a:schemeClr val="tx1"/>
                          </a:solidFill>
                          <a:latin typeface="+mj-ea"/>
                          <a:ea typeface="+mj-ea"/>
                        </a:rPr>
                        <a:t>検定有効期間</a:t>
                      </a:r>
                    </a:p>
                  </a:txBody>
                  <a:tcPr marL="91446" marR="91446" marT="45717" marB="45717">
                    <a:noFill/>
                  </a:tcPr>
                </a:tc>
                <a:extLst>
                  <a:ext uri="{0D108BD9-81ED-4DB2-BD59-A6C34878D82A}">
                    <a16:rowId xmlns:a16="http://schemas.microsoft.com/office/drawing/2014/main" val="10000"/>
                  </a:ext>
                </a:extLst>
              </a:tr>
              <a:tr h="566646">
                <a:tc>
                  <a:txBody>
                    <a:bodyPr/>
                    <a:lstStyle/>
                    <a:p>
                      <a:r>
                        <a:rPr kumimoji="1" lang="ja-JP" altLang="en-US" sz="2400" b="1" dirty="0">
                          <a:solidFill>
                            <a:schemeClr val="tx1"/>
                          </a:solidFill>
                          <a:latin typeface="+mj-ea"/>
                          <a:ea typeface="+mj-ea"/>
                        </a:rPr>
                        <a:t>ガラス電極式水素イオン濃度検出器</a:t>
                      </a:r>
                    </a:p>
                  </a:txBody>
                  <a:tcPr marL="91446" marR="91446" marT="45717" marB="45717">
                    <a:noFill/>
                  </a:tcPr>
                </a:tc>
                <a:tc>
                  <a:txBody>
                    <a:bodyPr/>
                    <a:lstStyle/>
                    <a:p>
                      <a:pPr algn="ctr"/>
                      <a:r>
                        <a:rPr kumimoji="1" lang="en-US" altLang="ja-JP" sz="2400" b="1" dirty="0">
                          <a:solidFill>
                            <a:schemeClr val="tx1"/>
                          </a:solidFill>
                          <a:latin typeface="+mj-ea"/>
                          <a:ea typeface="+mj-ea"/>
                        </a:rPr>
                        <a:t>2</a:t>
                      </a:r>
                      <a:r>
                        <a:rPr kumimoji="1" lang="ja-JP" altLang="en-US" sz="2400" b="1" dirty="0">
                          <a:solidFill>
                            <a:schemeClr val="tx1"/>
                          </a:solidFill>
                          <a:latin typeface="+mj-ea"/>
                          <a:ea typeface="+mj-ea"/>
                        </a:rPr>
                        <a:t>年</a:t>
                      </a:r>
                    </a:p>
                  </a:txBody>
                  <a:tcPr marL="91446" marR="91446" marT="45717" marB="45717">
                    <a:noFill/>
                  </a:tcPr>
                </a:tc>
                <a:extLst>
                  <a:ext uri="{0D108BD9-81ED-4DB2-BD59-A6C34878D82A}">
                    <a16:rowId xmlns:a16="http://schemas.microsoft.com/office/drawing/2014/main" val="10001"/>
                  </a:ext>
                </a:extLst>
              </a:tr>
              <a:tr h="538533">
                <a:tc>
                  <a:txBody>
                    <a:bodyPr/>
                    <a:lstStyle/>
                    <a:p>
                      <a:r>
                        <a:rPr kumimoji="1" lang="ja-JP" altLang="en-US" sz="2400" b="1" dirty="0">
                          <a:solidFill>
                            <a:schemeClr val="tx1"/>
                          </a:solidFill>
                          <a:latin typeface="+mj-ea"/>
                          <a:ea typeface="+mj-ea"/>
                        </a:rPr>
                        <a:t>ガラス電極式水素イオン濃度指示計</a:t>
                      </a:r>
                    </a:p>
                  </a:txBody>
                  <a:tcPr marL="91446" marR="91446" marT="45717" marB="45717">
                    <a:noFill/>
                  </a:tcPr>
                </a:tc>
                <a:tc>
                  <a:txBody>
                    <a:bodyPr/>
                    <a:lstStyle/>
                    <a:p>
                      <a:pPr algn="ctr"/>
                      <a:r>
                        <a:rPr kumimoji="1" lang="en-US" altLang="ja-JP" sz="2400" b="1" dirty="0">
                          <a:solidFill>
                            <a:schemeClr val="tx1"/>
                          </a:solidFill>
                          <a:latin typeface="+mj-ea"/>
                          <a:ea typeface="+mj-ea"/>
                        </a:rPr>
                        <a:t>6</a:t>
                      </a:r>
                      <a:r>
                        <a:rPr kumimoji="1" lang="ja-JP" altLang="en-US" sz="2400" b="1" dirty="0">
                          <a:solidFill>
                            <a:schemeClr val="tx1"/>
                          </a:solidFill>
                          <a:latin typeface="+mj-ea"/>
                          <a:ea typeface="+mj-ea"/>
                        </a:rPr>
                        <a:t>年</a:t>
                      </a:r>
                    </a:p>
                  </a:txBody>
                  <a:tcPr marL="91446" marR="91446" marT="45717" marB="45717">
                    <a:noFill/>
                  </a:tcPr>
                </a:tc>
                <a:extLst>
                  <a:ext uri="{0D108BD9-81ED-4DB2-BD59-A6C34878D82A}">
                    <a16:rowId xmlns:a16="http://schemas.microsoft.com/office/drawing/2014/main" val="10002"/>
                  </a:ext>
                </a:extLst>
              </a:tr>
              <a:tr h="566646">
                <a:tc>
                  <a:txBody>
                    <a:bodyPr/>
                    <a:lstStyle/>
                    <a:p>
                      <a:r>
                        <a:rPr kumimoji="1" lang="ja-JP" altLang="en-US" sz="2400" b="1" dirty="0">
                          <a:solidFill>
                            <a:schemeClr val="tx1"/>
                          </a:solidFill>
                          <a:latin typeface="+mj-ea"/>
                          <a:ea typeface="+mj-ea"/>
                        </a:rPr>
                        <a:t>騒音計</a:t>
                      </a:r>
                    </a:p>
                  </a:txBody>
                  <a:tcPr marL="91446" marR="91446" marT="45717" marB="45717">
                    <a:noFill/>
                  </a:tcPr>
                </a:tc>
                <a:tc>
                  <a:txBody>
                    <a:bodyPr/>
                    <a:lstStyle/>
                    <a:p>
                      <a:pPr algn="ctr"/>
                      <a:r>
                        <a:rPr kumimoji="1" lang="en-US" altLang="ja-JP" sz="2400" b="1" dirty="0">
                          <a:solidFill>
                            <a:schemeClr val="tx1"/>
                          </a:solidFill>
                          <a:latin typeface="+mj-ea"/>
                          <a:ea typeface="+mj-ea"/>
                        </a:rPr>
                        <a:t>5</a:t>
                      </a:r>
                      <a:r>
                        <a:rPr kumimoji="1" lang="ja-JP" altLang="en-US" sz="2400" b="1" dirty="0">
                          <a:solidFill>
                            <a:schemeClr val="tx1"/>
                          </a:solidFill>
                          <a:latin typeface="+mj-ea"/>
                          <a:ea typeface="+mj-ea"/>
                        </a:rPr>
                        <a:t>年</a:t>
                      </a:r>
                    </a:p>
                  </a:txBody>
                  <a:tcPr marL="91446" marR="91446" marT="45717" marB="45717">
                    <a:noFill/>
                  </a:tcPr>
                </a:tc>
                <a:extLst>
                  <a:ext uri="{0D108BD9-81ED-4DB2-BD59-A6C34878D82A}">
                    <a16:rowId xmlns:a16="http://schemas.microsoft.com/office/drawing/2014/main" val="10003"/>
                  </a:ext>
                </a:extLst>
              </a:tr>
              <a:tr h="566646">
                <a:tc>
                  <a:txBody>
                    <a:bodyPr/>
                    <a:lstStyle/>
                    <a:p>
                      <a:r>
                        <a:rPr kumimoji="1" lang="ja-JP" altLang="en-US" sz="2400" b="1" dirty="0">
                          <a:solidFill>
                            <a:schemeClr val="tx1"/>
                          </a:solidFill>
                          <a:latin typeface="+mj-ea"/>
                          <a:ea typeface="+mj-ea"/>
                        </a:rPr>
                        <a:t>振動レベル計</a:t>
                      </a:r>
                    </a:p>
                  </a:txBody>
                  <a:tcPr marL="91446" marR="91446" marT="45717" marB="45717">
                    <a:noFill/>
                  </a:tcPr>
                </a:tc>
                <a:tc>
                  <a:txBody>
                    <a:bodyPr/>
                    <a:lstStyle/>
                    <a:p>
                      <a:pPr algn="ctr"/>
                      <a:r>
                        <a:rPr kumimoji="1" lang="en-US" altLang="ja-JP" sz="2400" b="1" dirty="0">
                          <a:solidFill>
                            <a:schemeClr val="tx1"/>
                          </a:solidFill>
                          <a:latin typeface="+mj-ea"/>
                          <a:ea typeface="+mj-ea"/>
                        </a:rPr>
                        <a:t>6</a:t>
                      </a:r>
                      <a:r>
                        <a:rPr kumimoji="1" lang="ja-JP" altLang="en-US" sz="2400" b="1" dirty="0">
                          <a:solidFill>
                            <a:schemeClr val="tx1"/>
                          </a:solidFill>
                          <a:latin typeface="+mj-ea"/>
                          <a:ea typeface="+mj-ea"/>
                        </a:rPr>
                        <a:t>年</a:t>
                      </a:r>
                    </a:p>
                  </a:txBody>
                  <a:tcPr marL="91446" marR="91446" marT="45717" marB="45717">
                    <a:noFill/>
                  </a:tcPr>
                </a:tc>
                <a:extLst>
                  <a:ext uri="{0D108BD9-81ED-4DB2-BD59-A6C34878D82A}">
                    <a16:rowId xmlns:a16="http://schemas.microsoft.com/office/drawing/2014/main" val="10004"/>
                  </a:ext>
                </a:extLst>
              </a:tr>
              <a:tr h="566646">
                <a:tc>
                  <a:txBody>
                    <a:bodyPr/>
                    <a:lstStyle/>
                    <a:p>
                      <a:r>
                        <a:rPr kumimoji="1" lang="ja-JP" altLang="en-US" sz="2400" b="1" dirty="0">
                          <a:solidFill>
                            <a:schemeClr val="tx1"/>
                          </a:solidFill>
                          <a:latin typeface="+mj-ea"/>
                          <a:ea typeface="+mj-ea"/>
                        </a:rPr>
                        <a:t>大気濃度計</a:t>
                      </a:r>
                    </a:p>
                  </a:txBody>
                  <a:tcPr marL="91446" marR="91446" marT="45717" marB="45717">
                    <a:noFill/>
                  </a:tcPr>
                </a:tc>
                <a:tc>
                  <a:txBody>
                    <a:bodyPr/>
                    <a:lstStyle/>
                    <a:p>
                      <a:pPr algn="ctr"/>
                      <a:r>
                        <a:rPr kumimoji="1" lang="en-US" altLang="ja-JP" sz="2400" b="1" dirty="0">
                          <a:solidFill>
                            <a:schemeClr val="tx1"/>
                          </a:solidFill>
                          <a:latin typeface="+mj-ea"/>
                          <a:ea typeface="+mj-ea"/>
                        </a:rPr>
                        <a:t>8</a:t>
                      </a:r>
                      <a:r>
                        <a:rPr kumimoji="1" lang="ja-JP" altLang="en-US" sz="2400" b="1" dirty="0">
                          <a:solidFill>
                            <a:schemeClr val="tx1"/>
                          </a:solidFill>
                          <a:latin typeface="+mj-ea"/>
                          <a:ea typeface="+mj-ea"/>
                        </a:rPr>
                        <a:t>年</a:t>
                      </a:r>
                    </a:p>
                  </a:txBody>
                  <a:tcPr marL="91446" marR="91446" marT="45717" marB="45717">
                    <a:noFill/>
                  </a:tcPr>
                </a:tc>
                <a:extLst>
                  <a:ext uri="{0D108BD9-81ED-4DB2-BD59-A6C34878D82A}">
                    <a16:rowId xmlns:a16="http://schemas.microsoft.com/office/drawing/2014/main" val="10005"/>
                  </a:ext>
                </a:extLst>
              </a:tr>
            </a:tbl>
          </a:graphicData>
        </a:graphic>
      </p:graphicFrame>
      <p:sp>
        <p:nvSpPr>
          <p:cNvPr id="47" name="Rectangle 7">
            <a:extLst>
              <a:ext uri="{FF2B5EF4-FFF2-40B4-BE49-F238E27FC236}">
                <a16:creationId xmlns:a16="http://schemas.microsoft.com/office/drawing/2014/main" id="{ECD46A47-3AB1-402C-8A4A-E1FB925EDF9E}"/>
              </a:ext>
            </a:extLst>
          </p:cNvPr>
          <p:cNvSpPr txBox="1">
            <a:spLocks noChangeArrowheads="1"/>
          </p:cNvSpPr>
          <p:nvPr/>
        </p:nvSpPr>
        <p:spPr bwMode="auto">
          <a:xfrm>
            <a:off x="384175" y="836613"/>
            <a:ext cx="8496300" cy="2160587"/>
          </a:xfrm>
          <a:prstGeom prst="rect">
            <a:avLst/>
          </a:prstGeom>
          <a:noFill/>
          <a:ln w="25400">
            <a:solidFill>
              <a:schemeClr val="tx1"/>
            </a:solidFill>
            <a:miter lim="800000"/>
            <a:headEnd/>
            <a:tailEnd/>
          </a:ln>
          <a:effectLst/>
        </p:spPr>
        <p:txBody>
          <a:bodyPr anchor="ctr"/>
          <a:lst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algn="l" eaLnBrk="1" hangingPunct="1">
              <a:defRPr/>
            </a:pPr>
            <a:r>
              <a:rPr lang="ja-JP" altLang="en-US" sz="2800" b="1" dirty="0">
                <a:solidFill>
                  <a:srgbClr val="00B0F0"/>
                </a:solidFill>
                <a:latin typeface="+mj-ea"/>
              </a:rPr>
              <a:t>取引もしくは証明における計量に使用され</a:t>
            </a:r>
            <a:r>
              <a:rPr lang="ja-JP" altLang="en-US" sz="2800" b="1" dirty="0">
                <a:solidFill>
                  <a:schemeClr val="tx1"/>
                </a:solidFill>
                <a:latin typeface="+mj-ea"/>
              </a:rPr>
              <a:t>、または主として一般消費者の生活の用に供される計量器のうち、</a:t>
            </a:r>
            <a:r>
              <a:rPr lang="ja-JP" altLang="en-US" sz="2800" b="1" dirty="0">
                <a:solidFill>
                  <a:srgbClr val="00B0F0"/>
                </a:solidFill>
                <a:latin typeface="+mj-ea"/>
              </a:rPr>
              <a:t>適正な計量の実施</a:t>
            </a:r>
            <a:r>
              <a:rPr lang="ja-JP" altLang="en-US" sz="2800" b="1" dirty="0">
                <a:solidFill>
                  <a:schemeClr val="tx1"/>
                </a:solidFill>
                <a:latin typeface="+mj-ea"/>
              </a:rPr>
              <a:t>を確保するために、</a:t>
            </a:r>
            <a:r>
              <a:rPr lang="ja-JP" altLang="en-US" sz="2800" b="1" dirty="0">
                <a:solidFill>
                  <a:srgbClr val="00B0F0"/>
                </a:solidFill>
                <a:latin typeface="+mj-ea"/>
              </a:rPr>
              <a:t>その構造または器差に係る基準を定める必要があるもの</a:t>
            </a:r>
            <a:r>
              <a:rPr lang="ja-JP" altLang="en-US" sz="2800" b="1" dirty="0">
                <a:solidFill>
                  <a:schemeClr val="tx1"/>
                </a:solidFill>
                <a:latin typeface="+mj-ea"/>
              </a:rPr>
              <a:t>として政令で定められたものをいう。</a:t>
            </a:r>
            <a:endParaRPr lang="en-US" altLang="ja-JP" sz="2800" b="1" dirty="0">
              <a:solidFill>
                <a:schemeClr val="tx1"/>
              </a:solidFill>
              <a:latin typeface="+mj-ea"/>
            </a:endParaRPr>
          </a:p>
        </p:txBody>
      </p:sp>
      <p:pic>
        <p:nvPicPr>
          <p:cNvPr id="11291" name="図 5">
            <a:extLst>
              <a:ext uri="{FF2B5EF4-FFF2-40B4-BE49-F238E27FC236}">
                <a16:creationId xmlns:a16="http://schemas.microsoft.com/office/drawing/2014/main" id="{14FB25A6-4B16-4D86-8EA9-C36289CCE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EE85F56B-0874-423D-B8C9-ED41FC1DE688}"/>
              </a:ext>
            </a:extLst>
          </p:cNvPr>
          <p:cNvSpPr txBox="1"/>
          <p:nvPr/>
        </p:nvSpPr>
        <p:spPr>
          <a:xfrm>
            <a:off x="406400" y="2924175"/>
            <a:ext cx="8353425" cy="3194050"/>
          </a:xfrm>
          <a:prstGeom prst="rect">
            <a:avLst/>
          </a:prstGeom>
          <a:noFill/>
          <a:ln>
            <a:solidFill>
              <a:schemeClr val="tx1"/>
            </a:solidFill>
          </a:ln>
        </p:spPr>
        <p:txBody>
          <a:bodyPr>
            <a:spAutoFit/>
          </a:bodyPr>
          <a:lstStyle/>
          <a:p>
            <a:pPr eaLnBrk="1" hangingPunct="1">
              <a:lnSpc>
                <a:spcPct val="90000"/>
              </a:lnSpc>
              <a:spcBef>
                <a:spcPct val="20000"/>
              </a:spcBef>
              <a:buFont typeface="Wingdings" panose="05000000000000000000" pitchFamily="2" charset="2"/>
              <a:buChar char="u"/>
              <a:defRPr/>
            </a:pPr>
            <a:r>
              <a:rPr lang="ja-JP" altLang="en-US" sz="2400" dirty="0">
                <a:latin typeface="+mj-ea"/>
                <a:ea typeface="+mj-ea"/>
              </a:rPr>
              <a:t>分析会社が排水中のカドミウム濃度を測定して報告する</a:t>
            </a:r>
            <a:endParaRPr lang="en-US" altLang="ja-JP" sz="2400" dirty="0">
              <a:latin typeface="+mj-ea"/>
              <a:ea typeface="+mj-ea"/>
            </a:endParaRPr>
          </a:p>
          <a:p>
            <a:pPr eaLnBrk="1" hangingPunct="1">
              <a:lnSpc>
                <a:spcPct val="90000"/>
              </a:lnSpc>
              <a:spcBef>
                <a:spcPct val="20000"/>
              </a:spcBef>
              <a:buFont typeface="Wingdings" panose="05000000000000000000" pitchFamily="2" charset="2"/>
              <a:buChar char="u"/>
              <a:defRPr/>
            </a:pPr>
            <a:r>
              <a:rPr lang="ja-JP" altLang="en-US" sz="2400" dirty="0">
                <a:latin typeface="+mj-ea"/>
                <a:ea typeface="+mj-ea"/>
              </a:rPr>
              <a:t>肉屋が、量り売りによって肉を販売する</a:t>
            </a:r>
            <a:endParaRPr lang="en-US" altLang="ja-JP" sz="2400" dirty="0">
              <a:latin typeface="+mj-ea"/>
              <a:ea typeface="+mj-ea"/>
            </a:endParaRPr>
          </a:p>
          <a:p>
            <a:pPr eaLnBrk="1" hangingPunct="1">
              <a:lnSpc>
                <a:spcPct val="90000"/>
              </a:lnSpc>
              <a:spcBef>
                <a:spcPct val="20000"/>
              </a:spcBef>
              <a:buFont typeface="Wingdings" panose="05000000000000000000" pitchFamily="2" charset="2"/>
              <a:buChar char="u"/>
              <a:defRPr/>
            </a:pPr>
            <a:r>
              <a:rPr lang="ja-JP" altLang="en-US" sz="2400" dirty="0">
                <a:latin typeface="+mj-ea"/>
                <a:ea typeface="+mj-ea"/>
              </a:rPr>
              <a:t>タクシーが、距離によって乗車の料金を決める</a:t>
            </a:r>
            <a:endParaRPr lang="en-US" altLang="ja-JP" sz="2400" dirty="0">
              <a:latin typeface="+mj-ea"/>
              <a:ea typeface="+mj-ea"/>
            </a:endParaRPr>
          </a:p>
          <a:p>
            <a:pPr eaLnBrk="1" hangingPunct="1">
              <a:lnSpc>
                <a:spcPct val="90000"/>
              </a:lnSpc>
              <a:spcBef>
                <a:spcPct val="20000"/>
              </a:spcBef>
              <a:buFont typeface="Wingdings" panose="05000000000000000000" pitchFamily="2" charset="2"/>
              <a:buChar char="u"/>
              <a:defRPr/>
            </a:pPr>
            <a:r>
              <a:rPr lang="ja-JP" altLang="en-US" sz="2400" dirty="0">
                <a:latin typeface="+mj-ea"/>
                <a:ea typeface="+mj-ea"/>
              </a:rPr>
              <a:t>呉服店などが、布や生地の長さによって金額を決める</a:t>
            </a:r>
            <a:endParaRPr lang="en-US" altLang="ja-JP" sz="2400" dirty="0">
              <a:latin typeface="+mj-ea"/>
              <a:ea typeface="+mj-ea"/>
            </a:endParaRPr>
          </a:p>
          <a:p>
            <a:pPr eaLnBrk="1" hangingPunct="1">
              <a:lnSpc>
                <a:spcPct val="90000"/>
              </a:lnSpc>
              <a:spcBef>
                <a:spcPct val="20000"/>
              </a:spcBef>
              <a:buFont typeface="Wingdings" panose="05000000000000000000" pitchFamily="2" charset="2"/>
              <a:buChar char="u"/>
              <a:defRPr/>
            </a:pPr>
            <a:r>
              <a:rPr lang="ja-JP" altLang="en-US" sz="2400" dirty="0">
                <a:latin typeface="+mj-ea"/>
                <a:ea typeface="+mj-ea"/>
              </a:rPr>
              <a:t>薬局や病院が、薬の調剤のためにはかりを使用する</a:t>
            </a:r>
            <a:endParaRPr lang="en-US" altLang="ja-JP" sz="2400" dirty="0">
              <a:latin typeface="+mj-ea"/>
              <a:ea typeface="+mj-ea"/>
            </a:endParaRPr>
          </a:p>
          <a:p>
            <a:pPr eaLnBrk="1" hangingPunct="1">
              <a:lnSpc>
                <a:spcPct val="90000"/>
              </a:lnSpc>
              <a:spcBef>
                <a:spcPct val="20000"/>
              </a:spcBef>
              <a:buFont typeface="Wingdings" panose="05000000000000000000" pitchFamily="2" charset="2"/>
              <a:buChar char="u"/>
              <a:defRPr/>
            </a:pPr>
            <a:r>
              <a:rPr lang="ja-JP" altLang="en-US" sz="2400" dirty="0">
                <a:latin typeface="+mj-ea"/>
                <a:ea typeface="+mj-ea"/>
              </a:rPr>
              <a:t>郵便局などが、郵便物の重さや長さによって料金を決める</a:t>
            </a:r>
            <a:endParaRPr lang="en-US" altLang="ja-JP" sz="2400" dirty="0">
              <a:latin typeface="+mj-ea"/>
              <a:ea typeface="+mj-ea"/>
            </a:endParaRPr>
          </a:p>
          <a:p>
            <a:pPr eaLnBrk="1" hangingPunct="1">
              <a:lnSpc>
                <a:spcPct val="90000"/>
              </a:lnSpc>
              <a:spcBef>
                <a:spcPct val="20000"/>
              </a:spcBef>
              <a:buFont typeface="Wingdings" panose="05000000000000000000" pitchFamily="2" charset="2"/>
              <a:buChar char="u"/>
              <a:defRPr/>
            </a:pPr>
            <a:r>
              <a:rPr lang="ja-JP" altLang="en-US" sz="2400" dirty="0">
                <a:latin typeface="+mj-ea"/>
                <a:ea typeface="+mj-ea"/>
              </a:rPr>
              <a:t>病院や学校などが、身体測定などで測った結果を健康診断票に示し、通知・報告する</a:t>
            </a:r>
          </a:p>
        </p:txBody>
      </p:sp>
      <p:sp>
        <p:nvSpPr>
          <p:cNvPr id="12291" name="Rectangle 7">
            <a:extLst>
              <a:ext uri="{FF2B5EF4-FFF2-40B4-BE49-F238E27FC236}">
                <a16:creationId xmlns:a16="http://schemas.microsoft.com/office/drawing/2014/main" id="{BFA4ACBF-45ED-447F-8C2F-10F83200C2E6}"/>
              </a:ext>
            </a:extLst>
          </p:cNvPr>
          <p:cNvSpPr txBox="1">
            <a:spLocks noChangeArrowheads="1"/>
          </p:cNvSpPr>
          <p:nvPr/>
        </p:nvSpPr>
        <p:spPr bwMode="auto">
          <a:xfrm>
            <a:off x="384175" y="0"/>
            <a:ext cx="80645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400" b="1">
                <a:solidFill>
                  <a:schemeClr val="tx2"/>
                </a:solidFill>
              </a:rPr>
              <a:t>取引・証明とは</a:t>
            </a:r>
          </a:p>
        </p:txBody>
      </p:sp>
      <p:sp>
        <p:nvSpPr>
          <p:cNvPr id="12292" name="四角形: 角を丸くする 3">
            <a:extLst>
              <a:ext uri="{FF2B5EF4-FFF2-40B4-BE49-F238E27FC236}">
                <a16:creationId xmlns:a16="http://schemas.microsoft.com/office/drawing/2014/main" id="{F2C2BB5E-5DAF-4DE1-914A-386DC7FD32F9}"/>
              </a:ext>
            </a:extLst>
          </p:cNvPr>
          <p:cNvSpPr>
            <a:spLocks noChangeArrowheads="1"/>
          </p:cNvSpPr>
          <p:nvPr/>
        </p:nvSpPr>
        <p:spPr bwMode="auto">
          <a:xfrm>
            <a:off x="406400" y="908050"/>
            <a:ext cx="8353425" cy="1873250"/>
          </a:xfrm>
          <a:prstGeom prst="roundRect">
            <a:avLst>
              <a:gd name="adj" fmla="val 16667"/>
            </a:avLst>
          </a:prstGeom>
          <a:noFill/>
          <a:ln w="25400" algn="ctr">
            <a:solidFill>
              <a:srgbClr val="FF0000"/>
            </a:solidFill>
            <a:round/>
            <a:headEnd/>
            <a:tailEnd/>
          </a:ln>
          <a:effectLst/>
        </p:spPr>
        <p:txBody>
          <a:bodyPr/>
          <a:lstStyle>
            <a:lvl1pPr>
              <a:lnSpc>
                <a:spcPct val="90000"/>
              </a:lnSpc>
              <a:spcBef>
                <a:spcPct val="20000"/>
              </a:spcBef>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lnSpc>
                <a:spcPct val="90000"/>
              </a:lnSpc>
              <a:spcBef>
                <a:spcPct val="20000"/>
              </a:spcBef>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lnSpc>
                <a:spcPct val="90000"/>
              </a:lnSpc>
              <a:spcBef>
                <a:spcPct val="20000"/>
              </a:spcBef>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a:lnSpc>
                <a:spcPct val="90000"/>
              </a:lnSpc>
              <a:spcBef>
                <a:spcPct val="20000"/>
              </a:spcBef>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a:lnSpc>
                <a:spcPct val="90000"/>
              </a:lnSpc>
              <a:spcBef>
                <a:spcPct val="20000"/>
              </a:spcBef>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lnSpc>
                <a:spcPct val="90000"/>
              </a:lnSpc>
              <a:spcBef>
                <a:spcPct val="20000"/>
              </a:spcBef>
              <a:spcAft>
                <a:spcPct val="0"/>
              </a:spcAft>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lnSpc>
                <a:spcPct val="90000"/>
              </a:lnSpc>
              <a:spcBef>
                <a:spcPct val="20000"/>
              </a:spcBef>
              <a:spcAft>
                <a:spcPct val="0"/>
              </a:spcAft>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lnSpc>
                <a:spcPct val="90000"/>
              </a:lnSpc>
              <a:spcBef>
                <a:spcPct val="20000"/>
              </a:spcBef>
              <a:spcAft>
                <a:spcPct val="0"/>
              </a:spcAft>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lnSpc>
                <a:spcPct val="90000"/>
              </a:lnSpc>
              <a:spcBef>
                <a:spcPct val="20000"/>
              </a:spcBef>
              <a:spcAft>
                <a:spcPct val="0"/>
              </a:spcAft>
              <a:buFont typeface="Wingdings" panose="05000000000000000000" pitchFamily="2" charset="2"/>
              <a:buChar char="u"/>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buFont typeface="Wingdings" panose="05000000000000000000" pitchFamily="2" charset="2"/>
              <a:buNone/>
              <a:defRPr/>
            </a:pPr>
            <a:r>
              <a:rPr lang="ja-JP" altLang="en-US" dirty="0">
                <a:latin typeface="+mj-ea"/>
                <a:ea typeface="+mj-ea"/>
              </a:rPr>
              <a:t>取引・・・有償無償を問わず、物又は役務の給付を目的とする業務上の行為</a:t>
            </a:r>
            <a:endParaRPr lang="en-US" altLang="ja-JP" dirty="0">
              <a:latin typeface="+mj-ea"/>
              <a:ea typeface="+mj-ea"/>
            </a:endParaRPr>
          </a:p>
          <a:p>
            <a:pPr eaLnBrk="1" hangingPunct="1">
              <a:buFont typeface="Wingdings" panose="05000000000000000000" pitchFamily="2" charset="2"/>
              <a:buNone/>
              <a:defRPr/>
            </a:pPr>
            <a:r>
              <a:rPr lang="ja-JP" altLang="en-US" dirty="0">
                <a:latin typeface="+mj-ea"/>
                <a:ea typeface="+mj-ea"/>
              </a:rPr>
              <a:t>証明・・・公に又は業務上他人に一定の事実が真実である旨を表明することをいう</a:t>
            </a:r>
          </a:p>
        </p:txBody>
      </p:sp>
      <p:pic>
        <p:nvPicPr>
          <p:cNvPr id="12293" name="図 4">
            <a:extLst>
              <a:ext uri="{FF2B5EF4-FFF2-40B4-BE49-F238E27FC236}">
                <a16:creationId xmlns:a16="http://schemas.microsoft.com/office/drawing/2014/main" id="{651C1A1F-85C2-42D4-A50E-70A86FCDB0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6188075"/>
            <a:ext cx="4302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40">
            <a:extLst>
              <a:ext uri="{FF2B5EF4-FFF2-40B4-BE49-F238E27FC236}">
                <a16:creationId xmlns:a16="http://schemas.microsoft.com/office/drawing/2014/main" id="{23B284C6-64B2-4BFA-AC88-31F24D0D375C}"/>
              </a:ext>
            </a:extLst>
          </p:cNvPr>
          <p:cNvSpPr>
            <a:spLocks noChangeArrowheads="1"/>
          </p:cNvSpPr>
          <p:nvPr/>
        </p:nvSpPr>
        <p:spPr bwMode="auto">
          <a:xfrm>
            <a:off x="3175" y="1522413"/>
            <a:ext cx="9144000"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90000"/>
              </a:lnSpc>
              <a:buFont typeface="Wingdings" panose="05000000000000000000" pitchFamily="2" charset="2"/>
              <a:buChar char="u"/>
            </a:pPr>
            <a:endParaRPr lang="ja-JP" altLang="en-US" sz="2800"/>
          </a:p>
        </p:txBody>
      </p:sp>
      <p:sp>
        <p:nvSpPr>
          <p:cNvPr id="13315" name="Rectangle 7">
            <a:extLst>
              <a:ext uri="{FF2B5EF4-FFF2-40B4-BE49-F238E27FC236}">
                <a16:creationId xmlns:a16="http://schemas.microsoft.com/office/drawing/2014/main" id="{96B6825C-CC2F-42E2-8533-B4979D3591C2}"/>
              </a:ext>
            </a:extLst>
          </p:cNvPr>
          <p:cNvSpPr txBox="1">
            <a:spLocks noChangeArrowheads="1"/>
          </p:cNvSpPr>
          <p:nvPr/>
        </p:nvSpPr>
        <p:spPr bwMode="auto">
          <a:xfrm>
            <a:off x="384175" y="0"/>
            <a:ext cx="80645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4400" b="1">
                <a:solidFill>
                  <a:schemeClr val="tx2"/>
                </a:solidFill>
              </a:rPr>
              <a:t>6</a:t>
            </a:r>
            <a:r>
              <a:rPr lang="ja-JP" altLang="en-US" sz="4400" b="1">
                <a:solidFill>
                  <a:schemeClr val="tx2"/>
                </a:solidFill>
              </a:rPr>
              <a:t>．法定計量単位</a:t>
            </a:r>
          </a:p>
        </p:txBody>
      </p:sp>
      <p:sp>
        <p:nvSpPr>
          <p:cNvPr id="5" name="テキスト ボックス 4">
            <a:extLst>
              <a:ext uri="{FF2B5EF4-FFF2-40B4-BE49-F238E27FC236}">
                <a16:creationId xmlns:a16="http://schemas.microsoft.com/office/drawing/2014/main" id="{7E2C09F9-0BD5-4825-9DE1-4B7DB4C9EF32}"/>
              </a:ext>
            </a:extLst>
          </p:cNvPr>
          <p:cNvSpPr txBox="1"/>
          <p:nvPr/>
        </p:nvSpPr>
        <p:spPr>
          <a:xfrm>
            <a:off x="460375" y="946150"/>
            <a:ext cx="7908925" cy="954088"/>
          </a:xfrm>
          <a:prstGeom prst="rect">
            <a:avLst/>
          </a:prstGeom>
          <a:noFill/>
          <a:ln w="12700">
            <a:solidFill>
              <a:schemeClr val="tx1"/>
            </a:solidFill>
          </a:ln>
        </p:spPr>
        <p:txBody>
          <a:bodyPr>
            <a:spAutoFit/>
          </a:bodyPr>
          <a:lstStyle/>
          <a:p>
            <a:pPr>
              <a:defRPr/>
            </a:pPr>
            <a:r>
              <a:rPr lang="ja-JP" altLang="en-US" dirty="0">
                <a:latin typeface="+mj-ea"/>
                <a:ea typeface="+mj-ea"/>
              </a:rPr>
              <a:t>計量法に規定する計量単位は、原則として国際単位系（</a:t>
            </a:r>
            <a:r>
              <a:rPr lang="en-US" altLang="ja-JP" dirty="0">
                <a:latin typeface="+mj-ea"/>
                <a:ea typeface="+mj-ea"/>
              </a:rPr>
              <a:t>SI</a:t>
            </a:r>
            <a:r>
              <a:rPr lang="ja-JP" altLang="en-US" dirty="0">
                <a:latin typeface="+mj-ea"/>
                <a:ea typeface="+mj-ea"/>
              </a:rPr>
              <a:t>単位）によっている。</a:t>
            </a:r>
          </a:p>
        </p:txBody>
      </p:sp>
      <p:sp>
        <p:nvSpPr>
          <p:cNvPr id="13317" name="テキスト ボックス 6">
            <a:extLst>
              <a:ext uri="{FF2B5EF4-FFF2-40B4-BE49-F238E27FC236}">
                <a16:creationId xmlns:a16="http://schemas.microsoft.com/office/drawing/2014/main" id="{8EC4F30F-AA8B-4955-A8AD-1B4D4DD82416}"/>
              </a:ext>
            </a:extLst>
          </p:cNvPr>
          <p:cNvSpPr txBox="1">
            <a:spLocks noChangeArrowheads="1"/>
          </p:cNvSpPr>
          <p:nvPr/>
        </p:nvSpPr>
        <p:spPr bwMode="auto">
          <a:xfrm>
            <a:off x="1403350" y="2092325"/>
            <a:ext cx="7272338" cy="4032250"/>
          </a:xfrm>
          <a:prstGeom prst="rect">
            <a:avLst/>
          </a:prstGeom>
          <a:noFill/>
          <a:ln>
            <a:noFill/>
          </a:ln>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defRPr/>
            </a:pPr>
            <a:r>
              <a:rPr lang="en-US" altLang="ja-JP" dirty="0">
                <a:solidFill>
                  <a:srgbClr val="FFFF00"/>
                </a:solidFill>
                <a:latin typeface="+mj-ea"/>
                <a:ea typeface="+mj-ea"/>
              </a:rPr>
              <a:t>SI</a:t>
            </a:r>
            <a:r>
              <a:rPr lang="ja-JP" altLang="en-US" dirty="0">
                <a:solidFill>
                  <a:srgbClr val="FFFF00"/>
                </a:solidFill>
                <a:latin typeface="+mj-ea"/>
                <a:ea typeface="+mj-ea"/>
              </a:rPr>
              <a:t>単位のある</a:t>
            </a:r>
            <a:r>
              <a:rPr lang="en-US" altLang="ja-JP" dirty="0">
                <a:solidFill>
                  <a:srgbClr val="FFFF00"/>
                </a:solidFill>
                <a:latin typeface="+mj-ea"/>
                <a:ea typeface="+mj-ea"/>
              </a:rPr>
              <a:t>65</a:t>
            </a:r>
            <a:r>
              <a:rPr lang="ja-JP" altLang="en-US" dirty="0">
                <a:solidFill>
                  <a:srgbClr val="FFFF00"/>
                </a:solidFill>
                <a:latin typeface="+mj-ea"/>
                <a:ea typeface="+mj-ea"/>
              </a:rPr>
              <a:t>量の例</a:t>
            </a:r>
            <a:endParaRPr lang="en-US" altLang="ja-JP" dirty="0">
              <a:solidFill>
                <a:srgbClr val="FFFF00"/>
              </a:solidFill>
              <a:latin typeface="+mj-ea"/>
              <a:ea typeface="+mj-ea"/>
            </a:endParaRPr>
          </a:p>
          <a:p>
            <a:pPr>
              <a:spcBef>
                <a:spcPct val="0"/>
              </a:spcBef>
              <a:buFontTx/>
              <a:buNone/>
              <a:defRPr/>
            </a:pPr>
            <a:r>
              <a:rPr lang="ja-JP" altLang="en-US" dirty="0">
                <a:latin typeface="+mj-ea"/>
                <a:ea typeface="+mj-ea"/>
              </a:rPr>
              <a:t>長さ：</a:t>
            </a:r>
            <a:r>
              <a:rPr lang="en-US" altLang="ja-JP" dirty="0">
                <a:latin typeface="+mj-ea"/>
                <a:ea typeface="+mj-ea"/>
              </a:rPr>
              <a:t>m</a:t>
            </a:r>
            <a:r>
              <a:rPr lang="ja-JP" altLang="en-US" dirty="0">
                <a:latin typeface="+mj-ea"/>
                <a:ea typeface="+mj-ea"/>
              </a:rPr>
              <a:t>　質量：</a:t>
            </a:r>
            <a:r>
              <a:rPr lang="en-US" altLang="ja-JP" dirty="0">
                <a:latin typeface="+mj-ea"/>
                <a:ea typeface="+mj-ea"/>
              </a:rPr>
              <a:t>g</a:t>
            </a:r>
            <a:r>
              <a:rPr lang="ja-JP" altLang="en-US" dirty="0">
                <a:latin typeface="+mj-ea"/>
                <a:ea typeface="+mj-ea"/>
              </a:rPr>
              <a:t>、</a:t>
            </a:r>
            <a:r>
              <a:rPr lang="en-US" altLang="ja-JP" dirty="0">
                <a:latin typeface="+mj-ea"/>
                <a:ea typeface="+mj-ea"/>
              </a:rPr>
              <a:t>kg</a:t>
            </a:r>
            <a:r>
              <a:rPr lang="ja-JP" altLang="en-US" dirty="0">
                <a:latin typeface="+mj-ea"/>
                <a:ea typeface="+mj-ea"/>
              </a:rPr>
              <a:t>　時間：</a:t>
            </a:r>
            <a:r>
              <a:rPr lang="en-US" altLang="ja-JP" dirty="0">
                <a:latin typeface="+mj-ea"/>
                <a:ea typeface="+mj-ea"/>
              </a:rPr>
              <a:t>s</a:t>
            </a:r>
            <a:r>
              <a:rPr lang="ja-JP" altLang="en-US" dirty="0">
                <a:latin typeface="+mj-ea"/>
                <a:ea typeface="+mj-ea"/>
              </a:rPr>
              <a:t>、</a:t>
            </a:r>
            <a:r>
              <a:rPr lang="en-US" altLang="ja-JP" dirty="0">
                <a:latin typeface="+mj-ea"/>
                <a:ea typeface="+mj-ea"/>
              </a:rPr>
              <a:t>min</a:t>
            </a:r>
            <a:r>
              <a:rPr lang="ja-JP" altLang="en-US" dirty="0">
                <a:latin typeface="+mj-ea"/>
                <a:ea typeface="+mj-ea"/>
              </a:rPr>
              <a:t>、ｈ</a:t>
            </a:r>
            <a:endParaRPr lang="en-US" altLang="ja-JP" dirty="0">
              <a:latin typeface="+mj-ea"/>
              <a:ea typeface="+mj-ea"/>
            </a:endParaRPr>
          </a:p>
          <a:p>
            <a:pPr>
              <a:spcBef>
                <a:spcPct val="0"/>
              </a:spcBef>
              <a:buFontTx/>
              <a:buNone/>
              <a:defRPr/>
            </a:pPr>
            <a:r>
              <a:rPr lang="ja-JP" altLang="en-US" dirty="0">
                <a:latin typeface="+mj-ea"/>
                <a:ea typeface="+mj-ea"/>
              </a:rPr>
              <a:t>温度：</a:t>
            </a:r>
            <a:r>
              <a:rPr lang="en-US" altLang="ja-JP" dirty="0">
                <a:latin typeface="+mj-ea"/>
                <a:ea typeface="+mj-ea"/>
              </a:rPr>
              <a:t>K</a:t>
            </a:r>
            <a:r>
              <a:rPr lang="ja-JP" altLang="en-US" dirty="0">
                <a:latin typeface="+mj-ea"/>
                <a:ea typeface="+mj-ea"/>
              </a:rPr>
              <a:t>、℃　面積：ｍ</a:t>
            </a:r>
            <a:r>
              <a:rPr lang="en-US" altLang="ja-JP" dirty="0">
                <a:latin typeface="+mj-ea"/>
                <a:ea typeface="+mj-ea"/>
              </a:rPr>
              <a:t>²</a:t>
            </a:r>
            <a:r>
              <a:rPr lang="ja-JP" altLang="en-US" dirty="0">
                <a:latin typeface="+mj-ea"/>
                <a:ea typeface="+mj-ea"/>
              </a:rPr>
              <a:t>　体積：ｍ</a:t>
            </a:r>
            <a:r>
              <a:rPr lang="en-US" altLang="ja-JP" dirty="0">
                <a:latin typeface="+mj-ea"/>
                <a:ea typeface="+mj-ea"/>
              </a:rPr>
              <a:t>³</a:t>
            </a:r>
            <a:r>
              <a:rPr lang="ja-JP" altLang="en-US" dirty="0">
                <a:latin typeface="+mj-ea"/>
                <a:ea typeface="+mj-ea"/>
              </a:rPr>
              <a:t>、Ｌ</a:t>
            </a:r>
            <a:endParaRPr lang="en-US" altLang="ja-JP" dirty="0">
              <a:latin typeface="+mj-ea"/>
              <a:ea typeface="+mj-ea"/>
            </a:endParaRPr>
          </a:p>
          <a:p>
            <a:pPr>
              <a:spcBef>
                <a:spcPct val="0"/>
              </a:spcBef>
              <a:buFontTx/>
              <a:buNone/>
              <a:defRPr/>
            </a:pPr>
            <a:r>
              <a:rPr lang="ja-JP" altLang="en-US" dirty="0">
                <a:solidFill>
                  <a:srgbClr val="00FF99"/>
                </a:solidFill>
                <a:latin typeface="+mj-ea"/>
                <a:ea typeface="+mj-ea"/>
              </a:rPr>
              <a:t>濃度：</a:t>
            </a:r>
            <a:r>
              <a:rPr lang="en-US" altLang="ja-JP" dirty="0">
                <a:latin typeface="+mj-ea"/>
                <a:ea typeface="+mj-ea"/>
              </a:rPr>
              <a:t>mol/</a:t>
            </a:r>
            <a:r>
              <a:rPr lang="ja-JP" altLang="en-US" dirty="0">
                <a:latin typeface="+mj-ea"/>
                <a:ea typeface="+mj-ea"/>
              </a:rPr>
              <a:t>Ｌ、</a:t>
            </a:r>
            <a:r>
              <a:rPr lang="en-US" altLang="ja-JP" dirty="0">
                <a:latin typeface="+mj-ea"/>
                <a:ea typeface="+mj-ea"/>
              </a:rPr>
              <a:t>kg/</a:t>
            </a:r>
            <a:r>
              <a:rPr lang="ja-JP" altLang="en-US" dirty="0">
                <a:latin typeface="+mj-ea"/>
                <a:ea typeface="+mj-ea"/>
              </a:rPr>
              <a:t>ｍ</a:t>
            </a:r>
            <a:r>
              <a:rPr lang="en-US" altLang="ja-JP" dirty="0">
                <a:latin typeface="+mj-ea"/>
                <a:ea typeface="+mj-ea"/>
              </a:rPr>
              <a:t>³</a:t>
            </a:r>
            <a:r>
              <a:rPr lang="ja-JP" altLang="en-US" dirty="0">
                <a:latin typeface="+mj-ea"/>
                <a:ea typeface="+mj-ea"/>
              </a:rPr>
              <a:t>、</a:t>
            </a:r>
            <a:r>
              <a:rPr lang="ja-JP" altLang="en-US" dirty="0">
                <a:solidFill>
                  <a:srgbClr val="00FF99"/>
                </a:solidFill>
                <a:latin typeface="+mj-ea"/>
                <a:ea typeface="+mj-ea"/>
              </a:rPr>
              <a:t>ｇ</a:t>
            </a:r>
            <a:r>
              <a:rPr lang="en-US" altLang="ja-JP" dirty="0">
                <a:solidFill>
                  <a:srgbClr val="00FF99"/>
                </a:solidFill>
                <a:latin typeface="+mj-ea"/>
                <a:ea typeface="+mj-ea"/>
              </a:rPr>
              <a:t>/</a:t>
            </a:r>
            <a:r>
              <a:rPr lang="ja-JP" altLang="en-US" dirty="0">
                <a:solidFill>
                  <a:srgbClr val="00FF99"/>
                </a:solidFill>
                <a:latin typeface="+mj-ea"/>
                <a:ea typeface="+mj-ea"/>
              </a:rPr>
              <a:t>ｍ</a:t>
            </a:r>
            <a:r>
              <a:rPr lang="en-US" altLang="ja-JP" dirty="0">
                <a:solidFill>
                  <a:srgbClr val="00FF99"/>
                </a:solidFill>
                <a:latin typeface="+mj-ea"/>
                <a:ea typeface="+mj-ea"/>
              </a:rPr>
              <a:t>³</a:t>
            </a:r>
            <a:r>
              <a:rPr lang="ja-JP" altLang="en-US" dirty="0">
                <a:solidFill>
                  <a:srgbClr val="00FF99"/>
                </a:solidFill>
                <a:latin typeface="+mj-ea"/>
                <a:ea typeface="+mj-ea"/>
              </a:rPr>
              <a:t>、ｇ</a:t>
            </a:r>
            <a:r>
              <a:rPr lang="en-US" altLang="ja-JP" dirty="0">
                <a:solidFill>
                  <a:srgbClr val="00FF99"/>
                </a:solidFill>
                <a:latin typeface="+mj-ea"/>
                <a:ea typeface="+mj-ea"/>
              </a:rPr>
              <a:t>/</a:t>
            </a:r>
            <a:r>
              <a:rPr lang="ja-JP" altLang="en-US" dirty="0">
                <a:solidFill>
                  <a:srgbClr val="00FF99"/>
                </a:solidFill>
                <a:latin typeface="+mj-ea"/>
                <a:ea typeface="+mj-ea"/>
              </a:rPr>
              <a:t>Ｌ</a:t>
            </a:r>
            <a:endParaRPr lang="en-US" altLang="ja-JP" dirty="0">
              <a:solidFill>
                <a:srgbClr val="00FF99"/>
              </a:solidFill>
              <a:latin typeface="+mj-ea"/>
              <a:ea typeface="+mj-ea"/>
            </a:endParaRPr>
          </a:p>
          <a:p>
            <a:pPr>
              <a:spcBef>
                <a:spcPct val="0"/>
              </a:spcBef>
              <a:buFontTx/>
              <a:buNone/>
              <a:defRPr/>
            </a:pPr>
            <a:r>
              <a:rPr lang="ja-JP" altLang="en-US" dirty="0">
                <a:solidFill>
                  <a:srgbClr val="00FF99"/>
                </a:solidFill>
                <a:latin typeface="+mj-ea"/>
                <a:ea typeface="+mj-ea"/>
              </a:rPr>
              <a:t>放射能：</a:t>
            </a:r>
            <a:r>
              <a:rPr lang="en-US" altLang="ja-JP" dirty="0" err="1">
                <a:solidFill>
                  <a:srgbClr val="00FF99"/>
                </a:solidFill>
                <a:latin typeface="+mj-ea"/>
                <a:ea typeface="+mj-ea"/>
              </a:rPr>
              <a:t>Bq</a:t>
            </a:r>
            <a:r>
              <a:rPr lang="ja-JP" altLang="en-US" dirty="0">
                <a:solidFill>
                  <a:srgbClr val="00FF99"/>
                </a:solidFill>
                <a:latin typeface="+mj-ea"/>
                <a:ea typeface="+mj-ea"/>
              </a:rPr>
              <a:t>（ベクレル）</a:t>
            </a:r>
            <a:r>
              <a:rPr lang="ja-JP" altLang="en-US" dirty="0">
                <a:latin typeface="+mj-ea"/>
                <a:ea typeface="+mj-ea"/>
              </a:rPr>
              <a:t>、</a:t>
            </a:r>
            <a:r>
              <a:rPr lang="en-US" altLang="ja-JP" dirty="0">
                <a:latin typeface="+mj-ea"/>
                <a:ea typeface="+mj-ea"/>
              </a:rPr>
              <a:t>Ci</a:t>
            </a:r>
            <a:r>
              <a:rPr lang="ja-JP" altLang="en-US" dirty="0">
                <a:latin typeface="+mj-ea"/>
                <a:ea typeface="+mj-ea"/>
              </a:rPr>
              <a:t>（キューリー）</a:t>
            </a:r>
            <a:endParaRPr lang="en-US" altLang="ja-JP" dirty="0">
              <a:latin typeface="+mj-ea"/>
              <a:ea typeface="+mj-ea"/>
            </a:endParaRPr>
          </a:p>
          <a:p>
            <a:pPr>
              <a:spcBef>
                <a:spcPct val="0"/>
              </a:spcBef>
              <a:buFontTx/>
              <a:buNone/>
              <a:defRPr/>
            </a:pPr>
            <a:r>
              <a:rPr lang="ja-JP" altLang="en-US" dirty="0">
                <a:solidFill>
                  <a:srgbClr val="00FF99"/>
                </a:solidFill>
                <a:latin typeface="+mj-ea"/>
                <a:ea typeface="+mj-ea"/>
              </a:rPr>
              <a:t>線量当量：</a:t>
            </a:r>
            <a:r>
              <a:rPr lang="en-US" altLang="ja-JP" dirty="0" err="1">
                <a:solidFill>
                  <a:srgbClr val="00FF99"/>
                </a:solidFill>
                <a:latin typeface="+mj-ea"/>
                <a:ea typeface="+mj-ea"/>
              </a:rPr>
              <a:t>Sv</a:t>
            </a:r>
            <a:r>
              <a:rPr lang="ja-JP" altLang="en-US" dirty="0">
                <a:solidFill>
                  <a:srgbClr val="00FF99"/>
                </a:solidFill>
                <a:latin typeface="+mj-ea"/>
                <a:ea typeface="+mj-ea"/>
              </a:rPr>
              <a:t>（シーベルト）</a:t>
            </a:r>
            <a:endParaRPr lang="en-US" altLang="ja-JP" dirty="0">
              <a:solidFill>
                <a:srgbClr val="00FF99"/>
              </a:solidFill>
              <a:latin typeface="+mj-ea"/>
              <a:ea typeface="+mj-ea"/>
            </a:endParaRPr>
          </a:p>
          <a:p>
            <a:pPr>
              <a:spcBef>
                <a:spcPct val="0"/>
              </a:spcBef>
              <a:buFontTx/>
              <a:buNone/>
              <a:defRPr/>
            </a:pPr>
            <a:r>
              <a:rPr lang="ja-JP" altLang="en-US" dirty="0">
                <a:latin typeface="+mj-ea"/>
                <a:ea typeface="+mj-ea"/>
              </a:rPr>
              <a:t>電圧：</a:t>
            </a:r>
            <a:r>
              <a:rPr lang="en-US" altLang="ja-JP" dirty="0">
                <a:latin typeface="+mj-ea"/>
                <a:ea typeface="+mj-ea"/>
              </a:rPr>
              <a:t>V</a:t>
            </a:r>
            <a:r>
              <a:rPr lang="ja-JP" altLang="en-US" dirty="0">
                <a:latin typeface="+mj-ea"/>
                <a:ea typeface="+mj-ea"/>
              </a:rPr>
              <a:t>　電力：</a:t>
            </a:r>
            <a:r>
              <a:rPr lang="en-US" altLang="ja-JP" dirty="0">
                <a:latin typeface="+mj-ea"/>
                <a:ea typeface="+mj-ea"/>
              </a:rPr>
              <a:t>W</a:t>
            </a:r>
            <a:r>
              <a:rPr lang="ja-JP" altLang="en-US" dirty="0">
                <a:latin typeface="+mj-ea"/>
                <a:ea typeface="+mj-ea"/>
              </a:rPr>
              <a:t>　照度：</a:t>
            </a:r>
            <a:r>
              <a:rPr lang="en-US" altLang="ja-JP" dirty="0">
                <a:latin typeface="+mj-ea"/>
                <a:ea typeface="+mj-ea"/>
              </a:rPr>
              <a:t>lx</a:t>
            </a:r>
            <a:r>
              <a:rPr lang="ja-JP" altLang="en-US" dirty="0">
                <a:latin typeface="+mj-ea"/>
                <a:ea typeface="+mj-ea"/>
              </a:rPr>
              <a:t>（ルクス）</a:t>
            </a:r>
            <a:endParaRPr lang="en-US" altLang="ja-JP" dirty="0">
              <a:latin typeface="+mj-ea"/>
              <a:ea typeface="+mj-ea"/>
            </a:endParaRPr>
          </a:p>
          <a:p>
            <a:pPr>
              <a:spcBef>
                <a:spcPct val="0"/>
              </a:spcBef>
              <a:buFontTx/>
              <a:buNone/>
              <a:defRPr/>
            </a:pPr>
            <a:r>
              <a:rPr lang="ja-JP" altLang="en-US" dirty="0">
                <a:latin typeface="+mj-ea"/>
                <a:ea typeface="+mj-ea"/>
              </a:rPr>
              <a:t>力：</a:t>
            </a:r>
            <a:r>
              <a:rPr lang="en-US" altLang="ja-JP" dirty="0">
                <a:latin typeface="+mj-ea"/>
                <a:ea typeface="+mj-ea"/>
              </a:rPr>
              <a:t>N</a:t>
            </a:r>
            <a:r>
              <a:rPr lang="ja-JP" altLang="en-US" dirty="0">
                <a:latin typeface="+mj-ea"/>
                <a:ea typeface="+mj-ea"/>
              </a:rPr>
              <a:t>（ニュートン）</a:t>
            </a:r>
          </a:p>
        </p:txBody>
      </p:sp>
      <p:pic>
        <p:nvPicPr>
          <p:cNvPr id="13318" name="図 5">
            <a:extLst>
              <a:ext uri="{FF2B5EF4-FFF2-40B4-BE49-F238E27FC236}">
                <a16:creationId xmlns:a16="http://schemas.microsoft.com/office/drawing/2014/main" id="{28FCE0C7-65DC-4D45-AFE0-676704E028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5792788"/>
            <a:ext cx="936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 typeface="Wingdings" panose="05000000000000000000" pitchFamily="2" charset="2"/>
          <a:buChar char="u"/>
          <a:tabLst/>
          <a:defRPr kumimoji="1" lang="ja-JP" altLang="en-US"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 typeface="Wingdings" panose="05000000000000000000" pitchFamily="2" charset="2"/>
          <a:buChar char="u"/>
          <a:tabLst/>
          <a:defRPr kumimoji="1" lang="ja-JP" altLang="en-US" sz="2800" b="0" i="0" u="none" strike="noStrike" cap="none" normalizeH="0" baseline="0" smtClean="0">
            <a:ln>
              <a:noFill/>
            </a:ln>
            <a:solidFill>
              <a:schemeClr val="tx1"/>
            </a:solidFill>
            <a:effectLst/>
            <a:latin typeface="Times New Roman" panose="02020603050405020304" pitchFamily="18" charset="0"/>
            <a:ea typeface="ＭＳ Ｐゴシック" panose="020B0600070205080204" pitchFamily="50" charset="-128"/>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1250</TotalTime>
  <Words>1597</Words>
  <Application>Microsoft Office PowerPoint</Application>
  <PresentationFormat>画面に合わせる (4:3)</PresentationFormat>
  <Paragraphs>221</Paragraphs>
  <Slides>20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HGSｺﾞｼｯｸE</vt:lpstr>
      <vt:lpstr>ＭＳ Ｐゴシック</vt:lpstr>
      <vt:lpstr>Arial</vt:lpstr>
      <vt:lpstr>Times New Roman</vt:lpstr>
      <vt:lpstr>Wingdings</vt:lpstr>
      <vt:lpstr>Pulse</vt:lpstr>
      <vt:lpstr>環境計量証明事業の 基礎知識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鉄鉱石中の全鉄定量方法 前処理方法の検討 </dc:title>
  <dc:creator>英則</dc:creator>
  <cp:lastModifiedBy>kojima@get-c.co.jp</cp:lastModifiedBy>
  <cp:revision>130</cp:revision>
  <dcterms:created xsi:type="dcterms:W3CDTF">2004-10-08T02:01:27Z</dcterms:created>
  <dcterms:modified xsi:type="dcterms:W3CDTF">2021-07-13T01:11:59Z</dcterms:modified>
</cp:coreProperties>
</file>