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5" r:id="rId1"/>
  </p:sldMasterIdLst>
  <p:notesMasterIdLst>
    <p:notesMasterId r:id="rId48"/>
  </p:notesMasterIdLst>
  <p:handoutMasterIdLst>
    <p:handoutMasterId r:id="rId49"/>
  </p:handoutMasterIdLst>
  <p:sldIdLst>
    <p:sldId id="256" r:id="rId2"/>
    <p:sldId id="258" r:id="rId3"/>
    <p:sldId id="259" r:id="rId4"/>
    <p:sldId id="291" r:id="rId5"/>
    <p:sldId id="292" r:id="rId6"/>
    <p:sldId id="293" r:id="rId7"/>
    <p:sldId id="290" r:id="rId8"/>
    <p:sldId id="297" r:id="rId9"/>
    <p:sldId id="295" r:id="rId10"/>
    <p:sldId id="301" r:id="rId11"/>
    <p:sldId id="300" r:id="rId12"/>
    <p:sldId id="294" r:id="rId13"/>
    <p:sldId id="302" r:id="rId14"/>
    <p:sldId id="303" r:id="rId15"/>
    <p:sldId id="304" r:id="rId16"/>
    <p:sldId id="305" r:id="rId17"/>
    <p:sldId id="310" r:id="rId18"/>
    <p:sldId id="306" r:id="rId19"/>
    <p:sldId id="323" r:id="rId20"/>
    <p:sldId id="307" r:id="rId21"/>
    <p:sldId id="308" r:id="rId22"/>
    <p:sldId id="309" r:id="rId23"/>
    <p:sldId id="311" r:id="rId24"/>
    <p:sldId id="312" r:id="rId25"/>
    <p:sldId id="313" r:id="rId26"/>
    <p:sldId id="314" r:id="rId27"/>
    <p:sldId id="315" r:id="rId28"/>
    <p:sldId id="316" r:id="rId29"/>
    <p:sldId id="335" r:id="rId30"/>
    <p:sldId id="324" r:id="rId31"/>
    <p:sldId id="325" r:id="rId32"/>
    <p:sldId id="326" r:id="rId33"/>
    <p:sldId id="336" r:id="rId34"/>
    <p:sldId id="327" r:id="rId35"/>
    <p:sldId id="334" r:id="rId36"/>
    <p:sldId id="330" r:id="rId37"/>
    <p:sldId id="337" r:id="rId38"/>
    <p:sldId id="332" r:id="rId39"/>
    <p:sldId id="333" r:id="rId40"/>
    <p:sldId id="317" r:id="rId41"/>
    <p:sldId id="318" r:id="rId42"/>
    <p:sldId id="319" r:id="rId43"/>
    <p:sldId id="320" r:id="rId44"/>
    <p:sldId id="321" r:id="rId45"/>
    <p:sldId id="322" r:id="rId46"/>
    <p:sldId id="289" r:id="rId47"/>
  </p:sldIdLst>
  <p:sldSz cx="12192000" cy="6858000"/>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FCAA"/>
    <a:srgbClr val="BAFEBC"/>
    <a:srgbClr val="D905C0"/>
    <a:srgbClr val="E8ECE9"/>
    <a:srgbClr val="FFDDEE"/>
    <a:srgbClr val="FFEFF7"/>
    <a:srgbClr val="FF0000"/>
    <a:srgbClr val="FF99CC"/>
    <a:srgbClr val="A80886"/>
    <a:srgbClr val="57F76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淡色スタイル 1 - アクセント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69012ECD-51FC-41F1-AA8D-1B2483CD663E}" styleName="淡色スタイル 2 - アクセント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779" autoAdjust="0"/>
    <p:restoredTop sz="94660"/>
  </p:normalViewPr>
  <p:slideViewPr>
    <p:cSldViewPr snapToGrid="0">
      <p:cViewPr varScale="1">
        <p:scale>
          <a:sx n="68" d="100"/>
          <a:sy n="68" d="100"/>
        </p:scale>
        <p:origin x="744" y="60"/>
      </p:cViewPr>
      <p:guideLst/>
    </p:cSldViewPr>
  </p:slideViewPr>
  <p:notesTextViewPr>
    <p:cViewPr>
      <p:scale>
        <a:sx n="1" d="1"/>
        <a:sy n="1" d="1"/>
      </p:scale>
      <p:origin x="0" y="0"/>
    </p:cViewPr>
  </p:notesTextViewPr>
  <p:notesViewPr>
    <p:cSldViewPr snapToGrid="0">
      <p:cViewPr varScale="1">
        <p:scale>
          <a:sx n="55" d="100"/>
          <a:sy n="55" d="100"/>
        </p:scale>
        <p:origin x="2880"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A862F4FD-225A-4E65-A3C0-3BE0F4307D9E}"/>
              </a:ext>
            </a:extLst>
          </p:cNvPr>
          <p:cNvSpPr>
            <a:spLocks noGrp="1"/>
          </p:cNvSpPr>
          <p:nvPr>
            <p:ph type="hdr" sz="quarter"/>
          </p:nvPr>
        </p:nvSpPr>
        <p:spPr>
          <a:xfrm>
            <a:off x="0" y="0"/>
            <a:ext cx="2949787" cy="49869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5DADE5A2-DE2D-4718-AED4-A6630BB3A219}"/>
              </a:ext>
            </a:extLst>
          </p:cNvPr>
          <p:cNvSpPr>
            <a:spLocks noGrp="1"/>
          </p:cNvSpPr>
          <p:nvPr>
            <p:ph type="dt" sz="quarter" idx="1"/>
          </p:nvPr>
        </p:nvSpPr>
        <p:spPr>
          <a:xfrm>
            <a:off x="3855838" y="0"/>
            <a:ext cx="2949787" cy="498693"/>
          </a:xfrm>
          <a:prstGeom prst="rect">
            <a:avLst/>
          </a:prstGeom>
        </p:spPr>
        <p:txBody>
          <a:bodyPr vert="horz" lIns="91440" tIns="45720" rIns="91440" bIns="45720" rtlCol="0"/>
          <a:lstStyle>
            <a:lvl1pPr algn="r">
              <a:defRPr sz="1200"/>
            </a:lvl1pPr>
          </a:lstStyle>
          <a:p>
            <a:fld id="{B96D24B9-092E-42A9-8BD2-F822E2D54970}" type="datetimeFigureOut">
              <a:rPr kumimoji="1" lang="ja-JP" altLang="en-US" smtClean="0"/>
              <a:t>2021/6/18</a:t>
            </a:fld>
            <a:endParaRPr kumimoji="1" lang="ja-JP" altLang="en-US"/>
          </a:p>
        </p:txBody>
      </p:sp>
      <p:sp>
        <p:nvSpPr>
          <p:cNvPr id="4" name="フッター プレースホルダー 3">
            <a:extLst>
              <a:ext uri="{FF2B5EF4-FFF2-40B4-BE49-F238E27FC236}">
                <a16:creationId xmlns:a16="http://schemas.microsoft.com/office/drawing/2014/main" id="{05318635-EE5E-484D-815D-2DB775BBB58D}"/>
              </a:ext>
            </a:extLst>
          </p:cNvPr>
          <p:cNvSpPr>
            <a:spLocks noGrp="1"/>
          </p:cNvSpPr>
          <p:nvPr>
            <p:ph type="ftr" sz="quarter" idx="2"/>
          </p:nvPr>
        </p:nvSpPr>
        <p:spPr>
          <a:xfrm>
            <a:off x="0" y="9440647"/>
            <a:ext cx="2949787" cy="498692"/>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5BC0AC5C-20DA-49F5-9F36-1A577FBC7BF4}"/>
              </a:ext>
            </a:extLst>
          </p:cNvPr>
          <p:cNvSpPr>
            <a:spLocks noGrp="1"/>
          </p:cNvSpPr>
          <p:nvPr>
            <p:ph type="sldNum" sz="quarter" idx="3"/>
          </p:nvPr>
        </p:nvSpPr>
        <p:spPr>
          <a:xfrm>
            <a:off x="3855838" y="9440647"/>
            <a:ext cx="2949787" cy="498692"/>
          </a:xfrm>
          <a:prstGeom prst="rect">
            <a:avLst/>
          </a:prstGeom>
        </p:spPr>
        <p:txBody>
          <a:bodyPr vert="horz" lIns="91440" tIns="45720" rIns="91440" bIns="45720" rtlCol="0" anchor="b"/>
          <a:lstStyle>
            <a:lvl1pPr algn="r">
              <a:defRPr sz="1200"/>
            </a:lvl1pPr>
          </a:lstStyle>
          <a:p>
            <a:fld id="{5BF1FFD8-3527-44D5-AD79-AEFCBB76594B}" type="slidenum">
              <a:rPr kumimoji="1" lang="ja-JP" altLang="en-US" smtClean="0"/>
              <a:t>‹#›</a:t>
            </a:fld>
            <a:endParaRPr kumimoji="1" lang="ja-JP" altLang="en-US"/>
          </a:p>
        </p:txBody>
      </p:sp>
    </p:spTree>
    <p:extLst>
      <p:ext uri="{BB962C8B-B14F-4D97-AF65-F5344CB8AC3E}">
        <p14:creationId xmlns:p14="http://schemas.microsoft.com/office/powerpoint/2010/main" val="3313080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787" cy="49869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8" y="0"/>
            <a:ext cx="2949787" cy="498693"/>
          </a:xfrm>
          <a:prstGeom prst="rect">
            <a:avLst/>
          </a:prstGeom>
        </p:spPr>
        <p:txBody>
          <a:bodyPr vert="horz" lIns="91440" tIns="45720" rIns="91440" bIns="45720" rtlCol="0"/>
          <a:lstStyle>
            <a:lvl1pPr algn="r">
              <a:defRPr sz="1200"/>
            </a:lvl1pPr>
          </a:lstStyle>
          <a:p>
            <a:fld id="{B3152885-0580-46A1-83FA-9D2BBB5C7D90}" type="datetimeFigureOut">
              <a:rPr kumimoji="1" lang="ja-JP" altLang="en-US" smtClean="0"/>
              <a:t>2021/6/18</a:t>
            </a:fld>
            <a:endParaRPr kumimoji="1" lang="ja-JP" altLang="en-US"/>
          </a:p>
        </p:txBody>
      </p:sp>
      <p:sp>
        <p:nvSpPr>
          <p:cNvPr id="4" name="スライド イメージ プレースホルダー 3"/>
          <p:cNvSpPr>
            <a:spLocks noGrp="1" noRot="1" noChangeAspect="1"/>
          </p:cNvSpPr>
          <p:nvPr>
            <p:ph type="sldImg" idx="2"/>
          </p:nvPr>
        </p:nvSpPr>
        <p:spPr>
          <a:xfrm>
            <a:off x="422275" y="1243013"/>
            <a:ext cx="5962650"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0720" y="4783307"/>
            <a:ext cx="5445760" cy="3913614"/>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647"/>
            <a:ext cx="2949787" cy="498692"/>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8" y="9440647"/>
            <a:ext cx="2949787" cy="498692"/>
          </a:xfrm>
          <a:prstGeom prst="rect">
            <a:avLst/>
          </a:prstGeom>
        </p:spPr>
        <p:txBody>
          <a:bodyPr vert="horz" lIns="91440" tIns="45720" rIns="91440" bIns="45720" rtlCol="0" anchor="b"/>
          <a:lstStyle>
            <a:lvl1pPr algn="r">
              <a:defRPr sz="1200"/>
            </a:lvl1pPr>
          </a:lstStyle>
          <a:p>
            <a:fld id="{EC1A16DD-90B2-4F4B-96D3-D98877F842BB}" type="slidenum">
              <a:rPr kumimoji="1" lang="ja-JP" altLang="en-US" smtClean="0"/>
              <a:t>‹#›</a:t>
            </a:fld>
            <a:endParaRPr kumimoji="1" lang="ja-JP" altLang="en-US"/>
          </a:p>
        </p:txBody>
      </p:sp>
    </p:spTree>
    <p:extLst>
      <p:ext uri="{BB962C8B-B14F-4D97-AF65-F5344CB8AC3E}">
        <p14:creationId xmlns:p14="http://schemas.microsoft.com/office/powerpoint/2010/main" val="123053787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4B166135-887E-4BFF-86F7-6E915C6821C3}"/>
              </a:ext>
            </a:extLst>
          </p:cNvPr>
          <p:cNvSpPr>
            <a:spLocks noGrp="1"/>
          </p:cNvSpPr>
          <p:nvPr>
            <p:ph type="sldNum" sz="quarter" idx="11"/>
          </p:nvPr>
        </p:nvSpPr>
        <p:spPr/>
        <p:txBody>
          <a:bodyPr/>
          <a:lstStyle/>
          <a:p>
            <a:fld id="{51845F5A-061D-4825-9AE9-D7794091C6CF}" type="slidenum">
              <a:rPr lang="en-US" smtClean="0"/>
              <a:pPr/>
              <a:t>‹#›</a:t>
            </a:fld>
            <a:endParaRPr lang="en-US" dirty="0"/>
          </a:p>
        </p:txBody>
      </p:sp>
      <p:sp>
        <p:nvSpPr>
          <p:cNvPr id="5" name="Footer Placeholder 4">
            <a:extLst>
              <a:ext uri="{FF2B5EF4-FFF2-40B4-BE49-F238E27FC236}">
                <a16:creationId xmlns:a16="http://schemas.microsoft.com/office/drawing/2014/main" id="{55FC4502-F1A5-4E68-9E86-C3064B426FEF}"/>
              </a:ext>
            </a:extLst>
          </p:cNvPr>
          <p:cNvSpPr>
            <a:spLocks noGrp="1"/>
          </p:cNvSpPr>
          <p:nvPr>
            <p:ph type="ftr" sz="quarter" idx="12"/>
          </p:nvPr>
        </p:nvSpPr>
        <p:spPr>
          <a:xfrm>
            <a:off x="3643981" y="6417581"/>
            <a:ext cx="4822804" cy="365125"/>
          </a:xfrm>
          <a:prstGeom prst="rect">
            <a:avLst/>
          </a:prstGeom>
        </p:spPr>
        <p:txBody>
          <a:bodyPr/>
          <a:lstStyle>
            <a:lvl1pPr>
              <a:defRPr sz="1400" b="0" i="1"/>
            </a:lvl1pPr>
          </a:lstStyle>
          <a:p>
            <a:r>
              <a:rPr lang="en-US"/>
              <a:t>ENVIRONMENTAL TECHNICAL Co.,</a:t>
            </a:r>
            <a:r>
              <a:rPr lang="ja-JP" altLang="en-US"/>
              <a:t> </a:t>
            </a:r>
            <a:r>
              <a:rPr lang="en-US"/>
              <a:t>Ltd</a:t>
            </a:r>
            <a:endParaRPr lang="en-US" i="1" dirty="0"/>
          </a:p>
        </p:txBody>
      </p:sp>
    </p:spTree>
    <p:extLst>
      <p:ext uri="{BB962C8B-B14F-4D97-AF65-F5344CB8AC3E}">
        <p14:creationId xmlns:p14="http://schemas.microsoft.com/office/powerpoint/2010/main" val="1010360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タイトル スライド">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Footer Placeholder 4"/>
          <p:cNvSpPr>
            <a:spLocks noGrp="1"/>
          </p:cNvSpPr>
          <p:nvPr>
            <p:ph type="ftr" sz="quarter" idx="11"/>
          </p:nvPr>
        </p:nvSpPr>
        <p:spPr>
          <a:xfrm>
            <a:off x="3643981" y="6417581"/>
            <a:ext cx="4822804" cy="365125"/>
          </a:xfrm>
          <a:prstGeom prst="rect">
            <a:avLst/>
          </a:prstGeom>
        </p:spPr>
        <p:txBody>
          <a:bodyPr/>
          <a:lstStyle>
            <a:lvl1pPr>
              <a:defRPr sz="1400" i="1"/>
            </a:lvl1pPr>
          </a:lstStyle>
          <a:p>
            <a:r>
              <a:rPr lang="en-US" dirty="0"/>
              <a:t>ENVIRONMENTAL TECHNICAL Co., Ltd</a:t>
            </a:r>
            <a:endParaRPr lang="en-US" i="1" dirty="0"/>
          </a:p>
        </p:txBody>
      </p:sp>
      <p:sp>
        <p:nvSpPr>
          <p:cNvPr id="6" name="Slide Number Placeholder 5"/>
          <p:cNvSpPr>
            <a:spLocks noGrp="1"/>
          </p:cNvSpPr>
          <p:nvPr>
            <p:ph type="sldNum" sz="quarter" idx="12"/>
          </p:nvPr>
        </p:nvSpPr>
        <p:spPr>
          <a:xfrm>
            <a:off x="9900458" y="6459785"/>
            <a:ext cx="1312025" cy="365125"/>
          </a:xfrm>
          <a:prstGeom prst="rect">
            <a:avLst/>
          </a:prstGeom>
        </p:spPr>
        <p:txBody>
          <a:bodyPr/>
          <a:lstStyle/>
          <a:p>
            <a:fld id="{51845F5A-061D-4825-9AE9-D7794091C6CF}" type="slidenum">
              <a:rPr lang="en-US" smtClean="0"/>
              <a:t>‹#›</a:t>
            </a:fld>
            <a:endParaRPr lang="en-US" dirty="0"/>
          </a:p>
        </p:txBody>
      </p:sp>
      <p:sp>
        <p:nvSpPr>
          <p:cNvPr id="10" name="Rectangle 6">
            <a:extLst>
              <a:ext uri="{FF2B5EF4-FFF2-40B4-BE49-F238E27FC236}">
                <a16:creationId xmlns:a16="http://schemas.microsoft.com/office/drawing/2014/main" id="{25266803-2F3A-48E5-BF21-37118DCD1D75}"/>
              </a:ext>
            </a:extLst>
          </p:cNvPr>
          <p:cNvSpPr/>
          <p:nvPr userDrawn="1"/>
        </p:nvSpPr>
        <p:spPr>
          <a:xfrm>
            <a:off x="3175" y="14068"/>
            <a:ext cx="12188825" cy="457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7">
            <a:extLst>
              <a:ext uri="{FF2B5EF4-FFF2-40B4-BE49-F238E27FC236}">
                <a16:creationId xmlns:a16="http://schemas.microsoft.com/office/drawing/2014/main" id="{D01421FC-D46A-41D0-80AF-E65BD6D3347C}"/>
              </a:ext>
            </a:extLst>
          </p:cNvPr>
          <p:cNvSpPr/>
          <p:nvPr userDrawn="1"/>
        </p:nvSpPr>
        <p:spPr>
          <a:xfrm>
            <a:off x="15" y="484331"/>
            <a:ext cx="12188825" cy="6400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13" name="図 12">
            <a:extLst>
              <a:ext uri="{FF2B5EF4-FFF2-40B4-BE49-F238E27FC236}">
                <a16:creationId xmlns:a16="http://schemas.microsoft.com/office/drawing/2014/main" id="{AA74A884-C0F8-4178-BCC4-A3E0873B3257}"/>
              </a:ext>
            </a:extLst>
          </p:cNvPr>
          <p:cNvPicPr>
            <a:picLocks noChangeAspect="1"/>
          </p:cNvPicPr>
          <p:nvPr userDrawn="1"/>
        </p:nvPicPr>
        <p:blipFill>
          <a:blip r:embed="rId2"/>
          <a:stretch>
            <a:fillRect/>
          </a:stretch>
        </p:blipFill>
        <p:spPr>
          <a:xfrm>
            <a:off x="478281" y="5496173"/>
            <a:ext cx="643938" cy="497158"/>
          </a:xfrm>
          <a:prstGeom prst="rect">
            <a:avLst/>
          </a:prstGeom>
        </p:spPr>
      </p:pic>
      <p:sp>
        <p:nvSpPr>
          <p:cNvPr id="16" name="テキスト ボックス 15">
            <a:extLst>
              <a:ext uri="{FF2B5EF4-FFF2-40B4-BE49-F238E27FC236}">
                <a16:creationId xmlns:a16="http://schemas.microsoft.com/office/drawing/2014/main" id="{DC7822A2-A592-4F11-8DBC-E1DB42F46EA4}"/>
              </a:ext>
            </a:extLst>
          </p:cNvPr>
          <p:cNvSpPr txBox="1"/>
          <p:nvPr userDrawn="1"/>
        </p:nvSpPr>
        <p:spPr>
          <a:xfrm>
            <a:off x="2124222" y="11592"/>
            <a:ext cx="7765366" cy="369332"/>
          </a:xfrm>
          <a:prstGeom prst="rect">
            <a:avLst/>
          </a:prstGeom>
          <a:noFill/>
        </p:spPr>
        <p:txBody>
          <a:bodyPr wrap="square" rtlCol="0">
            <a:spAutoFit/>
          </a:bodyPr>
          <a:lstStyle/>
          <a:p>
            <a:pPr algn="ctr"/>
            <a:r>
              <a:rPr kumimoji="1" lang="ja-JP" altLang="en-US" dirty="0">
                <a:solidFill>
                  <a:schemeClr val="bg1"/>
                </a:solidFill>
                <a:latin typeface="HGP明朝B" panose="02020800000000000000" pitchFamily="18" charset="-128"/>
                <a:ea typeface="HGP明朝B" panose="02020800000000000000" pitchFamily="18" charset="-128"/>
              </a:rPr>
              <a:t>水と空気と大地と、そして未来と　</a:t>
            </a:r>
            <a:r>
              <a:rPr kumimoji="1" lang="en-US" altLang="ja-JP" dirty="0">
                <a:solidFill>
                  <a:schemeClr val="bg1"/>
                </a:solidFill>
                <a:latin typeface="Comic Sans MS" panose="030F0702030302020204" pitchFamily="66" charset="0"/>
                <a:ea typeface="HGP明朝B" panose="02020800000000000000" pitchFamily="18" charset="-128"/>
              </a:rPr>
              <a:t>Earth communication</a:t>
            </a:r>
            <a:r>
              <a:rPr kumimoji="1" lang="ja-JP" altLang="en-US" dirty="0">
                <a:solidFill>
                  <a:schemeClr val="bg1"/>
                </a:solidFill>
                <a:latin typeface="Comic Sans MS" panose="030F0702030302020204" pitchFamily="66" charset="0"/>
                <a:ea typeface="HGP明朝B" panose="02020800000000000000" pitchFamily="18" charset="-128"/>
              </a:rPr>
              <a:t>　</a:t>
            </a:r>
            <a:r>
              <a:rPr kumimoji="1" lang="ja-JP" altLang="en-US" dirty="0">
                <a:solidFill>
                  <a:schemeClr val="bg1"/>
                </a:solidFill>
                <a:latin typeface="HGP明朝B" panose="02020800000000000000" pitchFamily="18" charset="-128"/>
                <a:ea typeface="HGP明朝B" panose="02020800000000000000" pitchFamily="18" charset="-128"/>
              </a:rPr>
              <a:t>−地球と語ろう−</a:t>
            </a:r>
          </a:p>
        </p:txBody>
      </p:sp>
      <p:pic>
        <p:nvPicPr>
          <p:cNvPr id="17" name="図 16">
            <a:extLst>
              <a:ext uri="{FF2B5EF4-FFF2-40B4-BE49-F238E27FC236}">
                <a16:creationId xmlns:a16="http://schemas.microsoft.com/office/drawing/2014/main" id="{1FC400E1-C496-48AB-8C0C-6A5E5DB030C7}"/>
              </a:ext>
            </a:extLst>
          </p:cNvPr>
          <p:cNvPicPr>
            <a:picLocks noChangeAspect="1"/>
          </p:cNvPicPr>
          <p:nvPr userDrawn="1"/>
        </p:nvPicPr>
        <p:blipFill>
          <a:blip r:embed="rId3"/>
          <a:stretch>
            <a:fillRect/>
          </a:stretch>
        </p:blipFill>
        <p:spPr>
          <a:xfrm>
            <a:off x="212071" y="6057305"/>
            <a:ext cx="1159532" cy="258284"/>
          </a:xfrm>
          <a:prstGeom prst="rect">
            <a:avLst/>
          </a:prstGeom>
        </p:spPr>
      </p:pic>
    </p:spTree>
    <p:extLst>
      <p:ext uri="{BB962C8B-B14F-4D97-AF65-F5344CB8AC3E}">
        <p14:creationId xmlns:p14="http://schemas.microsoft.com/office/powerpoint/2010/main" val="156896624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Rectangle 6">
            <a:extLst>
              <a:ext uri="{FF2B5EF4-FFF2-40B4-BE49-F238E27FC236}">
                <a16:creationId xmlns:a16="http://schemas.microsoft.com/office/drawing/2014/main" id="{E0969026-9ADA-46FF-AE77-123F9E3F22DA}"/>
              </a:ext>
            </a:extLst>
          </p:cNvPr>
          <p:cNvSpPr/>
          <p:nvPr userDrawn="1"/>
        </p:nvSpPr>
        <p:spPr>
          <a:xfrm>
            <a:off x="3175" y="6400800"/>
            <a:ext cx="12188825" cy="457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7">
            <a:extLst>
              <a:ext uri="{FF2B5EF4-FFF2-40B4-BE49-F238E27FC236}">
                <a16:creationId xmlns:a16="http://schemas.microsoft.com/office/drawing/2014/main" id="{F8BE3962-1E1D-4B64-9397-9BC9842F98F4}"/>
              </a:ext>
            </a:extLst>
          </p:cNvPr>
          <p:cNvSpPr/>
          <p:nvPr userDrawn="1"/>
        </p:nvSpPr>
        <p:spPr>
          <a:xfrm>
            <a:off x="15" y="6334316"/>
            <a:ext cx="12188825" cy="6400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Footer Placeholder 4">
            <a:extLst>
              <a:ext uri="{FF2B5EF4-FFF2-40B4-BE49-F238E27FC236}">
                <a16:creationId xmlns:a16="http://schemas.microsoft.com/office/drawing/2014/main" id="{5D44154E-5E14-46B2-9557-591451DF1E45}"/>
              </a:ext>
            </a:extLst>
          </p:cNvPr>
          <p:cNvSpPr>
            <a:spLocks noGrp="1"/>
          </p:cNvSpPr>
          <p:nvPr>
            <p:ph type="ftr" sz="quarter" idx="3"/>
          </p:nvPr>
        </p:nvSpPr>
        <p:spPr>
          <a:xfrm>
            <a:off x="3643981" y="6417581"/>
            <a:ext cx="4822804" cy="365125"/>
          </a:xfrm>
          <a:prstGeom prst="rect">
            <a:avLst/>
          </a:prstGeom>
        </p:spPr>
        <p:txBody>
          <a:bodyPr anchor="b" anchorCtr="0"/>
          <a:lstStyle>
            <a:lvl1pPr algn="ctr">
              <a:defRPr sz="1400" i="1">
                <a:solidFill>
                  <a:schemeClr val="bg1"/>
                </a:solidFill>
                <a:latin typeface="+mn-lt"/>
              </a:defRPr>
            </a:lvl1pPr>
          </a:lstStyle>
          <a:p>
            <a:r>
              <a:rPr lang="en-US"/>
              <a:t>ENVIRONMENTAL TECHNICAL Co.,</a:t>
            </a:r>
            <a:r>
              <a:rPr lang="ja-JP" altLang="en-US"/>
              <a:t> </a:t>
            </a:r>
            <a:r>
              <a:rPr lang="en-US"/>
              <a:t>Ltd</a:t>
            </a:r>
            <a:endParaRPr lang="en-US" i="1" dirty="0"/>
          </a:p>
        </p:txBody>
      </p:sp>
      <p:sp>
        <p:nvSpPr>
          <p:cNvPr id="14" name="Slide Number Placeholder 5">
            <a:extLst>
              <a:ext uri="{FF2B5EF4-FFF2-40B4-BE49-F238E27FC236}">
                <a16:creationId xmlns:a16="http://schemas.microsoft.com/office/drawing/2014/main" id="{678280CD-9CD3-4017-AD42-0D5C0CCA23CA}"/>
              </a:ext>
            </a:extLst>
          </p:cNvPr>
          <p:cNvSpPr>
            <a:spLocks noGrp="1"/>
          </p:cNvSpPr>
          <p:nvPr>
            <p:ph type="sldNum" sz="quarter" idx="4"/>
          </p:nvPr>
        </p:nvSpPr>
        <p:spPr>
          <a:xfrm>
            <a:off x="9900458" y="6459785"/>
            <a:ext cx="1312025" cy="365125"/>
          </a:xfrm>
          <a:prstGeom prst="rect">
            <a:avLst/>
          </a:prstGeom>
        </p:spPr>
        <p:txBody>
          <a:bodyPr/>
          <a:lstStyle>
            <a:lvl1pPr>
              <a:defRPr>
                <a:solidFill>
                  <a:schemeClr val="bg1"/>
                </a:solidFill>
              </a:defRPr>
            </a:lvl1pPr>
          </a:lstStyle>
          <a:p>
            <a:fld id="{51845F5A-061D-4825-9AE9-D7794091C6CF}" type="slidenum">
              <a:rPr lang="en-US" smtClean="0"/>
              <a:pPr/>
              <a:t>‹#›</a:t>
            </a:fld>
            <a:endParaRPr lang="en-US" dirty="0"/>
          </a:p>
        </p:txBody>
      </p:sp>
      <p:sp>
        <p:nvSpPr>
          <p:cNvPr id="15" name="Rectangle 6">
            <a:extLst>
              <a:ext uri="{FF2B5EF4-FFF2-40B4-BE49-F238E27FC236}">
                <a16:creationId xmlns:a16="http://schemas.microsoft.com/office/drawing/2014/main" id="{293BFD07-6995-4CFD-8A29-696FAF9567CF}"/>
              </a:ext>
            </a:extLst>
          </p:cNvPr>
          <p:cNvSpPr/>
          <p:nvPr userDrawn="1"/>
        </p:nvSpPr>
        <p:spPr>
          <a:xfrm>
            <a:off x="3175" y="14068"/>
            <a:ext cx="12188825" cy="457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7">
            <a:extLst>
              <a:ext uri="{FF2B5EF4-FFF2-40B4-BE49-F238E27FC236}">
                <a16:creationId xmlns:a16="http://schemas.microsoft.com/office/drawing/2014/main" id="{DE4C41B6-CC5B-44EB-B3A0-BCB489EE670D}"/>
              </a:ext>
            </a:extLst>
          </p:cNvPr>
          <p:cNvSpPr/>
          <p:nvPr userDrawn="1"/>
        </p:nvSpPr>
        <p:spPr>
          <a:xfrm>
            <a:off x="15" y="484331"/>
            <a:ext cx="12188825" cy="6400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17" name="図 16">
            <a:extLst>
              <a:ext uri="{FF2B5EF4-FFF2-40B4-BE49-F238E27FC236}">
                <a16:creationId xmlns:a16="http://schemas.microsoft.com/office/drawing/2014/main" id="{5FA6B64B-1D4E-4B33-BDBA-13E40B53A826}"/>
              </a:ext>
            </a:extLst>
          </p:cNvPr>
          <p:cNvPicPr>
            <a:picLocks noChangeAspect="1"/>
          </p:cNvPicPr>
          <p:nvPr userDrawn="1"/>
        </p:nvPicPr>
        <p:blipFill>
          <a:blip r:embed="rId4"/>
          <a:stretch>
            <a:fillRect/>
          </a:stretch>
        </p:blipFill>
        <p:spPr>
          <a:xfrm>
            <a:off x="560761" y="5044086"/>
            <a:ext cx="1062173" cy="820060"/>
          </a:xfrm>
          <a:prstGeom prst="rect">
            <a:avLst/>
          </a:prstGeom>
        </p:spPr>
      </p:pic>
      <p:sp>
        <p:nvSpPr>
          <p:cNvPr id="18" name="テキスト ボックス 17">
            <a:extLst>
              <a:ext uri="{FF2B5EF4-FFF2-40B4-BE49-F238E27FC236}">
                <a16:creationId xmlns:a16="http://schemas.microsoft.com/office/drawing/2014/main" id="{F6FEF199-CDAA-4EF5-AA4A-3A6937C55E28}"/>
              </a:ext>
            </a:extLst>
          </p:cNvPr>
          <p:cNvSpPr txBox="1"/>
          <p:nvPr userDrawn="1"/>
        </p:nvSpPr>
        <p:spPr>
          <a:xfrm>
            <a:off x="2124222" y="11592"/>
            <a:ext cx="7765366" cy="369332"/>
          </a:xfrm>
          <a:prstGeom prst="rect">
            <a:avLst/>
          </a:prstGeom>
          <a:noFill/>
        </p:spPr>
        <p:txBody>
          <a:bodyPr wrap="square" rtlCol="0">
            <a:spAutoFit/>
          </a:bodyPr>
          <a:lstStyle/>
          <a:p>
            <a:pPr algn="ctr"/>
            <a:r>
              <a:rPr kumimoji="1" lang="ja-JP" altLang="en-US" dirty="0">
                <a:solidFill>
                  <a:schemeClr val="bg1"/>
                </a:solidFill>
                <a:latin typeface="HGP明朝B" panose="02020800000000000000" pitchFamily="18" charset="-128"/>
                <a:ea typeface="HGP明朝B" panose="02020800000000000000" pitchFamily="18" charset="-128"/>
              </a:rPr>
              <a:t>水と空気と大地と、そして未来と　</a:t>
            </a:r>
            <a:r>
              <a:rPr kumimoji="1" lang="en-US" altLang="ja-JP" dirty="0">
                <a:solidFill>
                  <a:schemeClr val="bg1"/>
                </a:solidFill>
                <a:latin typeface="Comic Sans MS" panose="030F0702030302020204" pitchFamily="66" charset="0"/>
                <a:ea typeface="HGP明朝B" panose="02020800000000000000" pitchFamily="18" charset="-128"/>
              </a:rPr>
              <a:t>Earth communication</a:t>
            </a:r>
            <a:r>
              <a:rPr kumimoji="1" lang="ja-JP" altLang="en-US" dirty="0">
                <a:solidFill>
                  <a:schemeClr val="bg1"/>
                </a:solidFill>
                <a:latin typeface="Comic Sans MS" panose="030F0702030302020204" pitchFamily="66" charset="0"/>
                <a:ea typeface="HGP明朝B" panose="02020800000000000000" pitchFamily="18" charset="-128"/>
              </a:rPr>
              <a:t>　</a:t>
            </a:r>
            <a:r>
              <a:rPr kumimoji="1" lang="ja-JP" altLang="en-US" dirty="0">
                <a:solidFill>
                  <a:schemeClr val="bg1"/>
                </a:solidFill>
                <a:latin typeface="HGP明朝B" panose="02020800000000000000" pitchFamily="18" charset="-128"/>
                <a:ea typeface="HGP明朝B" panose="02020800000000000000" pitchFamily="18" charset="-128"/>
              </a:rPr>
              <a:t>−地球と語ろう−</a:t>
            </a:r>
          </a:p>
        </p:txBody>
      </p:sp>
      <p:pic>
        <p:nvPicPr>
          <p:cNvPr id="19" name="図 18">
            <a:extLst>
              <a:ext uri="{FF2B5EF4-FFF2-40B4-BE49-F238E27FC236}">
                <a16:creationId xmlns:a16="http://schemas.microsoft.com/office/drawing/2014/main" id="{8CF3B2F3-C75F-45BC-9E37-3B8B2507A9BC}"/>
              </a:ext>
            </a:extLst>
          </p:cNvPr>
          <p:cNvPicPr>
            <a:picLocks noChangeAspect="1"/>
          </p:cNvPicPr>
          <p:nvPr userDrawn="1"/>
        </p:nvPicPr>
        <p:blipFill>
          <a:blip r:embed="rId5"/>
          <a:stretch>
            <a:fillRect/>
          </a:stretch>
        </p:blipFill>
        <p:spPr>
          <a:xfrm>
            <a:off x="156650" y="5867914"/>
            <a:ext cx="2009775" cy="447675"/>
          </a:xfrm>
          <a:prstGeom prst="rect">
            <a:avLst/>
          </a:prstGeom>
        </p:spPr>
      </p:pic>
    </p:spTree>
    <p:extLst>
      <p:ext uri="{BB962C8B-B14F-4D97-AF65-F5344CB8AC3E}">
        <p14:creationId xmlns:p14="http://schemas.microsoft.com/office/powerpoint/2010/main" val="1734025285"/>
      </p:ext>
    </p:extLst>
  </p:cSld>
  <p:clrMap bg1="lt1" tx1="dk1" bg2="lt2" tx2="dk2" accent1="accent1" accent2="accent2" accent3="accent3" accent4="accent4" accent5="accent5" accent6="accent6" hlink="hlink" folHlink="folHlink"/>
  <p:sldLayoutIdLst>
    <p:sldLayoutId id="2147483776" r:id="rId1"/>
    <p:sldLayoutId id="2147483766" r:id="rId2"/>
  </p:sldLayoutIdLst>
  <p:hf hdr="0" dt="0"/>
  <p:txStyles>
    <p:title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www.mhlw.go.jp/stf/seisakunitsuite/bunya/0000066530.html" TargetMode="External"/><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609BF1BD-B0A9-4D9E-AF4F-FAD62D25138B}"/>
              </a:ext>
            </a:extLst>
          </p:cNvPr>
          <p:cNvSpPr>
            <a:spLocks noGrp="1"/>
          </p:cNvSpPr>
          <p:nvPr>
            <p:ph type="ftr" sz="quarter" idx="12"/>
          </p:nvPr>
        </p:nvSpPr>
        <p:spPr/>
        <p:txBody>
          <a:bodyPr/>
          <a:lstStyle/>
          <a:p>
            <a:r>
              <a:rPr lang="en-US" dirty="0"/>
              <a:t>ENVIRONMENTAL TECHNICAL Co.,</a:t>
            </a:r>
            <a:r>
              <a:rPr lang="ja-JP" altLang="en-US"/>
              <a:t> </a:t>
            </a:r>
            <a:r>
              <a:rPr lang="en-US" dirty="0"/>
              <a:t>Ltd</a:t>
            </a:r>
            <a:endParaRPr lang="en-US" i="1" dirty="0"/>
          </a:p>
        </p:txBody>
      </p:sp>
      <p:sp>
        <p:nvSpPr>
          <p:cNvPr id="3" name="スライド番号プレースホルダー 2">
            <a:extLst>
              <a:ext uri="{FF2B5EF4-FFF2-40B4-BE49-F238E27FC236}">
                <a16:creationId xmlns:a16="http://schemas.microsoft.com/office/drawing/2014/main" id="{AFB34E2E-8F26-4C0C-ADDC-7437FC6D7D9B}"/>
              </a:ext>
            </a:extLst>
          </p:cNvPr>
          <p:cNvSpPr>
            <a:spLocks noGrp="1"/>
          </p:cNvSpPr>
          <p:nvPr>
            <p:ph type="sldNum" sz="quarter" idx="11"/>
          </p:nvPr>
        </p:nvSpPr>
        <p:spPr/>
        <p:txBody>
          <a:bodyPr/>
          <a:lstStyle/>
          <a:p>
            <a:fld id="{51845F5A-061D-4825-9AE9-D7794091C6CF}" type="slidenum">
              <a:rPr lang="en-US" smtClean="0"/>
              <a:pPr/>
              <a:t>1</a:t>
            </a:fld>
            <a:r>
              <a:rPr lang="ja-JP" altLang="en-US" dirty="0"/>
              <a:t>／</a:t>
            </a:r>
            <a:r>
              <a:rPr lang="en-US" altLang="ja-JP" dirty="0"/>
              <a:t>46</a:t>
            </a:r>
            <a:endParaRPr lang="en-US" dirty="0"/>
          </a:p>
        </p:txBody>
      </p:sp>
      <p:sp>
        <p:nvSpPr>
          <p:cNvPr id="4" name="テキスト ボックス 3">
            <a:extLst>
              <a:ext uri="{FF2B5EF4-FFF2-40B4-BE49-F238E27FC236}">
                <a16:creationId xmlns:a16="http://schemas.microsoft.com/office/drawing/2014/main" id="{69636CC4-1FCF-4122-9BA9-4FA86D451A73}"/>
              </a:ext>
            </a:extLst>
          </p:cNvPr>
          <p:cNvSpPr txBox="1"/>
          <p:nvPr/>
        </p:nvSpPr>
        <p:spPr>
          <a:xfrm>
            <a:off x="1772528" y="1561514"/>
            <a:ext cx="4323471" cy="461665"/>
          </a:xfrm>
          <a:prstGeom prst="rect">
            <a:avLst/>
          </a:prstGeom>
          <a:noFill/>
        </p:spPr>
        <p:txBody>
          <a:bodyPr wrap="square" rtlCol="0">
            <a:spAutoFit/>
          </a:bodyPr>
          <a:lstStyle/>
          <a:p>
            <a:r>
              <a:rPr kumimoji="1" lang="ja-JP" altLang="en-US" sz="2400" dirty="0"/>
              <a:t>第</a:t>
            </a:r>
            <a:r>
              <a:rPr lang="en-US" altLang="ja-JP" sz="2400" dirty="0"/>
              <a:t>50</a:t>
            </a:r>
            <a:r>
              <a:rPr kumimoji="1" lang="ja-JP" altLang="en-US" sz="2400" dirty="0"/>
              <a:t>期　</a:t>
            </a:r>
            <a:r>
              <a:rPr kumimoji="1" lang="en-US" altLang="ja-JP" sz="2400" dirty="0"/>
              <a:t>GMP</a:t>
            </a:r>
            <a:r>
              <a:rPr kumimoji="1" lang="ja-JP" altLang="en-US" sz="2400" dirty="0"/>
              <a:t>教育訓練　</a:t>
            </a:r>
            <a:r>
              <a:rPr lang="en-US" altLang="ja-JP" sz="2400" dirty="0"/>
              <a:t>1</a:t>
            </a:r>
            <a:r>
              <a:rPr kumimoji="1" lang="ja-JP" altLang="en-US" sz="2400" dirty="0"/>
              <a:t>回目</a:t>
            </a:r>
          </a:p>
        </p:txBody>
      </p:sp>
      <p:sp>
        <p:nvSpPr>
          <p:cNvPr id="5" name="テキスト ボックス 4">
            <a:extLst>
              <a:ext uri="{FF2B5EF4-FFF2-40B4-BE49-F238E27FC236}">
                <a16:creationId xmlns:a16="http://schemas.microsoft.com/office/drawing/2014/main" id="{0EF05531-90F8-4572-B49C-883E8669BD3C}"/>
              </a:ext>
            </a:extLst>
          </p:cNvPr>
          <p:cNvSpPr txBox="1"/>
          <p:nvPr/>
        </p:nvSpPr>
        <p:spPr>
          <a:xfrm>
            <a:off x="3466996" y="2530184"/>
            <a:ext cx="6433462" cy="646331"/>
          </a:xfrm>
          <a:prstGeom prst="rect">
            <a:avLst/>
          </a:prstGeom>
          <a:noFill/>
        </p:spPr>
        <p:txBody>
          <a:bodyPr wrap="square" rtlCol="0">
            <a:spAutoFit/>
          </a:bodyPr>
          <a:lstStyle/>
          <a:p>
            <a:r>
              <a:rPr kumimoji="1" lang="en-US" altLang="ja-JP" sz="3600" dirty="0"/>
              <a:t>JP18</a:t>
            </a:r>
            <a:r>
              <a:rPr kumimoji="1" lang="ja-JP" altLang="en-US" sz="3600" dirty="0"/>
              <a:t>改正点について</a:t>
            </a:r>
            <a:endParaRPr kumimoji="1" lang="en-US" altLang="ja-JP" sz="3600" dirty="0"/>
          </a:p>
        </p:txBody>
      </p:sp>
      <p:sp>
        <p:nvSpPr>
          <p:cNvPr id="6" name="テキスト ボックス 5">
            <a:extLst>
              <a:ext uri="{FF2B5EF4-FFF2-40B4-BE49-F238E27FC236}">
                <a16:creationId xmlns:a16="http://schemas.microsoft.com/office/drawing/2014/main" id="{D7B40288-8395-4511-8737-19DDF5290990}"/>
              </a:ext>
            </a:extLst>
          </p:cNvPr>
          <p:cNvSpPr txBox="1"/>
          <p:nvPr/>
        </p:nvSpPr>
        <p:spPr>
          <a:xfrm>
            <a:off x="6389680" y="4102982"/>
            <a:ext cx="4822804" cy="461665"/>
          </a:xfrm>
          <a:prstGeom prst="rect">
            <a:avLst/>
          </a:prstGeom>
          <a:noFill/>
        </p:spPr>
        <p:txBody>
          <a:bodyPr wrap="square" rtlCol="0">
            <a:spAutoFit/>
          </a:bodyPr>
          <a:lstStyle/>
          <a:p>
            <a:r>
              <a:rPr kumimoji="1" lang="en-US" altLang="ja-JP" sz="2400" dirty="0"/>
              <a:t>2021/06/18</a:t>
            </a:r>
            <a:r>
              <a:rPr kumimoji="1" lang="ja-JP" altLang="en-US" sz="2400" dirty="0"/>
              <a:t>　株式会社　環境技研</a:t>
            </a:r>
          </a:p>
        </p:txBody>
      </p:sp>
    </p:spTree>
    <p:extLst>
      <p:ext uri="{BB962C8B-B14F-4D97-AF65-F5344CB8AC3E}">
        <p14:creationId xmlns:p14="http://schemas.microsoft.com/office/powerpoint/2010/main" val="34810218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a:extLst>
              <a:ext uri="{FF2B5EF4-FFF2-40B4-BE49-F238E27FC236}">
                <a16:creationId xmlns:a16="http://schemas.microsoft.com/office/drawing/2014/main" id="{ED19937B-0766-4A29-98F2-73B719E2F71D}"/>
              </a:ext>
            </a:extLst>
          </p:cNvPr>
          <p:cNvSpPr>
            <a:spLocks noGrp="1"/>
          </p:cNvSpPr>
          <p:nvPr>
            <p:ph type="ftr" sz="quarter" idx="11"/>
          </p:nvPr>
        </p:nvSpPr>
        <p:spPr/>
        <p:txBody>
          <a:bodyPr/>
          <a:lstStyle/>
          <a:p>
            <a:r>
              <a:rPr lang="en-US" dirty="0"/>
              <a:t>ENVIRONMENTAL TECHNICAL Co., Ltd</a:t>
            </a:r>
            <a:endParaRPr lang="en-US" i="1" dirty="0"/>
          </a:p>
        </p:txBody>
      </p:sp>
      <p:sp>
        <p:nvSpPr>
          <p:cNvPr id="4" name="スライド番号プレースホルダー 3">
            <a:extLst>
              <a:ext uri="{FF2B5EF4-FFF2-40B4-BE49-F238E27FC236}">
                <a16:creationId xmlns:a16="http://schemas.microsoft.com/office/drawing/2014/main" id="{9C3F4319-E5B7-4F50-A8A4-A95FB9AB17F3}"/>
              </a:ext>
            </a:extLst>
          </p:cNvPr>
          <p:cNvSpPr>
            <a:spLocks noGrp="1"/>
          </p:cNvSpPr>
          <p:nvPr>
            <p:ph type="sldNum" sz="quarter" idx="12"/>
          </p:nvPr>
        </p:nvSpPr>
        <p:spPr/>
        <p:txBody>
          <a:bodyPr/>
          <a:lstStyle/>
          <a:p>
            <a:fld id="{51845F5A-061D-4825-9AE9-D7794091C6CF}" type="slidenum">
              <a:rPr lang="en-US" smtClean="0"/>
              <a:t>2</a:t>
            </a:fld>
            <a:r>
              <a:rPr lang="ja-JP" altLang="en-US" dirty="0"/>
              <a:t>／</a:t>
            </a:r>
            <a:r>
              <a:rPr lang="en-US" altLang="ja-JP" dirty="0"/>
              <a:t>46</a:t>
            </a:r>
            <a:endParaRPr lang="en-US" dirty="0"/>
          </a:p>
        </p:txBody>
      </p:sp>
      <p:pic>
        <p:nvPicPr>
          <p:cNvPr id="9" name="図 8" descr="抽象, 挿絵 が含まれている画像&#10;&#10;自動的に生成された説明">
            <a:extLst>
              <a:ext uri="{FF2B5EF4-FFF2-40B4-BE49-F238E27FC236}">
                <a16:creationId xmlns:a16="http://schemas.microsoft.com/office/drawing/2014/main" id="{76953C94-0486-4C60-892C-588F156F6A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867" y="837809"/>
            <a:ext cx="4282831" cy="4282831"/>
          </a:xfrm>
          <a:prstGeom prst="rect">
            <a:avLst/>
          </a:prstGeom>
        </p:spPr>
      </p:pic>
      <p:sp>
        <p:nvSpPr>
          <p:cNvPr id="6" name="正方形/長方形 5">
            <a:extLst>
              <a:ext uri="{FF2B5EF4-FFF2-40B4-BE49-F238E27FC236}">
                <a16:creationId xmlns:a16="http://schemas.microsoft.com/office/drawing/2014/main" id="{A6D23C27-3CD2-4FE9-98FA-C7B361206FFF}"/>
              </a:ext>
            </a:extLst>
          </p:cNvPr>
          <p:cNvSpPr/>
          <p:nvPr/>
        </p:nvSpPr>
        <p:spPr>
          <a:xfrm>
            <a:off x="3404382" y="5345723"/>
            <a:ext cx="6639950" cy="548640"/>
          </a:xfrm>
          <a:prstGeom prst="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3200" dirty="0">
                <a:ln w="0"/>
                <a:solidFill>
                  <a:schemeClr val="bg1"/>
                </a:solidFill>
                <a:effectLst>
                  <a:outerShdw blurRad="38100" dist="19050" dir="2700000" algn="tl" rotWithShape="0">
                    <a:schemeClr val="dk1">
                      <a:alpha val="40000"/>
                    </a:schemeClr>
                  </a:outerShdw>
                </a:effectLst>
              </a:rPr>
              <a:t>その</a:t>
            </a:r>
            <a:r>
              <a:rPr kumimoji="1" lang="en-US" altLang="ja-JP" sz="3200" dirty="0">
                <a:ln w="0"/>
                <a:solidFill>
                  <a:schemeClr val="bg1"/>
                </a:solidFill>
                <a:effectLst>
                  <a:outerShdw blurRad="38100" dist="19050" dir="2700000" algn="tl" rotWithShape="0">
                    <a:schemeClr val="dk1">
                      <a:alpha val="40000"/>
                    </a:schemeClr>
                  </a:outerShdw>
                </a:effectLst>
              </a:rPr>
              <a:t>1.</a:t>
            </a:r>
            <a:r>
              <a:rPr kumimoji="1" lang="ja-JP" altLang="en-US" sz="3200" dirty="0">
                <a:ln w="0"/>
                <a:solidFill>
                  <a:schemeClr val="bg1"/>
                </a:solidFill>
                <a:effectLst>
                  <a:outerShdw blurRad="38100" dist="19050" dir="2700000" algn="tl" rotWithShape="0">
                    <a:schemeClr val="dk1">
                      <a:alpha val="40000"/>
                    </a:schemeClr>
                  </a:outerShdw>
                </a:effectLst>
              </a:rPr>
              <a:t>日本薬局方について</a:t>
            </a:r>
          </a:p>
        </p:txBody>
      </p:sp>
      <p:sp>
        <p:nvSpPr>
          <p:cNvPr id="7" name="吹き出し: 角を丸めた四角形 6">
            <a:extLst>
              <a:ext uri="{FF2B5EF4-FFF2-40B4-BE49-F238E27FC236}">
                <a16:creationId xmlns:a16="http://schemas.microsoft.com/office/drawing/2014/main" id="{FD8ACBAC-D86E-4856-868D-6087B4DEC152}"/>
              </a:ext>
            </a:extLst>
          </p:cNvPr>
          <p:cNvSpPr/>
          <p:nvPr/>
        </p:nvSpPr>
        <p:spPr>
          <a:xfrm>
            <a:off x="4474698" y="2198149"/>
            <a:ext cx="5963530" cy="1562149"/>
          </a:xfrm>
          <a:prstGeom prst="wedgeRoundRectCallout">
            <a:avLst>
              <a:gd name="adj1" fmla="val -65112"/>
              <a:gd name="adj2" fmla="val -2206"/>
              <a:gd name="adj3" fmla="val 16667"/>
            </a:avLst>
          </a:prstGeom>
          <a:solidFill>
            <a:srgbClr val="BAFEB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b="1" dirty="0">
                <a:solidFill>
                  <a:schemeClr val="tx1"/>
                </a:solidFill>
                <a:latin typeface="HG創英角ｺﾞｼｯｸUB" panose="020B0909000000000000" pitchFamily="49" charset="-128"/>
                <a:ea typeface="HG創英角ｺﾞｼｯｸUB" panose="020B0909000000000000" pitchFamily="49" charset="-128"/>
              </a:rPr>
              <a:t>改正点を勉強する前に、</a:t>
            </a:r>
            <a:endParaRPr kumimoji="1" lang="en-US" altLang="ja-JP" sz="2800" b="1" dirty="0">
              <a:solidFill>
                <a:schemeClr val="tx1"/>
              </a:solidFill>
              <a:latin typeface="HG創英角ｺﾞｼｯｸUB" panose="020B0909000000000000" pitchFamily="49" charset="-128"/>
              <a:ea typeface="HG創英角ｺﾞｼｯｸUB" panose="020B0909000000000000" pitchFamily="49" charset="-128"/>
            </a:endParaRPr>
          </a:p>
          <a:p>
            <a:pPr algn="ctr"/>
            <a:r>
              <a:rPr kumimoji="1" lang="ja-JP" altLang="en-US" sz="2800" b="1" dirty="0">
                <a:solidFill>
                  <a:schemeClr val="tx1"/>
                </a:solidFill>
                <a:latin typeface="HG創英角ｺﾞｼｯｸUB" panose="020B0909000000000000" pitchFamily="49" charset="-128"/>
                <a:ea typeface="HG創英角ｺﾞｼｯｸUB" panose="020B0909000000000000" pitchFamily="49" charset="-128"/>
              </a:rPr>
              <a:t>まずは日本薬局方について、</a:t>
            </a:r>
            <a:endParaRPr kumimoji="1" lang="en-US" altLang="ja-JP" sz="2800" b="1" dirty="0">
              <a:solidFill>
                <a:schemeClr val="tx1"/>
              </a:solidFill>
              <a:latin typeface="HG創英角ｺﾞｼｯｸUB" panose="020B0909000000000000" pitchFamily="49" charset="-128"/>
              <a:ea typeface="HG創英角ｺﾞｼｯｸUB" panose="020B0909000000000000" pitchFamily="49" charset="-128"/>
            </a:endParaRPr>
          </a:p>
          <a:p>
            <a:pPr algn="ctr"/>
            <a:r>
              <a:rPr kumimoji="1" lang="ja-JP" altLang="en-US" sz="2800" b="1" dirty="0">
                <a:solidFill>
                  <a:schemeClr val="tx1"/>
                </a:solidFill>
                <a:latin typeface="HG創英角ｺﾞｼｯｸUB" panose="020B0909000000000000" pitchFamily="49" charset="-128"/>
                <a:ea typeface="HG創英角ｺﾞｼｯｸUB" panose="020B0909000000000000" pitchFamily="49" charset="-128"/>
              </a:rPr>
              <a:t>再確認していきましょう</a:t>
            </a:r>
          </a:p>
        </p:txBody>
      </p:sp>
    </p:spTree>
    <p:extLst>
      <p:ext uri="{BB962C8B-B14F-4D97-AF65-F5344CB8AC3E}">
        <p14:creationId xmlns:p14="http://schemas.microsoft.com/office/powerpoint/2010/main" val="4168483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a:extLst>
              <a:ext uri="{FF2B5EF4-FFF2-40B4-BE49-F238E27FC236}">
                <a16:creationId xmlns:a16="http://schemas.microsoft.com/office/drawing/2014/main" id="{ED19937B-0766-4A29-98F2-73B719E2F71D}"/>
              </a:ext>
            </a:extLst>
          </p:cNvPr>
          <p:cNvSpPr>
            <a:spLocks noGrp="1"/>
          </p:cNvSpPr>
          <p:nvPr>
            <p:ph type="ftr" sz="quarter" idx="11"/>
          </p:nvPr>
        </p:nvSpPr>
        <p:spPr/>
        <p:txBody>
          <a:bodyPr/>
          <a:lstStyle/>
          <a:p>
            <a:r>
              <a:rPr lang="en-US" dirty="0"/>
              <a:t>ENVIRONMENTAL TECHNICAL Co., Ltd</a:t>
            </a:r>
            <a:endParaRPr lang="en-US" i="1" dirty="0"/>
          </a:p>
        </p:txBody>
      </p:sp>
      <p:sp>
        <p:nvSpPr>
          <p:cNvPr id="4" name="スライド番号プレースホルダー 3">
            <a:extLst>
              <a:ext uri="{FF2B5EF4-FFF2-40B4-BE49-F238E27FC236}">
                <a16:creationId xmlns:a16="http://schemas.microsoft.com/office/drawing/2014/main" id="{9C3F4319-E5B7-4F50-A8A4-A95FB9AB17F3}"/>
              </a:ext>
            </a:extLst>
          </p:cNvPr>
          <p:cNvSpPr>
            <a:spLocks noGrp="1"/>
          </p:cNvSpPr>
          <p:nvPr>
            <p:ph type="sldNum" sz="quarter" idx="12"/>
          </p:nvPr>
        </p:nvSpPr>
        <p:spPr/>
        <p:txBody>
          <a:bodyPr/>
          <a:lstStyle/>
          <a:p>
            <a:fld id="{51845F5A-061D-4825-9AE9-D7794091C6CF}" type="slidenum">
              <a:rPr lang="en-US" smtClean="0"/>
              <a:t>3</a:t>
            </a:fld>
            <a:r>
              <a:rPr lang="ja-JP" altLang="en-US" dirty="0"/>
              <a:t>／</a:t>
            </a:r>
            <a:r>
              <a:rPr lang="en-US" altLang="ja-JP" dirty="0"/>
              <a:t>46</a:t>
            </a:r>
            <a:endParaRPr lang="en-US" dirty="0"/>
          </a:p>
        </p:txBody>
      </p:sp>
      <p:sp>
        <p:nvSpPr>
          <p:cNvPr id="2" name="四角形: 角を丸くする 1">
            <a:extLst>
              <a:ext uri="{FF2B5EF4-FFF2-40B4-BE49-F238E27FC236}">
                <a16:creationId xmlns:a16="http://schemas.microsoft.com/office/drawing/2014/main" id="{469A3DE4-4698-4918-8640-78C8E2D5A365}"/>
              </a:ext>
            </a:extLst>
          </p:cNvPr>
          <p:cNvSpPr/>
          <p:nvPr/>
        </p:nvSpPr>
        <p:spPr>
          <a:xfrm>
            <a:off x="689316" y="590840"/>
            <a:ext cx="10663311" cy="59084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sz="3200" dirty="0"/>
              <a:t>日本薬局方について</a:t>
            </a:r>
          </a:p>
        </p:txBody>
      </p:sp>
      <p:grpSp>
        <p:nvGrpSpPr>
          <p:cNvPr id="10" name="グループ化 9">
            <a:extLst>
              <a:ext uri="{FF2B5EF4-FFF2-40B4-BE49-F238E27FC236}">
                <a16:creationId xmlns:a16="http://schemas.microsoft.com/office/drawing/2014/main" id="{6DEF0050-A4EF-4D98-BC4E-815936D7840B}"/>
              </a:ext>
            </a:extLst>
          </p:cNvPr>
          <p:cNvGrpSpPr/>
          <p:nvPr/>
        </p:nvGrpSpPr>
        <p:grpSpPr>
          <a:xfrm>
            <a:off x="10240780" y="1237955"/>
            <a:ext cx="1407801" cy="1527699"/>
            <a:chOff x="9804682" y="642182"/>
            <a:chExt cx="1705146" cy="1813985"/>
          </a:xfrm>
        </p:grpSpPr>
        <p:pic>
          <p:nvPicPr>
            <p:cNvPr id="12" name="図 11" descr="挿絵, 抽象 が含まれている画像&#10;&#10;自動的に生成された説明">
              <a:extLst>
                <a:ext uri="{FF2B5EF4-FFF2-40B4-BE49-F238E27FC236}">
                  <a16:creationId xmlns:a16="http://schemas.microsoft.com/office/drawing/2014/main" id="{1349EC9D-E74A-4BFF-B86F-B84586DBF2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04682" y="642182"/>
              <a:ext cx="1705146" cy="1813985"/>
            </a:xfrm>
            <a:prstGeom prst="rect">
              <a:avLst/>
            </a:prstGeom>
          </p:spPr>
        </p:pic>
        <p:pic>
          <p:nvPicPr>
            <p:cNvPr id="13" name="図 12">
              <a:extLst>
                <a:ext uri="{FF2B5EF4-FFF2-40B4-BE49-F238E27FC236}">
                  <a16:creationId xmlns:a16="http://schemas.microsoft.com/office/drawing/2014/main" id="{8BD65EB6-CD6F-4606-B2A7-F5CBB74C168A}"/>
                </a:ext>
              </a:extLst>
            </p:cNvPr>
            <p:cNvPicPr>
              <a:picLocks noChangeAspect="1"/>
            </p:cNvPicPr>
            <p:nvPr/>
          </p:nvPicPr>
          <p:blipFill>
            <a:blip r:embed="rId3"/>
            <a:stretch>
              <a:fillRect/>
            </a:stretch>
          </p:blipFill>
          <p:spPr>
            <a:xfrm>
              <a:off x="11032255" y="873562"/>
              <a:ext cx="447539" cy="675612"/>
            </a:xfrm>
            <a:prstGeom prst="rect">
              <a:avLst/>
            </a:prstGeom>
          </p:spPr>
        </p:pic>
      </p:grpSp>
      <p:sp>
        <p:nvSpPr>
          <p:cNvPr id="14" name="吹き出し: 角を丸めた四角形 13">
            <a:extLst>
              <a:ext uri="{FF2B5EF4-FFF2-40B4-BE49-F238E27FC236}">
                <a16:creationId xmlns:a16="http://schemas.microsoft.com/office/drawing/2014/main" id="{2F7C815C-D701-4BDD-BA04-DCCFA4FB9A5D}"/>
              </a:ext>
            </a:extLst>
          </p:cNvPr>
          <p:cNvSpPr/>
          <p:nvPr/>
        </p:nvSpPr>
        <p:spPr>
          <a:xfrm>
            <a:off x="2573640" y="1529656"/>
            <a:ext cx="6894662" cy="904055"/>
          </a:xfrm>
          <a:prstGeom prst="wedgeRoundRectCallout">
            <a:avLst>
              <a:gd name="adj1" fmla="val 60986"/>
              <a:gd name="adj2" fmla="val -10833"/>
              <a:gd name="adj3" fmla="val 16667"/>
            </a:avLst>
          </a:prstGeom>
          <a:solidFill>
            <a:srgbClr val="F6FCA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b="1" dirty="0">
                <a:solidFill>
                  <a:schemeClr val="tx1"/>
                </a:solidFill>
                <a:latin typeface="HGS創英角ﾎﾟｯﾌﾟ体" panose="040B0A00000000000000" pitchFamily="50" charset="-128"/>
                <a:ea typeface="HGS創英角ﾎﾟｯﾌﾟ体" panose="040B0A00000000000000" pitchFamily="50" charset="-128"/>
              </a:rPr>
              <a:t>日本薬局方って、分かっているようで</a:t>
            </a:r>
            <a:endParaRPr kumimoji="1" lang="en-US" altLang="ja-JP" sz="2800" b="1" dirty="0">
              <a:solidFill>
                <a:schemeClr val="tx1"/>
              </a:solidFill>
              <a:latin typeface="HGS創英角ﾎﾟｯﾌﾟ体" panose="040B0A00000000000000" pitchFamily="50" charset="-128"/>
              <a:ea typeface="HGS創英角ﾎﾟｯﾌﾟ体" panose="040B0A00000000000000" pitchFamily="50" charset="-128"/>
            </a:endParaRPr>
          </a:p>
          <a:p>
            <a:pPr algn="ctr"/>
            <a:r>
              <a:rPr kumimoji="1" lang="ja-JP" altLang="en-US" sz="2800" b="1" dirty="0">
                <a:solidFill>
                  <a:schemeClr val="tx1"/>
                </a:solidFill>
                <a:latin typeface="HGS創英角ﾎﾟｯﾌﾟ体" panose="040B0A00000000000000" pitchFamily="50" charset="-128"/>
                <a:ea typeface="HGS創英角ﾎﾟｯﾌﾟ体" panose="040B0A00000000000000" pitchFamily="50" charset="-128"/>
              </a:rPr>
              <a:t>分かってないかも</a:t>
            </a:r>
          </a:p>
        </p:txBody>
      </p:sp>
      <p:pic>
        <p:nvPicPr>
          <p:cNvPr id="15" name="図 14" descr="抽象, 挿絵 が含まれている画像&#10;&#10;自動的に生成された説明">
            <a:extLst>
              <a:ext uri="{FF2B5EF4-FFF2-40B4-BE49-F238E27FC236}">
                <a16:creationId xmlns:a16="http://schemas.microsoft.com/office/drawing/2014/main" id="{5E8C7E98-0A8C-4B41-BF15-F26A2726AA3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8709" y="2765654"/>
            <a:ext cx="1574836" cy="1574836"/>
          </a:xfrm>
          <a:prstGeom prst="rect">
            <a:avLst/>
          </a:prstGeom>
        </p:spPr>
      </p:pic>
      <p:sp>
        <p:nvSpPr>
          <p:cNvPr id="16" name="吹き出し: 角を丸めた四角形 15">
            <a:extLst>
              <a:ext uri="{FF2B5EF4-FFF2-40B4-BE49-F238E27FC236}">
                <a16:creationId xmlns:a16="http://schemas.microsoft.com/office/drawing/2014/main" id="{57484207-E121-4B42-AE44-CE86031CAAE4}"/>
              </a:ext>
            </a:extLst>
          </p:cNvPr>
          <p:cNvSpPr/>
          <p:nvPr/>
        </p:nvSpPr>
        <p:spPr>
          <a:xfrm>
            <a:off x="2221823" y="2647925"/>
            <a:ext cx="7780679" cy="1562149"/>
          </a:xfrm>
          <a:prstGeom prst="wedgeRoundRectCallout">
            <a:avLst>
              <a:gd name="adj1" fmla="val -58784"/>
              <a:gd name="adj2" fmla="val -2206"/>
              <a:gd name="adj3" fmla="val 16667"/>
            </a:avLst>
          </a:prstGeom>
          <a:solidFill>
            <a:srgbClr val="BAFEB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日本薬局方は、薬機法（</a:t>
            </a:r>
            <a:r>
              <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rPr>
              <a:t>※</a:t>
            </a: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）第</a:t>
            </a:r>
            <a:r>
              <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rPr>
              <a:t>41</a:t>
            </a: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条に作成することが</a:t>
            </a:r>
            <a:endPar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endParaRPr>
          </a:p>
          <a:p>
            <a:pPr algn="ct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規定されているもので、厚生労働大臣が薬事・</a:t>
            </a:r>
            <a:endPar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endParaRPr>
          </a:p>
          <a:p>
            <a:pPr algn="ct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食品衛生審議会の意見を聴いて定めた、</a:t>
            </a:r>
            <a:endPar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endParaRPr>
          </a:p>
          <a:p>
            <a:pPr algn="ct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“医薬品の規格基準書”のことです</a:t>
            </a:r>
          </a:p>
        </p:txBody>
      </p:sp>
      <p:pic>
        <p:nvPicPr>
          <p:cNvPr id="17" name="図 16" descr="挿絵, 抽象 が含まれている画像&#10;&#10;自動的に生成された説明">
            <a:extLst>
              <a:ext uri="{FF2B5EF4-FFF2-40B4-BE49-F238E27FC236}">
                <a16:creationId xmlns:a16="http://schemas.microsoft.com/office/drawing/2014/main" id="{C4EBABDF-8FB4-49E0-A04B-F1A8F93BB15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97827" y="4340490"/>
            <a:ext cx="1387428" cy="1625942"/>
          </a:xfrm>
          <a:prstGeom prst="rect">
            <a:avLst/>
          </a:prstGeom>
        </p:spPr>
      </p:pic>
      <p:sp>
        <p:nvSpPr>
          <p:cNvPr id="18" name="吹き出し: 角を丸めた四角形 17">
            <a:extLst>
              <a:ext uri="{FF2B5EF4-FFF2-40B4-BE49-F238E27FC236}">
                <a16:creationId xmlns:a16="http://schemas.microsoft.com/office/drawing/2014/main" id="{0FD00361-B240-41B3-9791-FBDF7904275D}"/>
              </a:ext>
            </a:extLst>
          </p:cNvPr>
          <p:cNvSpPr/>
          <p:nvPr/>
        </p:nvSpPr>
        <p:spPr>
          <a:xfrm>
            <a:off x="3431805" y="4431325"/>
            <a:ext cx="6468654" cy="1244992"/>
          </a:xfrm>
          <a:prstGeom prst="wedgeRoundRectCallout">
            <a:avLst>
              <a:gd name="adj1" fmla="val -58784"/>
              <a:gd name="adj2" fmla="val -2206"/>
              <a:gd name="adj3" fmla="val 16667"/>
            </a:avLst>
          </a:prstGeom>
          <a:solidFill>
            <a:srgbClr val="FFDDE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a:solidFill>
                  <a:schemeClr val="tx1"/>
                </a:solidFill>
                <a:latin typeface="HGP創英角ﾎﾟｯﾌﾟ体" panose="040B0A00000000000000" pitchFamily="50" charset="-128"/>
                <a:ea typeface="HGP創英角ﾎﾟｯﾌﾟ体" panose="040B0A00000000000000" pitchFamily="50" charset="-128"/>
              </a:rPr>
              <a:t>内容は、医薬品の性状が定められていたり、</a:t>
            </a:r>
            <a:endParaRPr kumimoji="1" lang="en-US" altLang="ja-JP" sz="2400" dirty="0">
              <a:solidFill>
                <a:schemeClr val="tx1"/>
              </a:solidFill>
              <a:latin typeface="HGP創英角ﾎﾟｯﾌﾟ体" panose="040B0A00000000000000" pitchFamily="50" charset="-128"/>
              <a:ea typeface="HGP創英角ﾎﾟｯﾌﾟ体" panose="040B0A00000000000000" pitchFamily="50" charset="-128"/>
            </a:endParaRPr>
          </a:p>
          <a:p>
            <a:pPr algn="ctr"/>
            <a:r>
              <a:rPr kumimoji="1" lang="ja-JP" altLang="en-US" sz="2400" dirty="0">
                <a:solidFill>
                  <a:schemeClr val="tx1"/>
                </a:solidFill>
                <a:latin typeface="HGP創英角ﾎﾟｯﾌﾟ体" panose="040B0A00000000000000" pitchFamily="50" charset="-128"/>
                <a:ea typeface="HGP創英角ﾎﾟｯﾌﾟ体" panose="040B0A00000000000000" pitchFamily="50" charset="-128"/>
              </a:rPr>
              <a:t>品質を適正に評価するための方法が</a:t>
            </a:r>
            <a:endParaRPr kumimoji="1" lang="en-US" altLang="ja-JP" sz="2400" dirty="0">
              <a:solidFill>
                <a:schemeClr val="tx1"/>
              </a:solidFill>
              <a:latin typeface="HGP創英角ﾎﾟｯﾌﾟ体" panose="040B0A00000000000000" pitchFamily="50" charset="-128"/>
              <a:ea typeface="HGP創英角ﾎﾟｯﾌﾟ体" panose="040B0A00000000000000" pitchFamily="50" charset="-128"/>
            </a:endParaRPr>
          </a:p>
          <a:p>
            <a:pPr algn="ctr"/>
            <a:r>
              <a:rPr kumimoji="1" lang="ja-JP" altLang="en-US" sz="2400" dirty="0">
                <a:solidFill>
                  <a:schemeClr val="tx1"/>
                </a:solidFill>
                <a:latin typeface="HGP創英角ﾎﾟｯﾌﾟ体" panose="040B0A00000000000000" pitchFamily="50" charset="-128"/>
                <a:ea typeface="HGP創英角ﾎﾟｯﾌﾟ体" panose="040B0A00000000000000" pitchFamily="50" charset="-128"/>
              </a:rPr>
              <a:t>記載されているんだったよな</a:t>
            </a:r>
          </a:p>
        </p:txBody>
      </p:sp>
      <p:sp>
        <p:nvSpPr>
          <p:cNvPr id="19" name="テキスト ボックス 18">
            <a:extLst>
              <a:ext uri="{FF2B5EF4-FFF2-40B4-BE49-F238E27FC236}">
                <a16:creationId xmlns:a16="http://schemas.microsoft.com/office/drawing/2014/main" id="{163AC5C8-0272-4565-888A-9570E0C89473}"/>
              </a:ext>
            </a:extLst>
          </p:cNvPr>
          <p:cNvSpPr txBox="1"/>
          <p:nvPr/>
        </p:nvSpPr>
        <p:spPr>
          <a:xfrm>
            <a:off x="3854548" y="5794045"/>
            <a:ext cx="8102990" cy="369332"/>
          </a:xfrm>
          <a:prstGeom prst="rect">
            <a:avLst/>
          </a:prstGeom>
          <a:noFill/>
        </p:spPr>
        <p:txBody>
          <a:bodyPr wrap="square" rtlCol="0">
            <a:spAutoFit/>
          </a:bodyPr>
          <a:lstStyle/>
          <a:p>
            <a:r>
              <a:rPr kumimoji="1" lang="en-US" altLang="ja-JP" dirty="0"/>
              <a:t>※</a:t>
            </a:r>
            <a:r>
              <a:rPr kumimoji="1" lang="ja-JP" altLang="en-US" dirty="0"/>
              <a:t>薬機法：医薬品、医療機器等の品質、有効性及び安全性の確保等に関する</a:t>
            </a:r>
            <a:r>
              <a:rPr kumimoji="1" lang="ja-JP" altLang="en-US" b="1" dirty="0"/>
              <a:t>法律</a:t>
            </a:r>
          </a:p>
        </p:txBody>
      </p:sp>
    </p:spTree>
    <p:extLst>
      <p:ext uri="{BB962C8B-B14F-4D97-AF65-F5344CB8AC3E}">
        <p14:creationId xmlns:p14="http://schemas.microsoft.com/office/powerpoint/2010/main" val="17677623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B0143529-84A9-4FA7-9BDD-3EA09D736E0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400" b="0" i="1" u="none" strike="noStrike" kern="1200" cap="none" spc="0" normalizeH="0" baseline="0" noProof="0">
                <a:ln>
                  <a:noFill/>
                </a:ln>
                <a:solidFill>
                  <a:prstClr val="white"/>
                </a:solidFill>
                <a:effectLst/>
                <a:uLnTx/>
                <a:uFillTx/>
                <a:latin typeface="Calibri" panose="020F0502020204030204"/>
                <a:ea typeface="+mn-ea"/>
                <a:cs typeface="+mn-cs"/>
              </a:rPr>
              <a:t>ENVIRONMENTAL TECHNICAL Co., Ltd</a:t>
            </a:r>
            <a:endParaRPr kumimoji="1" lang="en-US" sz="1400" b="0"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スライド番号プレースホルダー 2">
            <a:extLst>
              <a:ext uri="{FF2B5EF4-FFF2-40B4-BE49-F238E27FC236}">
                <a16:creationId xmlns:a16="http://schemas.microsoft.com/office/drawing/2014/main" id="{DF815553-2C39-4E23-A8E2-83B6D766F14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1845F5A-061D-4825-9AE9-D7794091C6CF}" type="slidenum">
              <a:rPr kumimoji="1" lang="en-US"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r>
              <a:rPr lang="ja-JP" altLang="en-US" dirty="0"/>
              <a:t>／</a:t>
            </a:r>
            <a:r>
              <a:rPr lang="en-US" altLang="ja-JP" dirty="0"/>
              <a:t>46</a:t>
            </a:r>
            <a:endParaRPr kumimoji="1"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四角形: 角を丸くする 6">
            <a:extLst>
              <a:ext uri="{FF2B5EF4-FFF2-40B4-BE49-F238E27FC236}">
                <a16:creationId xmlns:a16="http://schemas.microsoft.com/office/drawing/2014/main" id="{D9043E02-82C6-43A7-9724-011E309D5364}"/>
              </a:ext>
            </a:extLst>
          </p:cNvPr>
          <p:cNvSpPr/>
          <p:nvPr/>
        </p:nvSpPr>
        <p:spPr>
          <a:xfrm>
            <a:off x="689316" y="590840"/>
            <a:ext cx="10663311" cy="59084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sz="3200" dirty="0"/>
              <a:t>日本薬局方の構成</a:t>
            </a:r>
          </a:p>
        </p:txBody>
      </p:sp>
      <p:sp>
        <p:nvSpPr>
          <p:cNvPr id="4" name="四角形: 角を丸くする 3">
            <a:extLst>
              <a:ext uri="{FF2B5EF4-FFF2-40B4-BE49-F238E27FC236}">
                <a16:creationId xmlns:a16="http://schemas.microsoft.com/office/drawing/2014/main" id="{77987BCA-A5BD-4C8A-B131-DC98C885119D}"/>
              </a:ext>
            </a:extLst>
          </p:cNvPr>
          <p:cNvSpPr/>
          <p:nvPr/>
        </p:nvSpPr>
        <p:spPr>
          <a:xfrm>
            <a:off x="1120196" y="1237955"/>
            <a:ext cx="10832123" cy="5029205"/>
          </a:xfrm>
          <a:prstGeom prst="roundRect">
            <a:avLst/>
          </a:prstGeom>
          <a:solidFill>
            <a:srgbClr val="E8ECE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1C936BF6-2BF2-4AAF-BABF-F36A2042BB95}"/>
              </a:ext>
            </a:extLst>
          </p:cNvPr>
          <p:cNvSpPr txBox="1"/>
          <p:nvPr/>
        </p:nvSpPr>
        <p:spPr>
          <a:xfrm>
            <a:off x="1561514" y="1254732"/>
            <a:ext cx="6372664" cy="400110"/>
          </a:xfrm>
          <a:prstGeom prst="rect">
            <a:avLst/>
          </a:prstGeom>
          <a:noFill/>
        </p:spPr>
        <p:txBody>
          <a:bodyPr wrap="square" rtlCol="0">
            <a:spAutoFit/>
          </a:bodyPr>
          <a:lstStyle/>
          <a:p>
            <a:r>
              <a:rPr kumimoji="1" lang="en-US" altLang="ja-JP" sz="2000" b="1" dirty="0">
                <a:solidFill>
                  <a:srgbClr val="002060"/>
                </a:solidFill>
              </a:rPr>
              <a:t>1</a:t>
            </a:r>
            <a:r>
              <a:rPr kumimoji="1" lang="ja-JP" altLang="en-US" sz="2000" b="1" dirty="0">
                <a:solidFill>
                  <a:srgbClr val="002060"/>
                </a:solidFill>
              </a:rPr>
              <a:t>）通則</a:t>
            </a:r>
          </a:p>
        </p:txBody>
      </p:sp>
      <p:sp>
        <p:nvSpPr>
          <p:cNvPr id="9" name="テキスト ボックス 8">
            <a:extLst>
              <a:ext uri="{FF2B5EF4-FFF2-40B4-BE49-F238E27FC236}">
                <a16:creationId xmlns:a16="http://schemas.microsoft.com/office/drawing/2014/main" id="{8C390972-D3D0-4E33-A9B4-8AFA2E36B94C}"/>
              </a:ext>
            </a:extLst>
          </p:cNvPr>
          <p:cNvSpPr txBox="1"/>
          <p:nvPr/>
        </p:nvSpPr>
        <p:spPr>
          <a:xfrm>
            <a:off x="1828799" y="1553038"/>
            <a:ext cx="9383684" cy="707886"/>
          </a:xfrm>
          <a:prstGeom prst="rect">
            <a:avLst/>
          </a:prstGeom>
          <a:noFill/>
        </p:spPr>
        <p:txBody>
          <a:bodyPr wrap="square" rtlCol="0">
            <a:spAutoFit/>
          </a:bodyPr>
          <a:lstStyle/>
          <a:p>
            <a:r>
              <a:rPr lang="ja-JP" altLang="en-US" sz="2000" b="1" dirty="0">
                <a:solidFill>
                  <a:srgbClr val="D905C0"/>
                </a:solidFill>
              </a:rPr>
              <a:t>日本薬局方の記載方法の説明や、試験を実施するにあたっての温度の規定や秤量時の規定、保管の規定などが記載されています</a:t>
            </a:r>
            <a:endParaRPr kumimoji="1" lang="ja-JP" altLang="en-US" sz="2000" b="1" dirty="0">
              <a:solidFill>
                <a:srgbClr val="D905C0"/>
              </a:solidFill>
            </a:endParaRPr>
          </a:p>
        </p:txBody>
      </p:sp>
      <p:sp>
        <p:nvSpPr>
          <p:cNvPr id="10" name="テキスト ボックス 9">
            <a:extLst>
              <a:ext uri="{FF2B5EF4-FFF2-40B4-BE49-F238E27FC236}">
                <a16:creationId xmlns:a16="http://schemas.microsoft.com/office/drawing/2014/main" id="{DE1FBC0E-EC8A-4019-BFAB-ED7F9D6C332A}"/>
              </a:ext>
            </a:extLst>
          </p:cNvPr>
          <p:cNvSpPr txBox="1"/>
          <p:nvPr/>
        </p:nvSpPr>
        <p:spPr>
          <a:xfrm>
            <a:off x="1561514" y="2192509"/>
            <a:ext cx="6372664" cy="400110"/>
          </a:xfrm>
          <a:prstGeom prst="rect">
            <a:avLst/>
          </a:prstGeom>
          <a:noFill/>
        </p:spPr>
        <p:txBody>
          <a:bodyPr wrap="square" rtlCol="0">
            <a:spAutoFit/>
          </a:bodyPr>
          <a:lstStyle/>
          <a:p>
            <a:r>
              <a:rPr lang="en-US" altLang="ja-JP" sz="2000" b="1" dirty="0">
                <a:solidFill>
                  <a:srgbClr val="002060"/>
                </a:solidFill>
              </a:rPr>
              <a:t>2</a:t>
            </a:r>
            <a:r>
              <a:rPr kumimoji="1" lang="ja-JP" altLang="en-US" sz="2000" b="1" dirty="0">
                <a:solidFill>
                  <a:srgbClr val="002060"/>
                </a:solidFill>
              </a:rPr>
              <a:t>）生薬総則</a:t>
            </a:r>
          </a:p>
        </p:txBody>
      </p:sp>
      <p:sp>
        <p:nvSpPr>
          <p:cNvPr id="11" name="テキスト ボックス 10">
            <a:extLst>
              <a:ext uri="{FF2B5EF4-FFF2-40B4-BE49-F238E27FC236}">
                <a16:creationId xmlns:a16="http://schemas.microsoft.com/office/drawing/2014/main" id="{E8F2612E-5A1B-443B-9C96-C62580D94D16}"/>
              </a:ext>
            </a:extLst>
          </p:cNvPr>
          <p:cNvSpPr txBox="1"/>
          <p:nvPr/>
        </p:nvSpPr>
        <p:spPr>
          <a:xfrm>
            <a:off x="1828799" y="2465563"/>
            <a:ext cx="9383684" cy="400110"/>
          </a:xfrm>
          <a:prstGeom prst="rect">
            <a:avLst/>
          </a:prstGeom>
          <a:noFill/>
        </p:spPr>
        <p:txBody>
          <a:bodyPr wrap="square" rtlCol="0">
            <a:spAutoFit/>
          </a:bodyPr>
          <a:lstStyle/>
          <a:p>
            <a:r>
              <a:rPr lang="ja-JP" altLang="en-US" sz="2000" b="1" dirty="0">
                <a:solidFill>
                  <a:srgbClr val="D905C0"/>
                </a:solidFill>
              </a:rPr>
              <a:t>収載された生薬に関する通則が記載されています</a:t>
            </a:r>
            <a:endParaRPr kumimoji="1" lang="ja-JP" altLang="en-US" sz="2000" b="1" dirty="0">
              <a:solidFill>
                <a:srgbClr val="D905C0"/>
              </a:solidFill>
            </a:endParaRPr>
          </a:p>
        </p:txBody>
      </p:sp>
      <p:sp>
        <p:nvSpPr>
          <p:cNvPr id="12" name="テキスト ボックス 11">
            <a:extLst>
              <a:ext uri="{FF2B5EF4-FFF2-40B4-BE49-F238E27FC236}">
                <a16:creationId xmlns:a16="http://schemas.microsoft.com/office/drawing/2014/main" id="{D7CF93E3-AED2-45E3-BA05-A030F489D793}"/>
              </a:ext>
            </a:extLst>
          </p:cNvPr>
          <p:cNvSpPr txBox="1"/>
          <p:nvPr/>
        </p:nvSpPr>
        <p:spPr>
          <a:xfrm>
            <a:off x="1561514" y="2814685"/>
            <a:ext cx="6372664" cy="400110"/>
          </a:xfrm>
          <a:prstGeom prst="rect">
            <a:avLst/>
          </a:prstGeom>
          <a:noFill/>
        </p:spPr>
        <p:txBody>
          <a:bodyPr wrap="square" rtlCol="0">
            <a:spAutoFit/>
          </a:bodyPr>
          <a:lstStyle/>
          <a:p>
            <a:r>
              <a:rPr kumimoji="1" lang="en-US" altLang="ja-JP" sz="2000" b="1" dirty="0">
                <a:solidFill>
                  <a:srgbClr val="002060"/>
                </a:solidFill>
              </a:rPr>
              <a:t>3</a:t>
            </a:r>
            <a:r>
              <a:rPr kumimoji="1" lang="ja-JP" altLang="en-US" sz="2000" b="1" dirty="0">
                <a:solidFill>
                  <a:srgbClr val="002060"/>
                </a:solidFill>
              </a:rPr>
              <a:t>）製剤総則</a:t>
            </a:r>
          </a:p>
        </p:txBody>
      </p:sp>
      <p:sp>
        <p:nvSpPr>
          <p:cNvPr id="13" name="テキスト ボックス 12">
            <a:extLst>
              <a:ext uri="{FF2B5EF4-FFF2-40B4-BE49-F238E27FC236}">
                <a16:creationId xmlns:a16="http://schemas.microsoft.com/office/drawing/2014/main" id="{E096988F-FA02-47BD-B440-72DEE1662F46}"/>
              </a:ext>
            </a:extLst>
          </p:cNvPr>
          <p:cNvSpPr txBox="1"/>
          <p:nvPr/>
        </p:nvSpPr>
        <p:spPr>
          <a:xfrm>
            <a:off x="1828799" y="3073673"/>
            <a:ext cx="9383684" cy="707886"/>
          </a:xfrm>
          <a:prstGeom prst="rect">
            <a:avLst/>
          </a:prstGeom>
          <a:noFill/>
        </p:spPr>
        <p:txBody>
          <a:bodyPr wrap="square" rtlCol="0">
            <a:spAutoFit/>
          </a:bodyPr>
          <a:lstStyle/>
          <a:p>
            <a:r>
              <a:rPr lang="ja-JP" altLang="en-US" sz="2000" b="1" dirty="0">
                <a:solidFill>
                  <a:srgbClr val="D905C0"/>
                </a:solidFill>
              </a:rPr>
              <a:t>収載された生薬以外の製剤に関する通則や、包装の規定、剤形の定義や剤形毎に特有の試験法、容器の規定が記載されています</a:t>
            </a:r>
            <a:endParaRPr kumimoji="1" lang="ja-JP" altLang="en-US" sz="2000" b="1" dirty="0">
              <a:solidFill>
                <a:srgbClr val="D905C0"/>
              </a:solidFill>
            </a:endParaRPr>
          </a:p>
        </p:txBody>
      </p:sp>
      <p:sp>
        <p:nvSpPr>
          <p:cNvPr id="14" name="テキスト ボックス 13">
            <a:extLst>
              <a:ext uri="{FF2B5EF4-FFF2-40B4-BE49-F238E27FC236}">
                <a16:creationId xmlns:a16="http://schemas.microsoft.com/office/drawing/2014/main" id="{AAE489D1-94B5-4309-84FD-ABB9D13BBD14}"/>
              </a:ext>
            </a:extLst>
          </p:cNvPr>
          <p:cNvSpPr txBox="1"/>
          <p:nvPr/>
        </p:nvSpPr>
        <p:spPr>
          <a:xfrm>
            <a:off x="1561514" y="3701575"/>
            <a:ext cx="6372664" cy="400110"/>
          </a:xfrm>
          <a:prstGeom prst="rect">
            <a:avLst/>
          </a:prstGeom>
          <a:noFill/>
        </p:spPr>
        <p:txBody>
          <a:bodyPr wrap="square" rtlCol="0">
            <a:spAutoFit/>
          </a:bodyPr>
          <a:lstStyle/>
          <a:p>
            <a:r>
              <a:rPr lang="en-US" altLang="ja-JP" sz="2000" b="1" dirty="0">
                <a:solidFill>
                  <a:srgbClr val="002060"/>
                </a:solidFill>
              </a:rPr>
              <a:t>4</a:t>
            </a:r>
            <a:r>
              <a:rPr kumimoji="1" lang="ja-JP" altLang="en-US" sz="2000" b="1" dirty="0">
                <a:solidFill>
                  <a:srgbClr val="002060"/>
                </a:solidFill>
              </a:rPr>
              <a:t>）一般試験法</a:t>
            </a:r>
          </a:p>
        </p:txBody>
      </p:sp>
      <p:sp>
        <p:nvSpPr>
          <p:cNvPr id="15" name="テキスト ボックス 14">
            <a:extLst>
              <a:ext uri="{FF2B5EF4-FFF2-40B4-BE49-F238E27FC236}">
                <a16:creationId xmlns:a16="http://schemas.microsoft.com/office/drawing/2014/main" id="{BF372807-BF67-4968-A5C0-DF987CE5E90C}"/>
              </a:ext>
            </a:extLst>
          </p:cNvPr>
          <p:cNvSpPr txBox="1"/>
          <p:nvPr/>
        </p:nvSpPr>
        <p:spPr>
          <a:xfrm>
            <a:off x="1828799" y="3960560"/>
            <a:ext cx="9383684" cy="707886"/>
          </a:xfrm>
          <a:prstGeom prst="rect">
            <a:avLst/>
          </a:prstGeom>
          <a:noFill/>
        </p:spPr>
        <p:txBody>
          <a:bodyPr wrap="square" rtlCol="0">
            <a:spAutoFit/>
          </a:bodyPr>
          <a:lstStyle/>
          <a:p>
            <a:r>
              <a:rPr lang="ja-JP" altLang="en-US" sz="2000" b="1" dirty="0">
                <a:solidFill>
                  <a:srgbClr val="D905C0"/>
                </a:solidFill>
              </a:rPr>
              <a:t>液体クロマトグラフィー試験、溶出試験など、各試験の一般的な手順や方法が記載されています</a:t>
            </a:r>
            <a:endParaRPr kumimoji="1" lang="ja-JP" altLang="en-US" sz="2000" b="1" dirty="0">
              <a:solidFill>
                <a:srgbClr val="D905C0"/>
              </a:solidFill>
            </a:endParaRPr>
          </a:p>
        </p:txBody>
      </p:sp>
      <p:sp>
        <p:nvSpPr>
          <p:cNvPr id="16" name="テキスト ボックス 15">
            <a:extLst>
              <a:ext uri="{FF2B5EF4-FFF2-40B4-BE49-F238E27FC236}">
                <a16:creationId xmlns:a16="http://schemas.microsoft.com/office/drawing/2014/main" id="{A9A2E438-C3A1-4313-9488-CA638BB673D6}"/>
              </a:ext>
            </a:extLst>
          </p:cNvPr>
          <p:cNvSpPr txBox="1"/>
          <p:nvPr/>
        </p:nvSpPr>
        <p:spPr>
          <a:xfrm>
            <a:off x="1561514" y="4576227"/>
            <a:ext cx="6372664" cy="400110"/>
          </a:xfrm>
          <a:prstGeom prst="rect">
            <a:avLst/>
          </a:prstGeom>
          <a:noFill/>
        </p:spPr>
        <p:txBody>
          <a:bodyPr wrap="square" rtlCol="0">
            <a:spAutoFit/>
          </a:bodyPr>
          <a:lstStyle/>
          <a:p>
            <a:r>
              <a:rPr kumimoji="1" lang="en-US" altLang="ja-JP" sz="2000" b="1" dirty="0">
                <a:solidFill>
                  <a:srgbClr val="002060"/>
                </a:solidFill>
              </a:rPr>
              <a:t>5</a:t>
            </a:r>
            <a:r>
              <a:rPr kumimoji="1" lang="ja-JP" altLang="en-US" sz="2000" b="1" dirty="0">
                <a:solidFill>
                  <a:srgbClr val="002060"/>
                </a:solidFill>
              </a:rPr>
              <a:t>）医薬品各条</a:t>
            </a:r>
          </a:p>
        </p:txBody>
      </p:sp>
      <p:sp>
        <p:nvSpPr>
          <p:cNvPr id="17" name="テキスト ボックス 16">
            <a:extLst>
              <a:ext uri="{FF2B5EF4-FFF2-40B4-BE49-F238E27FC236}">
                <a16:creationId xmlns:a16="http://schemas.microsoft.com/office/drawing/2014/main" id="{889C61CE-A15A-4F7B-84DD-562AA88E2111}"/>
              </a:ext>
            </a:extLst>
          </p:cNvPr>
          <p:cNvSpPr txBox="1"/>
          <p:nvPr/>
        </p:nvSpPr>
        <p:spPr>
          <a:xfrm>
            <a:off x="1828799" y="4849279"/>
            <a:ext cx="9383684" cy="707886"/>
          </a:xfrm>
          <a:prstGeom prst="rect">
            <a:avLst/>
          </a:prstGeom>
          <a:noFill/>
        </p:spPr>
        <p:txBody>
          <a:bodyPr wrap="square" rtlCol="0">
            <a:spAutoFit/>
          </a:bodyPr>
          <a:lstStyle/>
          <a:p>
            <a:r>
              <a:rPr lang="ja-JP" altLang="en-US" sz="2000" b="1" dirty="0">
                <a:solidFill>
                  <a:srgbClr val="D905C0"/>
                </a:solidFill>
              </a:rPr>
              <a:t>日本薬局方に収載されている医薬品、原薬、原料の性状や、適正に評価を行うための試験法が記載されています</a:t>
            </a:r>
            <a:endParaRPr kumimoji="1" lang="ja-JP" altLang="en-US" sz="2000" b="1" dirty="0">
              <a:solidFill>
                <a:srgbClr val="D905C0"/>
              </a:solidFill>
            </a:endParaRPr>
          </a:p>
        </p:txBody>
      </p:sp>
      <p:sp>
        <p:nvSpPr>
          <p:cNvPr id="18" name="テキスト ボックス 17">
            <a:extLst>
              <a:ext uri="{FF2B5EF4-FFF2-40B4-BE49-F238E27FC236}">
                <a16:creationId xmlns:a16="http://schemas.microsoft.com/office/drawing/2014/main" id="{C1394FF1-D33C-4AB8-A0DE-2AD3439A2E6C}"/>
              </a:ext>
            </a:extLst>
          </p:cNvPr>
          <p:cNvSpPr txBox="1"/>
          <p:nvPr/>
        </p:nvSpPr>
        <p:spPr>
          <a:xfrm>
            <a:off x="1561514" y="5521051"/>
            <a:ext cx="6372664" cy="400110"/>
          </a:xfrm>
          <a:prstGeom prst="rect">
            <a:avLst/>
          </a:prstGeom>
          <a:noFill/>
        </p:spPr>
        <p:txBody>
          <a:bodyPr wrap="square" rtlCol="0">
            <a:spAutoFit/>
          </a:bodyPr>
          <a:lstStyle/>
          <a:p>
            <a:r>
              <a:rPr lang="en-US" altLang="ja-JP" sz="2000" b="1" dirty="0">
                <a:solidFill>
                  <a:srgbClr val="002060"/>
                </a:solidFill>
              </a:rPr>
              <a:t>6</a:t>
            </a:r>
            <a:r>
              <a:rPr kumimoji="1" lang="ja-JP" altLang="en-US" sz="2000" b="1" dirty="0">
                <a:solidFill>
                  <a:srgbClr val="002060"/>
                </a:solidFill>
              </a:rPr>
              <a:t>）参考情報</a:t>
            </a:r>
          </a:p>
        </p:txBody>
      </p:sp>
      <p:sp>
        <p:nvSpPr>
          <p:cNvPr id="19" name="テキスト ボックス 18">
            <a:extLst>
              <a:ext uri="{FF2B5EF4-FFF2-40B4-BE49-F238E27FC236}">
                <a16:creationId xmlns:a16="http://schemas.microsoft.com/office/drawing/2014/main" id="{37BE8BE2-94E0-4FBF-AEE0-23A4E5F973DC}"/>
              </a:ext>
            </a:extLst>
          </p:cNvPr>
          <p:cNvSpPr txBox="1"/>
          <p:nvPr/>
        </p:nvSpPr>
        <p:spPr>
          <a:xfrm>
            <a:off x="1828799" y="5794103"/>
            <a:ext cx="9383684" cy="400110"/>
          </a:xfrm>
          <a:prstGeom prst="rect">
            <a:avLst/>
          </a:prstGeom>
          <a:noFill/>
        </p:spPr>
        <p:txBody>
          <a:bodyPr wrap="square" rtlCol="0">
            <a:spAutoFit/>
          </a:bodyPr>
          <a:lstStyle/>
          <a:p>
            <a:r>
              <a:rPr lang="ja-JP" altLang="en-US" sz="2000" b="1" dirty="0">
                <a:solidFill>
                  <a:srgbClr val="D905C0"/>
                </a:solidFill>
              </a:rPr>
              <a:t>試験を行うにあたって参考となる情報が記載されています</a:t>
            </a:r>
            <a:endParaRPr kumimoji="1" lang="ja-JP" altLang="en-US" sz="2000" b="1" dirty="0">
              <a:solidFill>
                <a:srgbClr val="D905C0"/>
              </a:solidFill>
            </a:endParaRPr>
          </a:p>
        </p:txBody>
      </p:sp>
    </p:spTree>
    <p:extLst>
      <p:ext uri="{BB962C8B-B14F-4D97-AF65-F5344CB8AC3E}">
        <p14:creationId xmlns:p14="http://schemas.microsoft.com/office/powerpoint/2010/main" val="39479063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a:extLst>
              <a:ext uri="{FF2B5EF4-FFF2-40B4-BE49-F238E27FC236}">
                <a16:creationId xmlns:a16="http://schemas.microsoft.com/office/drawing/2014/main" id="{ED19937B-0766-4A29-98F2-73B719E2F71D}"/>
              </a:ext>
            </a:extLst>
          </p:cNvPr>
          <p:cNvSpPr>
            <a:spLocks noGrp="1"/>
          </p:cNvSpPr>
          <p:nvPr>
            <p:ph type="ftr" sz="quarter" idx="11"/>
          </p:nvPr>
        </p:nvSpPr>
        <p:spPr/>
        <p:txBody>
          <a:bodyPr/>
          <a:lstStyle/>
          <a:p>
            <a:r>
              <a:rPr lang="en-US" dirty="0"/>
              <a:t>ENVIRONMENTAL TECHNICAL Co., Ltd</a:t>
            </a:r>
            <a:endParaRPr lang="en-US" i="1" dirty="0"/>
          </a:p>
        </p:txBody>
      </p:sp>
      <p:sp>
        <p:nvSpPr>
          <p:cNvPr id="4" name="スライド番号プレースホルダー 3">
            <a:extLst>
              <a:ext uri="{FF2B5EF4-FFF2-40B4-BE49-F238E27FC236}">
                <a16:creationId xmlns:a16="http://schemas.microsoft.com/office/drawing/2014/main" id="{9C3F4319-E5B7-4F50-A8A4-A95FB9AB17F3}"/>
              </a:ext>
            </a:extLst>
          </p:cNvPr>
          <p:cNvSpPr>
            <a:spLocks noGrp="1"/>
          </p:cNvSpPr>
          <p:nvPr>
            <p:ph type="sldNum" sz="quarter" idx="12"/>
          </p:nvPr>
        </p:nvSpPr>
        <p:spPr/>
        <p:txBody>
          <a:bodyPr/>
          <a:lstStyle/>
          <a:p>
            <a:fld id="{51845F5A-061D-4825-9AE9-D7794091C6CF}" type="slidenum">
              <a:rPr lang="en-US" smtClean="0"/>
              <a:t>5</a:t>
            </a:fld>
            <a:r>
              <a:rPr lang="ja-JP" altLang="en-US" dirty="0"/>
              <a:t>／</a:t>
            </a:r>
            <a:r>
              <a:rPr lang="en-US" altLang="ja-JP" dirty="0"/>
              <a:t>46</a:t>
            </a:r>
            <a:endParaRPr lang="en-US" dirty="0"/>
          </a:p>
        </p:txBody>
      </p:sp>
      <p:sp>
        <p:nvSpPr>
          <p:cNvPr id="2" name="四角形: 角を丸くする 1">
            <a:extLst>
              <a:ext uri="{FF2B5EF4-FFF2-40B4-BE49-F238E27FC236}">
                <a16:creationId xmlns:a16="http://schemas.microsoft.com/office/drawing/2014/main" id="{469A3DE4-4698-4918-8640-78C8E2D5A365}"/>
              </a:ext>
            </a:extLst>
          </p:cNvPr>
          <p:cNvSpPr/>
          <p:nvPr/>
        </p:nvSpPr>
        <p:spPr>
          <a:xfrm>
            <a:off x="689316" y="590840"/>
            <a:ext cx="10663311" cy="59084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sz="3200" dirty="0"/>
              <a:t>日本薬局方の改正</a:t>
            </a:r>
            <a:r>
              <a:rPr lang="ja-JP" altLang="en-US" sz="3200" dirty="0"/>
              <a:t>について</a:t>
            </a:r>
            <a:endParaRPr kumimoji="1" lang="ja-JP" altLang="en-US" sz="3200" dirty="0"/>
          </a:p>
        </p:txBody>
      </p:sp>
      <p:pic>
        <p:nvPicPr>
          <p:cNvPr id="15" name="図 14" descr="抽象, 挿絵 が含まれている画像&#10;&#10;自動的に生成された説明">
            <a:extLst>
              <a:ext uri="{FF2B5EF4-FFF2-40B4-BE49-F238E27FC236}">
                <a16:creationId xmlns:a16="http://schemas.microsoft.com/office/drawing/2014/main" id="{5E8C7E98-0A8C-4B41-BF15-F26A2726AA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694" y="2456026"/>
            <a:ext cx="2485558" cy="2485558"/>
          </a:xfrm>
          <a:prstGeom prst="rect">
            <a:avLst/>
          </a:prstGeom>
        </p:spPr>
      </p:pic>
      <p:sp>
        <p:nvSpPr>
          <p:cNvPr id="16" name="吹き出し: 角を丸めた四角形 15">
            <a:extLst>
              <a:ext uri="{FF2B5EF4-FFF2-40B4-BE49-F238E27FC236}">
                <a16:creationId xmlns:a16="http://schemas.microsoft.com/office/drawing/2014/main" id="{57484207-E121-4B42-AE44-CE86031CAAE4}"/>
              </a:ext>
            </a:extLst>
          </p:cNvPr>
          <p:cNvSpPr/>
          <p:nvPr/>
        </p:nvSpPr>
        <p:spPr>
          <a:xfrm>
            <a:off x="2775791" y="1344071"/>
            <a:ext cx="8942597" cy="1244992"/>
          </a:xfrm>
          <a:prstGeom prst="wedgeRoundRectCallout">
            <a:avLst>
              <a:gd name="adj1" fmla="val -58627"/>
              <a:gd name="adj2" fmla="val 53161"/>
              <a:gd name="adj3" fmla="val 16667"/>
            </a:avLst>
          </a:prstGeom>
          <a:solidFill>
            <a:srgbClr val="BAFEB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日本薬局方（略称：局方、</a:t>
            </a:r>
            <a:r>
              <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rPr>
              <a:t>JP</a:t>
            </a: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）は、最新の科学水準への適合と新規医薬品の収載のため、およそ５年に１回大改正されます。現在は</a:t>
            </a:r>
            <a:r>
              <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rPr>
              <a:t>18</a:t>
            </a: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回目の改正なので、</a:t>
            </a:r>
            <a:r>
              <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rPr>
              <a:t>『</a:t>
            </a: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第</a:t>
            </a:r>
            <a:r>
              <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rPr>
              <a:t>18</a:t>
            </a: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改正</a:t>
            </a:r>
            <a:r>
              <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rPr>
              <a:t>』</a:t>
            </a:r>
            <a:r>
              <a:rPr lang="ja-JP" altLang="en-US" sz="2400" b="1" dirty="0">
                <a:solidFill>
                  <a:schemeClr val="tx1"/>
                </a:solidFill>
                <a:latin typeface="HG創英角ｺﾞｼｯｸUB" panose="020B0909000000000000" pitchFamily="49" charset="-128"/>
                <a:ea typeface="HG創英角ｺﾞｼｯｸUB" panose="020B0909000000000000" pitchFamily="49" charset="-128"/>
              </a:rPr>
              <a:t>ということです。</a:t>
            </a:r>
            <a:endPar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endParaRPr>
          </a:p>
        </p:txBody>
      </p:sp>
      <p:sp>
        <p:nvSpPr>
          <p:cNvPr id="21" name="吹き出し: 角を丸めた四角形 20">
            <a:extLst>
              <a:ext uri="{FF2B5EF4-FFF2-40B4-BE49-F238E27FC236}">
                <a16:creationId xmlns:a16="http://schemas.microsoft.com/office/drawing/2014/main" id="{1FE639B3-3A5F-4417-A1C0-7A179992FB32}"/>
              </a:ext>
            </a:extLst>
          </p:cNvPr>
          <p:cNvSpPr/>
          <p:nvPr/>
        </p:nvSpPr>
        <p:spPr>
          <a:xfrm>
            <a:off x="2775791" y="2778834"/>
            <a:ext cx="9125477" cy="1708759"/>
          </a:xfrm>
          <a:prstGeom prst="wedgeRoundRectCallout">
            <a:avLst>
              <a:gd name="adj1" fmla="val -58965"/>
              <a:gd name="adj2" fmla="val -16895"/>
              <a:gd name="adj3" fmla="val 16667"/>
            </a:avLst>
          </a:prstGeom>
          <a:solidFill>
            <a:srgbClr val="BAFEB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また５年の大改正の間にも記載の追加や変更が必要な場合は、</a:t>
            </a:r>
            <a:r>
              <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rPr>
              <a:t>『</a:t>
            </a: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追補</a:t>
            </a:r>
            <a:r>
              <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rPr>
              <a:t>』</a:t>
            </a: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という形で公布されます。</a:t>
            </a:r>
            <a:endPar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endParaRPr>
          </a:p>
          <a:p>
            <a:pPr algn="ct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現在は大改正と大改正の間に２回追補が公布されることが多く、それぞれ</a:t>
            </a:r>
            <a:r>
              <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rPr>
              <a:t>『</a:t>
            </a: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第１追補</a:t>
            </a:r>
            <a:r>
              <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rPr>
              <a:t>』『</a:t>
            </a: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第</a:t>
            </a:r>
            <a:r>
              <a:rPr lang="ja-JP" altLang="en-US" sz="2400" b="1" dirty="0">
                <a:solidFill>
                  <a:schemeClr val="tx1"/>
                </a:solidFill>
                <a:latin typeface="HG創英角ｺﾞｼｯｸUB" panose="020B0909000000000000" pitchFamily="49" charset="-128"/>
                <a:ea typeface="HG創英角ｺﾞｼｯｸUB" panose="020B0909000000000000" pitchFamily="49" charset="-128"/>
              </a:rPr>
              <a:t>２</a:t>
            </a: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追補</a:t>
            </a:r>
            <a:r>
              <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rPr>
              <a:t>』</a:t>
            </a: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と表記および呼称されます</a:t>
            </a:r>
          </a:p>
        </p:txBody>
      </p:sp>
      <p:pic>
        <p:nvPicPr>
          <p:cNvPr id="22" name="図 21">
            <a:extLst>
              <a:ext uri="{FF2B5EF4-FFF2-40B4-BE49-F238E27FC236}">
                <a16:creationId xmlns:a16="http://schemas.microsoft.com/office/drawing/2014/main" id="{8B892BF9-3CAD-4F5C-BCB5-D052DFAAE0AE}"/>
              </a:ext>
            </a:extLst>
          </p:cNvPr>
          <p:cNvPicPr>
            <a:picLocks noChangeAspect="1"/>
          </p:cNvPicPr>
          <p:nvPr/>
        </p:nvPicPr>
        <p:blipFill>
          <a:blip r:embed="rId3"/>
          <a:stretch>
            <a:fillRect/>
          </a:stretch>
        </p:blipFill>
        <p:spPr>
          <a:xfrm>
            <a:off x="9289806" y="4677364"/>
            <a:ext cx="1771650" cy="1438275"/>
          </a:xfrm>
          <a:prstGeom prst="rect">
            <a:avLst/>
          </a:prstGeom>
        </p:spPr>
      </p:pic>
    </p:spTree>
    <p:extLst>
      <p:ext uri="{BB962C8B-B14F-4D97-AF65-F5344CB8AC3E}">
        <p14:creationId xmlns:p14="http://schemas.microsoft.com/office/powerpoint/2010/main" val="6555565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a:extLst>
              <a:ext uri="{FF2B5EF4-FFF2-40B4-BE49-F238E27FC236}">
                <a16:creationId xmlns:a16="http://schemas.microsoft.com/office/drawing/2014/main" id="{ED19937B-0766-4A29-98F2-73B719E2F71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400" b="0" i="1" u="none" strike="noStrike" kern="1200" cap="none" spc="0" normalizeH="0" baseline="0" noProof="0" dirty="0">
                <a:ln>
                  <a:noFill/>
                </a:ln>
                <a:solidFill>
                  <a:prstClr val="white"/>
                </a:solidFill>
                <a:effectLst/>
                <a:uLnTx/>
                <a:uFillTx/>
                <a:latin typeface="Calibri" panose="020F0502020204030204"/>
                <a:ea typeface="+mn-ea"/>
                <a:cs typeface="+mn-cs"/>
              </a:rPr>
              <a:t>ENVIRONMENTAL TECHNICAL Co., Ltd</a:t>
            </a:r>
          </a:p>
        </p:txBody>
      </p:sp>
      <p:sp>
        <p:nvSpPr>
          <p:cNvPr id="4" name="スライド番号プレースホルダー 3">
            <a:extLst>
              <a:ext uri="{FF2B5EF4-FFF2-40B4-BE49-F238E27FC236}">
                <a16:creationId xmlns:a16="http://schemas.microsoft.com/office/drawing/2014/main" id="{9C3F4319-E5B7-4F50-A8A4-A95FB9AB17F3}"/>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1845F5A-061D-4825-9AE9-D7794091C6CF}" type="slidenum">
              <a:rPr kumimoji="1" lang="en-US"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r>
              <a:rPr lang="ja-JP" altLang="en-US" dirty="0"/>
              <a:t>／</a:t>
            </a:r>
            <a:r>
              <a:rPr lang="en-US" altLang="ja-JP" dirty="0"/>
              <a:t>46</a:t>
            </a:r>
            <a:endParaRPr kumimoji="1"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四角形: 角を丸くする 1">
            <a:extLst>
              <a:ext uri="{FF2B5EF4-FFF2-40B4-BE49-F238E27FC236}">
                <a16:creationId xmlns:a16="http://schemas.microsoft.com/office/drawing/2014/main" id="{469A3DE4-4698-4918-8640-78C8E2D5A365}"/>
              </a:ext>
            </a:extLst>
          </p:cNvPr>
          <p:cNvSpPr/>
          <p:nvPr/>
        </p:nvSpPr>
        <p:spPr>
          <a:xfrm>
            <a:off x="689316" y="590840"/>
            <a:ext cx="10663311" cy="59084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改正、追補、経過措置期間タイムライン</a:t>
            </a:r>
          </a:p>
        </p:txBody>
      </p:sp>
      <p:sp>
        <p:nvSpPr>
          <p:cNvPr id="9" name="四角形: 角を丸くする 8">
            <a:extLst>
              <a:ext uri="{FF2B5EF4-FFF2-40B4-BE49-F238E27FC236}">
                <a16:creationId xmlns:a16="http://schemas.microsoft.com/office/drawing/2014/main" id="{61D3AD81-CE31-4AF4-9CB2-E083C72A9488}"/>
              </a:ext>
            </a:extLst>
          </p:cNvPr>
          <p:cNvSpPr/>
          <p:nvPr/>
        </p:nvSpPr>
        <p:spPr>
          <a:xfrm>
            <a:off x="1336430" y="1555835"/>
            <a:ext cx="1519311" cy="59084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a:t>大改正</a:t>
            </a:r>
          </a:p>
        </p:txBody>
      </p:sp>
      <p:sp>
        <p:nvSpPr>
          <p:cNvPr id="17" name="四角形: 角を丸くする 16">
            <a:extLst>
              <a:ext uri="{FF2B5EF4-FFF2-40B4-BE49-F238E27FC236}">
                <a16:creationId xmlns:a16="http://schemas.microsoft.com/office/drawing/2014/main" id="{150727FF-E0A4-41FE-9C0D-A7EA20F279C9}"/>
              </a:ext>
            </a:extLst>
          </p:cNvPr>
          <p:cNvSpPr/>
          <p:nvPr/>
        </p:nvSpPr>
        <p:spPr>
          <a:xfrm>
            <a:off x="9594166" y="1555835"/>
            <a:ext cx="1519311" cy="59084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a:t>大改正</a:t>
            </a:r>
          </a:p>
        </p:txBody>
      </p:sp>
      <p:sp>
        <p:nvSpPr>
          <p:cNvPr id="10" name="四角形: 角を丸くする 9">
            <a:extLst>
              <a:ext uri="{FF2B5EF4-FFF2-40B4-BE49-F238E27FC236}">
                <a16:creationId xmlns:a16="http://schemas.microsoft.com/office/drawing/2014/main" id="{CB53B7F3-5D32-48C9-91B6-32858893D565}"/>
              </a:ext>
            </a:extLst>
          </p:cNvPr>
          <p:cNvSpPr/>
          <p:nvPr/>
        </p:nvSpPr>
        <p:spPr>
          <a:xfrm>
            <a:off x="4488044" y="2752944"/>
            <a:ext cx="871748" cy="590843"/>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rgbClr val="002060"/>
                </a:solidFill>
              </a:rPr>
              <a:t>第</a:t>
            </a:r>
            <a:r>
              <a:rPr lang="en-US" altLang="ja-JP" dirty="0">
                <a:solidFill>
                  <a:srgbClr val="002060"/>
                </a:solidFill>
              </a:rPr>
              <a:t>1</a:t>
            </a:r>
          </a:p>
          <a:p>
            <a:pPr algn="ctr"/>
            <a:r>
              <a:rPr lang="ja-JP" altLang="en-US" dirty="0">
                <a:solidFill>
                  <a:srgbClr val="002060"/>
                </a:solidFill>
              </a:rPr>
              <a:t>追補</a:t>
            </a:r>
            <a:endParaRPr kumimoji="1" lang="ja-JP" altLang="en-US" dirty="0">
              <a:solidFill>
                <a:srgbClr val="002060"/>
              </a:solidFill>
            </a:endParaRPr>
          </a:p>
        </p:txBody>
      </p:sp>
      <p:sp>
        <p:nvSpPr>
          <p:cNvPr id="18" name="四角形: 角を丸くする 17">
            <a:extLst>
              <a:ext uri="{FF2B5EF4-FFF2-40B4-BE49-F238E27FC236}">
                <a16:creationId xmlns:a16="http://schemas.microsoft.com/office/drawing/2014/main" id="{7A997532-0A38-4310-9262-98E60226D2B6}"/>
              </a:ext>
            </a:extLst>
          </p:cNvPr>
          <p:cNvSpPr/>
          <p:nvPr/>
        </p:nvSpPr>
        <p:spPr>
          <a:xfrm>
            <a:off x="6766778" y="3062434"/>
            <a:ext cx="871748" cy="590843"/>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rgbClr val="002060"/>
                </a:solidFill>
              </a:rPr>
              <a:t>第</a:t>
            </a:r>
            <a:r>
              <a:rPr kumimoji="1" lang="en-US" altLang="ja-JP" dirty="0">
                <a:solidFill>
                  <a:srgbClr val="002060"/>
                </a:solidFill>
              </a:rPr>
              <a:t>2</a:t>
            </a:r>
            <a:endParaRPr lang="en-US" altLang="ja-JP" dirty="0">
              <a:solidFill>
                <a:srgbClr val="002060"/>
              </a:solidFill>
            </a:endParaRPr>
          </a:p>
          <a:p>
            <a:pPr algn="ctr"/>
            <a:r>
              <a:rPr lang="ja-JP" altLang="en-US" dirty="0">
                <a:solidFill>
                  <a:srgbClr val="002060"/>
                </a:solidFill>
              </a:rPr>
              <a:t>追補</a:t>
            </a:r>
            <a:endParaRPr kumimoji="1" lang="ja-JP" altLang="en-US" dirty="0">
              <a:solidFill>
                <a:srgbClr val="002060"/>
              </a:solidFill>
            </a:endParaRPr>
          </a:p>
        </p:txBody>
      </p:sp>
      <p:sp>
        <p:nvSpPr>
          <p:cNvPr id="12" name="楕円 11">
            <a:extLst>
              <a:ext uri="{FF2B5EF4-FFF2-40B4-BE49-F238E27FC236}">
                <a16:creationId xmlns:a16="http://schemas.microsoft.com/office/drawing/2014/main" id="{A7B3E4A7-C76B-4700-8172-2671C78A281F}"/>
              </a:ext>
            </a:extLst>
          </p:cNvPr>
          <p:cNvSpPr/>
          <p:nvPr/>
        </p:nvSpPr>
        <p:spPr>
          <a:xfrm>
            <a:off x="1871001" y="2926082"/>
            <a:ext cx="520505" cy="464233"/>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a:extLst>
              <a:ext uri="{FF2B5EF4-FFF2-40B4-BE49-F238E27FC236}">
                <a16:creationId xmlns:a16="http://schemas.microsoft.com/office/drawing/2014/main" id="{570A8C65-AD86-44A9-B40E-A13DDCA32CAB}"/>
              </a:ext>
            </a:extLst>
          </p:cNvPr>
          <p:cNvSpPr txBox="1"/>
          <p:nvPr/>
        </p:nvSpPr>
        <p:spPr>
          <a:xfrm>
            <a:off x="1856933" y="3390315"/>
            <a:ext cx="731522" cy="369332"/>
          </a:xfrm>
          <a:prstGeom prst="rect">
            <a:avLst/>
          </a:prstGeom>
          <a:noFill/>
        </p:spPr>
        <p:txBody>
          <a:bodyPr wrap="square" rtlCol="0">
            <a:spAutoFit/>
          </a:bodyPr>
          <a:lstStyle/>
          <a:p>
            <a:r>
              <a:rPr kumimoji="1" lang="ja-JP" altLang="en-US" dirty="0"/>
              <a:t>告示</a:t>
            </a:r>
          </a:p>
        </p:txBody>
      </p:sp>
      <p:sp>
        <p:nvSpPr>
          <p:cNvPr id="20" name="楕円 19">
            <a:extLst>
              <a:ext uri="{FF2B5EF4-FFF2-40B4-BE49-F238E27FC236}">
                <a16:creationId xmlns:a16="http://schemas.microsoft.com/office/drawing/2014/main" id="{4072DCC2-47C6-4BF9-8231-19EDBA98683D}"/>
              </a:ext>
            </a:extLst>
          </p:cNvPr>
          <p:cNvSpPr/>
          <p:nvPr/>
        </p:nvSpPr>
        <p:spPr>
          <a:xfrm>
            <a:off x="2377438" y="3666850"/>
            <a:ext cx="520505" cy="464233"/>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a:extLst>
              <a:ext uri="{FF2B5EF4-FFF2-40B4-BE49-F238E27FC236}">
                <a16:creationId xmlns:a16="http://schemas.microsoft.com/office/drawing/2014/main" id="{BB53FC35-E2CD-4128-B649-9FE4EB93E86E}"/>
              </a:ext>
            </a:extLst>
          </p:cNvPr>
          <p:cNvSpPr txBox="1"/>
          <p:nvPr/>
        </p:nvSpPr>
        <p:spPr>
          <a:xfrm>
            <a:off x="2335234" y="4131083"/>
            <a:ext cx="731522" cy="369332"/>
          </a:xfrm>
          <a:prstGeom prst="rect">
            <a:avLst/>
          </a:prstGeom>
          <a:noFill/>
        </p:spPr>
        <p:txBody>
          <a:bodyPr wrap="square" rtlCol="0">
            <a:spAutoFit/>
          </a:bodyPr>
          <a:lstStyle/>
          <a:p>
            <a:r>
              <a:rPr kumimoji="1" lang="ja-JP" altLang="en-US" dirty="0"/>
              <a:t>施行</a:t>
            </a:r>
          </a:p>
        </p:txBody>
      </p:sp>
      <p:sp>
        <p:nvSpPr>
          <p:cNvPr id="19" name="矢印: 右 18">
            <a:extLst>
              <a:ext uri="{FF2B5EF4-FFF2-40B4-BE49-F238E27FC236}">
                <a16:creationId xmlns:a16="http://schemas.microsoft.com/office/drawing/2014/main" id="{F2FF2434-5D96-4EA1-B4F9-4B71888E5076}"/>
              </a:ext>
            </a:extLst>
          </p:cNvPr>
          <p:cNvSpPr/>
          <p:nvPr/>
        </p:nvSpPr>
        <p:spPr>
          <a:xfrm>
            <a:off x="2630658" y="4500416"/>
            <a:ext cx="1519316" cy="13228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テキスト ボックス 24">
            <a:extLst>
              <a:ext uri="{FF2B5EF4-FFF2-40B4-BE49-F238E27FC236}">
                <a16:creationId xmlns:a16="http://schemas.microsoft.com/office/drawing/2014/main" id="{2D05BC09-D081-4FDE-B3CF-513B479D4735}"/>
              </a:ext>
            </a:extLst>
          </p:cNvPr>
          <p:cNvSpPr txBox="1"/>
          <p:nvPr/>
        </p:nvSpPr>
        <p:spPr>
          <a:xfrm>
            <a:off x="2658794" y="4632702"/>
            <a:ext cx="1674060" cy="646331"/>
          </a:xfrm>
          <a:prstGeom prst="rect">
            <a:avLst/>
          </a:prstGeom>
          <a:noFill/>
        </p:spPr>
        <p:txBody>
          <a:bodyPr wrap="square" rtlCol="0">
            <a:spAutoFit/>
          </a:bodyPr>
          <a:lstStyle/>
          <a:p>
            <a:r>
              <a:rPr lang="ja-JP" altLang="en-US" dirty="0"/>
              <a:t>経過措置</a:t>
            </a:r>
            <a:r>
              <a:rPr kumimoji="1" lang="ja-JP" altLang="en-US" dirty="0"/>
              <a:t>期間</a:t>
            </a:r>
            <a:endParaRPr kumimoji="1" lang="en-US" altLang="ja-JP" dirty="0"/>
          </a:p>
          <a:p>
            <a:r>
              <a:rPr lang="ja-JP" altLang="en-US" dirty="0"/>
              <a:t>約１年半</a:t>
            </a:r>
            <a:endParaRPr kumimoji="1" lang="ja-JP" altLang="en-US" dirty="0"/>
          </a:p>
        </p:txBody>
      </p:sp>
      <p:sp>
        <p:nvSpPr>
          <p:cNvPr id="27" name="テキスト ボックス 26">
            <a:extLst>
              <a:ext uri="{FF2B5EF4-FFF2-40B4-BE49-F238E27FC236}">
                <a16:creationId xmlns:a16="http://schemas.microsoft.com/office/drawing/2014/main" id="{D4BFD6B0-4951-47B3-B4E2-4C4F5F9EAB7B}"/>
              </a:ext>
            </a:extLst>
          </p:cNvPr>
          <p:cNvSpPr txBox="1"/>
          <p:nvPr/>
        </p:nvSpPr>
        <p:spPr>
          <a:xfrm>
            <a:off x="4909630" y="5209474"/>
            <a:ext cx="1613080" cy="646331"/>
          </a:xfrm>
          <a:prstGeom prst="rect">
            <a:avLst/>
          </a:prstGeom>
          <a:noFill/>
        </p:spPr>
        <p:txBody>
          <a:bodyPr wrap="square" rtlCol="0">
            <a:spAutoFit/>
          </a:bodyPr>
          <a:lstStyle/>
          <a:p>
            <a:r>
              <a:rPr lang="ja-JP" altLang="en-US" dirty="0"/>
              <a:t>経過措置</a:t>
            </a:r>
            <a:r>
              <a:rPr kumimoji="1" lang="ja-JP" altLang="en-US" dirty="0"/>
              <a:t>期間</a:t>
            </a:r>
            <a:endParaRPr kumimoji="1" lang="en-US" altLang="ja-JP" dirty="0"/>
          </a:p>
          <a:p>
            <a:r>
              <a:rPr lang="ja-JP" altLang="en-US" dirty="0"/>
              <a:t>約１年半</a:t>
            </a:r>
            <a:endParaRPr kumimoji="1" lang="ja-JP" altLang="en-US" dirty="0"/>
          </a:p>
        </p:txBody>
      </p:sp>
      <p:sp>
        <p:nvSpPr>
          <p:cNvPr id="30" name="矢印: 右 29">
            <a:extLst>
              <a:ext uri="{FF2B5EF4-FFF2-40B4-BE49-F238E27FC236}">
                <a16:creationId xmlns:a16="http://schemas.microsoft.com/office/drawing/2014/main" id="{A916166D-DC74-47E8-A070-53A01E25E38E}"/>
              </a:ext>
            </a:extLst>
          </p:cNvPr>
          <p:cNvSpPr/>
          <p:nvPr/>
        </p:nvSpPr>
        <p:spPr>
          <a:xfrm flipH="1">
            <a:off x="2061934" y="2176332"/>
            <a:ext cx="3832428" cy="239650"/>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矢印: 右 30">
            <a:extLst>
              <a:ext uri="{FF2B5EF4-FFF2-40B4-BE49-F238E27FC236}">
                <a16:creationId xmlns:a16="http://schemas.microsoft.com/office/drawing/2014/main" id="{D60A926D-4FC8-42A0-8423-7C28CAE94EB7}"/>
              </a:ext>
            </a:extLst>
          </p:cNvPr>
          <p:cNvSpPr/>
          <p:nvPr/>
        </p:nvSpPr>
        <p:spPr>
          <a:xfrm>
            <a:off x="6836899" y="2186245"/>
            <a:ext cx="3488788" cy="213895"/>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テキスト ボックス 31">
            <a:extLst>
              <a:ext uri="{FF2B5EF4-FFF2-40B4-BE49-F238E27FC236}">
                <a16:creationId xmlns:a16="http://schemas.microsoft.com/office/drawing/2014/main" id="{8E525312-1455-4A41-A76E-FC805B736769}"/>
              </a:ext>
            </a:extLst>
          </p:cNvPr>
          <p:cNvSpPr txBox="1"/>
          <p:nvPr/>
        </p:nvSpPr>
        <p:spPr>
          <a:xfrm>
            <a:off x="5399914" y="2076437"/>
            <a:ext cx="1925423" cy="461665"/>
          </a:xfrm>
          <a:prstGeom prst="rect">
            <a:avLst/>
          </a:prstGeom>
          <a:noFill/>
        </p:spPr>
        <p:txBody>
          <a:bodyPr wrap="square" rtlCol="0">
            <a:spAutoFit/>
          </a:bodyPr>
          <a:lstStyle/>
          <a:p>
            <a:pPr algn="ctr"/>
            <a:r>
              <a:rPr kumimoji="1" lang="ja-JP" altLang="en-US" sz="2400" dirty="0"/>
              <a:t>約５年</a:t>
            </a:r>
          </a:p>
        </p:txBody>
      </p:sp>
      <p:sp>
        <p:nvSpPr>
          <p:cNvPr id="33" name="楕円 32">
            <a:extLst>
              <a:ext uri="{FF2B5EF4-FFF2-40B4-BE49-F238E27FC236}">
                <a16:creationId xmlns:a16="http://schemas.microsoft.com/office/drawing/2014/main" id="{4469B4FF-088B-435B-A19B-7163ED5E3114}"/>
              </a:ext>
            </a:extLst>
          </p:cNvPr>
          <p:cNvSpPr/>
          <p:nvPr/>
        </p:nvSpPr>
        <p:spPr>
          <a:xfrm>
            <a:off x="4627809" y="3395903"/>
            <a:ext cx="520505" cy="464233"/>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highlight>
                <a:srgbClr val="F6FCAA"/>
              </a:highlight>
            </a:endParaRPr>
          </a:p>
        </p:txBody>
      </p:sp>
      <p:sp>
        <p:nvSpPr>
          <p:cNvPr id="34" name="テキスト ボックス 33">
            <a:extLst>
              <a:ext uri="{FF2B5EF4-FFF2-40B4-BE49-F238E27FC236}">
                <a16:creationId xmlns:a16="http://schemas.microsoft.com/office/drawing/2014/main" id="{5B792703-4D6C-412D-808B-A5A29E62AE0F}"/>
              </a:ext>
            </a:extLst>
          </p:cNvPr>
          <p:cNvSpPr txBox="1"/>
          <p:nvPr/>
        </p:nvSpPr>
        <p:spPr>
          <a:xfrm>
            <a:off x="4613741" y="3860136"/>
            <a:ext cx="731522" cy="369332"/>
          </a:xfrm>
          <a:prstGeom prst="rect">
            <a:avLst/>
          </a:prstGeom>
          <a:noFill/>
        </p:spPr>
        <p:txBody>
          <a:bodyPr wrap="square" rtlCol="0">
            <a:spAutoFit/>
          </a:bodyPr>
          <a:lstStyle/>
          <a:p>
            <a:r>
              <a:rPr kumimoji="1" lang="ja-JP" altLang="en-US" dirty="0"/>
              <a:t>公布</a:t>
            </a:r>
          </a:p>
        </p:txBody>
      </p:sp>
      <p:sp>
        <p:nvSpPr>
          <p:cNvPr id="35" name="楕円 34">
            <a:extLst>
              <a:ext uri="{FF2B5EF4-FFF2-40B4-BE49-F238E27FC236}">
                <a16:creationId xmlns:a16="http://schemas.microsoft.com/office/drawing/2014/main" id="{E09496F2-1459-4957-AE2B-F0C6ECCE319D}"/>
              </a:ext>
            </a:extLst>
          </p:cNvPr>
          <p:cNvSpPr/>
          <p:nvPr/>
        </p:nvSpPr>
        <p:spPr>
          <a:xfrm>
            <a:off x="4641877" y="4136671"/>
            <a:ext cx="520505" cy="464233"/>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テキスト ボックス 35">
            <a:extLst>
              <a:ext uri="{FF2B5EF4-FFF2-40B4-BE49-F238E27FC236}">
                <a16:creationId xmlns:a16="http://schemas.microsoft.com/office/drawing/2014/main" id="{779CE4F4-4F42-4854-88BE-7E3FFBBD80F5}"/>
              </a:ext>
            </a:extLst>
          </p:cNvPr>
          <p:cNvSpPr txBox="1"/>
          <p:nvPr/>
        </p:nvSpPr>
        <p:spPr>
          <a:xfrm>
            <a:off x="4599673" y="4600904"/>
            <a:ext cx="731522" cy="369332"/>
          </a:xfrm>
          <a:prstGeom prst="rect">
            <a:avLst/>
          </a:prstGeom>
          <a:noFill/>
        </p:spPr>
        <p:txBody>
          <a:bodyPr wrap="square" rtlCol="0">
            <a:spAutoFit/>
          </a:bodyPr>
          <a:lstStyle/>
          <a:p>
            <a:r>
              <a:rPr kumimoji="1" lang="ja-JP" altLang="en-US" dirty="0"/>
              <a:t>施行</a:t>
            </a:r>
          </a:p>
        </p:txBody>
      </p:sp>
      <p:cxnSp>
        <p:nvCxnSpPr>
          <p:cNvPr id="41" name="直線コネクタ 40">
            <a:extLst>
              <a:ext uri="{FF2B5EF4-FFF2-40B4-BE49-F238E27FC236}">
                <a16:creationId xmlns:a16="http://schemas.microsoft.com/office/drawing/2014/main" id="{63C16341-C974-438A-B5F7-0F512CB2E6C7}"/>
              </a:ext>
            </a:extLst>
          </p:cNvPr>
          <p:cNvCxnSpPr/>
          <p:nvPr/>
        </p:nvCxnSpPr>
        <p:spPr>
          <a:xfrm>
            <a:off x="4895563" y="4135896"/>
            <a:ext cx="0" cy="1913207"/>
          </a:xfrm>
          <a:prstGeom prst="line">
            <a:avLst/>
          </a:prstGeom>
        </p:spPr>
        <p:style>
          <a:lnRef idx="1">
            <a:schemeClr val="accent1"/>
          </a:lnRef>
          <a:fillRef idx="0">
            <a:schemeClr val="accent1"/>
          </a:fillRef>
          <a:effectRef idx="0">
            <a:schemeClr val="accent1"/>
          </a:effectRef>
          <a:fontRef idx="minor">
            <a:schemeClr val="tx1"/>
          </a:fontRef>
        </p:style>
      </p:cxnSp>
      <p:sp>
        <p:nvSpPr>
          <p:cNvPr id="43" name="テキスト ボックス 42">
            <a:extLst>
              <a:ext uri="{FF2B5EF4-FFF2-40B4-BE49-F238E27FC236}">
                <a16:creationId xmlns:a16="http://schemas.microsoft.com/office/drawing/2014/main" id="{CA1917B5-C6D2-4AE0-A313-F81A0E4383F6}"/>
              </a:ext>
            </a:extLst>
          </p:cNvPr>
          <p:cNvSpPr txBox="1"/>
          <p:nvPr/>
        </p:nvSpPr>
        <p:spPr>
          <a:xfrm>
            <a:off x="7156225" y="5532639"/>
            <a:ext cx="1748619" cy="646331"/>
          </a:xfrm>
          <a:prstGeom prst="rect">
            <a:avLst/>
          </a:prstGeom>
          <a:noFill/>
        </p:spPr>
        <p:txBody>
          <a:bodyPr wrap="square" rtlCol="0">
            <a:spAutoFit/>
          </a:bodyPr>
          <a:lstStyle/>
          <a:p>
            <a:r>
              <a:rPr lang="ja-JP" altLang="en-US" dirty="0"/>
              <a:t>経過措置</a:t>
            </a:r>
            <a:r>
              <a:rPr kumimoji="1" lang="ja-JP" altLang="en-US" dirty="0"/>
              <a:t>期間</a:t>
            </a:r>
            <a:endParaRPr kumimoji="1" lang="en-US" altLang="ja-JP" dirty="0"/>
          </a:p>
          <a:p>
            <a:r>
              <a:rPr lang="ja-JP" altLang="en-US" dirty="0"/>
              <a:t>約１年半</a:t>
            </a:r>
            <a:endParaRPr kumimoji="1" lang="ja-JP" altLang="en-US" dirty="0"/>
          </a:p>
        </p:txBody>
      </p:sp>
      <p:sp>
        <p:nvSpPr>
          <p:cNvPr id="44" name="楕円 43">
            <a:extLst>
              <a:ext uri="{FF2B5EF4-FFF2-40B4-BE49-F238E27FC236}">
                <a16:creationId xmlns:a16="http://schemas.microsoft.com/office/drawing/2014/main" id="{B750F5BE-A1F9-41F2-98FA-21BEDA52F3A9}"/>
              </a:ext>
            </a:extLst>
          </p:cNvPr>
          <p:cNvSpPr/>
          <p:nvPr/>
        </p:nvSpPr>
        <p:spPr>
          <a:xfrm>
            <a:off x="6874404" y="3719068"/>
            <a:ext cx="520505" cy="464233"/>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highlight>
                <a:srgbClr val="F6FCAA"/>
              </a:highlight>
            </a:endParaRPr>
          </a:p>
        </p:txBody>
      </p:sp>
      <p:sp>
        <p:nvSpPr>
          <p:cNvPr id="45" name="テキスト ボックス 44">
            <a:extLst>
              <a:ext uri="{FF2B5EF4-FFF2-40B4-BE49-F238E27FC236}">
                <a16:creationId xmlns:a16="http://schemas.microsoft.com/office/drawing/2014/main" id="{C7C5E7F7-A645-476A-BCFA-96723E44AC4B}"/>
              </a:ext>
            </a:extLst>
          </p:cNvPr>
          <p:cNvSpPr txBox="1"/>
          <p:nvPr/>
        </p:nvSpPr>
        <p:spPr>
          <a:xfrm>
            <a:off x="6860336" y="4183301"/>
            <a:ext cx="731522" cy="369332"/>
          </a:xfrm>
          <a:prstGeom prst="rect">
            <a:avLst/>
          </a:prstGeom>
          <a:noFill/>
        </p:spPr>
        <p:txBody>
          <a:bodyPr wrap="square" rtlCol="0">
            <a:spAutoFit/>
          </a:bodyPr>
          <a:lstStyle/>
          <a:p>
            <a:r>
              <a:rPr kumimoji="1" lang="ja-JP" altLang="en-US" dirty="0"/>
              <a:t>公布</a:t>
            </a:r>
          </a:p>
        </p:txBody>
      </p:sp>
      <p:sp>
        <p:nvSpPr>
          <p:cNvPr id="46" name="楕円 45">
            <a:extLst>
              <a:ext uri="{FF2B5EF4-FFF2-40B4-BE49-F238E27FC236}">
                <a16:creationId xmlns:a16="http://schemas.microsoft.com/office/drawing/2014/main" id="{3612E172-6D1E-492C-A6BB-CC9771406B0A}"/>
              </a:ext>
            </a:extLst>
          </p:cNvPr>
          <p:cNvSpPr/>
          <p:nvPr/>
        </p:nvSpPr>
        <p:spPr>
          <a:xfrm>
            <a:off x="6888472" y="4459836"/>
            <a:ext cx="520505" cy="464233"/>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テキスト ボックス 46">
            <a:extLst>
              <a:ext uri="{FF2B5EF4-FFF2-40B4-BE49-F238E27FC236}">
                <a16:creationId xmlns:a16="http://schemas.microsoft.com/office/drawing/2014/main" id="{DAE7A639-6DE1-4BE5-8B31-D8E31E59CCFC}"/>
              </a:ext>
            </a:extLst>
          </p:cNvPr>
          <p:cNvSpPr txBox="1"/>
          <p:nvPr/>
        </p:nvSpPr>
        <p:spPr>
          <a:xfrm>
            <a:off x="6846268" y="4924069"/>
            <a:ext cx="731522" cy="369332"/>
          </a:xfrm>
          <a:prstGeom prst="rect">
            <a:avLst/>
          </a:prstGeom>
          <a:noFill/>
        </p:spPr>
        <p:txBody>
          <a:bodyPr wrap="square" rtlCol="0">
            <a:spAutoFit/>
          </a:bodyPr>
          <a:lstStyle/>
          <a:p>
            <a:r>
              <a:rPr kumimoji="1" lang="ja-JP" altLang="en-US" dirty="0"/>
              <a:t>施行</a:t>
            </a:r>
          </a:p>
        </p:txBody>
      </p:sp>
      <p:cxnSp>
        <p:nvCxnSpPr>
          <p:cNvPr id="48" name="直線コネクタ 47">
            <a:extLst>
              <a:ext uri="{FF2B5EF4-FFF2-40B4-BE49-F238E27FC236}">
                <a16:creationId xmlns:a16="http://schemas.microsoft.com/office/drawing/2014/main" id="{14212054-48FE-4F57-A688-F704C9E0FEA1}"/>
              </a:ext>
            </a:extLst>
          </p:cNvPr>
          <p:cNvCxnSpPr/>
          <p:nvPr/>
        </p:nvCxnSpPr>
        <p:spPr>
          <a:xfrm>
            <a:off x="7142158" y="4459061"/>
            <a:ext cx="0" cy="1913207"/>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直線コネクタ 49">
            <a:extLst>
              <a:ext uri="{FF2B5EF4-FFF2-40B4-BE49-F238E27FC236}">
                <a16:creationId xmlns:a16="http://schemas.microsoft.com/office/drawing/2014/main" id="{65CE57C1-A2CC-4BF6-92E9-A1F124A6786E}"/>
              </a:ext>
            </a:extLst>
          </p:cNvPr>
          <p:cNvCxnSpPr/>
          <p:nvPr/>
        </p:nvCxnSpPr>
        <p:spPr>
          <a:xfrm>
            <a:off x="2630663" y="3671659"/>
            <a:ext cx="0" cy="1913207"/>
          </a:xfrm>
          <a:prstGeom prst="line">
            <a:avLst/>
          </a:prstGeom>
        </p:spPr>
        <p:style>
          <a:lnRef idx="1">
            <a:schemeClr val="accent1"/>
          </a:lnRef>
          <a:fillRef idx="0">
            <a:schemeClr val="accent1"/>
          </a:fillRef>
          <a:effectRef idx="0">
            <a:schemeClr val="accent1"/>
          </a:effectRef>
          <a:fontRef idx="minor">
            <a:schemeClr val="tx1"/>
          </a:fontRef>
        </p:style>
      </p:cxnSp>
      <p:sp>
        <p:nvSpPr>
          <p:cNvPr id="51" name="矢印: 右 50">
            <a:extLst>
              <a:ext uri="{FF2B5EF4-FFF2-40B4-BE49-F238E27FC236}">
                <a16:creationId xmlns:a16="http://schemas.microsoft.com/office/drawing/2014/main" id="{233C7761-D6D4-47B6-90A6-6CFA5EF80BB0}"/>
              </a:ext>
            </a:extLst>
          </p:cNvPr>
          <p:cNvSpPr/>
          <p:nvPr/>
        </p:nvSpPr>
        <p:spPr>
          <a:xfrm>
            <a:off x="4895563" y="5072880"/>
            <a:ext cx="1519316" cy="13228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矢印: 右 51">
            <a:extLst>
              <a:ext uri="{FF2B5EF4-FFF2-40B4-BE49-F238E27FC236}">
                <a16:creationId xmlns:a16="http://schemas.microsoft.com/office/drawing/2014/main" id="{B1DC5AF7-A50C-4DE3-9CD9-3D1B1F8DD7C0}"/>
              </a:ext>
            </a:extLst>
          </p:cNvPr>
          <p:cNvSpPr/>
          <p:nvPr/>
        </p:nvSpPr>
        <p:spPr>
          <a:xfrm>
            <a:off x="7142158" y="5401993"/>
            <a:ext cx="1495400" cy="12644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4" name="図 53" descr="挿絵, 抽象 が含まれている画像&#10;&#10;自動的に生成された説明">
            <a:extLst>
              <a:ext uri="{FF2B5EF4-FFF2-40B4-BE49-F238E27FC236}">
                <a16:creationId xmlns:a16="http://schemas.microsoft.com/office/drawing/2014/main" id="{B440E9CE-2172-4CAB-8F3A-AE847220EA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60974" y="4459061"/>
            <a:ext cx="1031026" cy="1118835"/>
          </a:xfrm>
          <a:prstGeom prst="rect">
            <a:avLst/>
          </a:prstGeom>
        </p:spPr>
      </p:pic>
      <p:sp>
        <p:nvSpPr>
          <p:cNvPr id="56" name="吹き出し: 角を丸めた四角形 55">
            <a:extLst>
              <a:ext uri="{FF2B5EF4-FFF2-40B4-BE49-F238E27FC236}">
                <a16:creationId xmlns:a16="http://schemas.microsoft.com/office/drawing/2014/main" id="{E79E377B-959D-4195-96CC-EC0E98C47419}"/>
              </a:ext>
            </a:extLst>
          </p:cNvPr>
          <p:cNvSpPr/>
          <p:nvPr/>
        </p:nvSpPr>
        <p:spPr>
          <a:xfrm>
            <a:off x="8748147" y="2926082"/>
            <a:ext cx="2412826" cy="3123021"/>
          </a:xfrm>
          <a:prstGeom prst="wedgeRoundRectCallout">
            <a:avLst>
              <a:gd name="adj1" fmla="val 63208"/>
              <a:gd name="adj2" fmla="val -229"/>
              <a:gd name="adj3" fmla="val 16667"/>
            </a:avLst>
          </a:prstGeom>
          <a:solidFill>
            <a:srgbClr val="F6FCA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latin typeface="HGS創英角ﾎﾟｯﾌﾟ体" panose="040B0A00000000000000" pitchFamily="50" charset="-128"/>
                <a:ea typeface="HGS創英角ﾎﾟｯﾌﾟ体" panose="040B0A00000000000000" pitchFamily="50" charset="-128"/>
              </a:rPr>
              <a:t>なお、</a:t>
            </a:r>
            <a:r>
              <a:rPr kumimoji="1" lang="en-US" altLang="ja-JP" sz="1600" dirty="0">
                <a:solidFill>
                  <a:schemeClr val="tx1"/>
                </a:solidFill>
                <a:latin typeface="HGS創英角ﾎﾟｯﾌﾟ体" panose="040B0A00000000000000" pitchFamily="50" charset="-128"/>
                <a:ea typeface="HGS創英角ﾎﾟｯﾌﾟ体" panose="040B0A00000000000000" pitchFamily="50" charset="-128"/>
              </a:rPr>
              <a:t>JP18</a:t>
            </a:r>
            <a:r>
              <a:rPr kumimoji="1" lang="ja-JP" altLang="en-US" sz="1600" dirty="0">
                <a:solidFill>
                  <a:schemeClr val="tx1"/>
                </a:solidFill>
                <a:latin typeface="HGS創英角ﾎﾟｯﾌﾟ体" panose="040B0A00000000000000" pitchFamily="50" charset="-128"/>
                <a:ea typeface="HGS創英角ﾎﾟｯﾌﾟ体" panose="040B0A00000000000000" pitchFamily="50" charset="-128"/>
              </a:rPr>
              <a:t>の告示は</a:t>
            </a:r>
            <a:r>
              <a:rPr kumimoji="1" lang="en-US" altLang="ja-JP" sz="1600" dirty="0">
                <a:solidFill>
                  <a:schemeClr val="tx1"/>
                </a:solidFill>
                <a:latin typeface="HGS創英角ﾎﾟｯﾌﾟ体" panose="040B0A00000000000000" pitchFamily="50" charset="-128"/>
                <a:ea typeface="HGS創英角ﾎﾟｯﾌﾟ体" panose="040B0A00000000000000" pitchFamily="50" charset="-128"/>
              </a:rPr>
              <a:t>2021/6/3</a:t>
            </a:r>
            <a:r>
              <a:rPr kumimoji="1" lang="ja-JP" altLang="en-US" sz="1600" dirty="0">
                <a:solidFill>
                  <a:schemeClr val="tx1"/>
                </a:solidFill>
                <a:latin typeface="HGS創英角ﾎﾟｯﾌﾟ体" panose="040B0A00000000000000" pitchFamily="50" charset="-128"/>
                <a:ea typeface="HGS創英角ﾎﾟｯﾌﾟ体" panose="040B0A00000000000000" pitchFamily="50" charset="-128"/>
              </a:rPr>
              <a:t>、</a:t>
            </a:r>
            <a:r>
              <a:rPr lang="ja-JP" altLang="en-US" sz="1600" dirty="0">
                <a:solidFill>
                  <a:schemeClr val="tx1"/>
                </a:solidFill>
                <a:latin typeface="HGS創英角ﾎﾟｯﾌﾟ体" panose="040B0A00000000000000" pitchFamily="50" charset="-128"/>
                <a:ea typeface="HGS創英角ﾎﾟｯﾌﾟ体" panose="040B0A00000000000000" pitchFamily="50" charset="-128"/>
              </a:rPr>
              <a:t>施行は即日となっています。</a:t>
            </a:r>
            <a:endParaRPr lang="en-US" altLang="ja-JP" sz="1600" dirty="0">
              <a:solidFill>
                <a:schemeClr val="tx1"/>
              </a:solidFill>
              <a:latin typeface="HGS創英角ﾎﾟｯﾌﾟ体" panose="040B0A00000000000000" pitchFamily="50" charset="-128"/>
              <a:ea typeface="HGS創英角ﾎﾟｯﾌﾟ体" panose="040B0A00000000000000" pitchFamily="50" charset="-128"/>
            </a:endParaRPr>
          </a:p>
          <a:p>
            <a:pPr algn="ctr"/>
            <a:r>
              <a:rPr kumimoji="1" lang="ja-JP" altLang="en-US" sz="1600" dirty="0">
                <a:solidFill>
                  <a:schemeClr val="tx1"/>
                </a:solidFill>
                <a:latin typeface="HGS創英角ﾎﾟｯﾌﾟ体" panose="040B0A00000000000000" pitchFamily="50" charset="-128"/>
                <a:ea typeface="HGS創英角ﾎﾟｯﾌﾟ体" panose="040B0A00000000000000" pitchFamily="50" charset="-128"/>
              </a:rPr>
              <a:t>経過措置期間は</a:t>
            </a:r>
            <a:r>
              <a:rPr kumimoji="1" lang="en-US" altLang="ja-JP" sz="1600" dirty="0">
                <a:solidFill>
                  <a:schemeClr val="tx1"/>
                </a:solidFill>
                <a:latin typeface="HGS創英角ﾎﾟｯﾌﾟ体" panose="040B0A00000000000000" pitchFamily="50" charset="-128"/>
                <a:ea typeface="HGS創英角ﾎﾟｯﾌﾟ体" panose="040B0A00000000000000" pitchFamily="50" charset="-128"/>
              </a:rPr>
              <a:t>2022/12/31</a:t>
            </a:r>
            <a:r>
              <a:rPr kumimoji="1" lang="ja-JP" altLang="en-US" sz="1600" dirty="0">
                <a:solidFill>
                  <a:schemeClr val="tx1"/>
                </a:solidFill>
                <a:latin typeface="HGS創英角ﾎﾟｯﾌﾟ体" panose="040B0A00000000000000" pitchFamily="50" charset="-128"/>
                <a:ea typeface="HGS創英角ﾎﾟｯﾌﾟ体" panose="040B0A00000000000000" pitchFamily="50" charset="-128"/>
              </a:rPr>
              <a:t>で、</a:t>
            </a:r>
            <a:endParaRPr kumimoji="1" lang="en-US" altLang="ja-JP" sz="1600" dirty="0">
              <a:solidFill>
                <a:schemeClr val="tx1"/>
              </a:solidFill>
              <a:latin typeface="HGS創英角ﾎﾟｯﾌﾟ体" panose="040B0A00000000000000" pitchFamily="50" charset="-128"/>
              <a:ea typeface="HGS創英角ﾎﾟｯﾌﾟ体" panose="040B0A00000000000000" pitchFamily="50" charset="-128"/>
            </a:endParaRPr>
          </a:p>
          <a:p>
            <a:pPr algn="ctr"/>
            <a:r>
              <a:rPr kumimoji="1" lang="ja-JP" altLang="en-US" sz="1600" dirty="0">
                <a:solidFill>
                  <a:schemeClr val="tx1"/>
                </a:solidFill>
                <a:latin typeface="HGS創英角ﾎﾟｯﾌﾟ体" panose="040B0A00000000000000" pitchFamily="50" charset="-128"/>
                <a:ea typeface="HGS創英角ﾎﾟｯﾌﾟ体" panose="040B0A00000000000000" pitchFamily="50" charset="-128"/>
              </a:rPr>
              <a:t>名称及び元素不純物の規定については</a:t>
            </a:r>
            <a:endParaRPr kumimoji="1" lang="en-US" altLang="ja-JP" sz="1600" dirty="0">
              <a:solidFill>
                <a:schemeClr val="tx1"/>
              </a:solidFill>
              <a:latin typeface="HGS創英角ﾎﾟｯﾌﾟ体" panose="040B0A00000000000000" pitchFamily="50" charset="-128"/>
              <a:ea typeface="HGS創英角ﾎﾟｯﾌﾟ体" panose="040B0A00000000000000" pitchFamily="50" charset="-128"/>
            </a:endParaRPr>
          </a:p>
          <a:p>
            <a:pPr algn="ctr"/>
            <a:r>
              <a:rPr kumimoji="1" lang="ja-JP" altLang="en-US" sz="1600" dirty="0">
                <a:solidFill>
                  <a:schemeClr val="tx1"/>
                </a:solidFill>
                <a:latin typeface="HGS創英角ﾎﾟｯﾌﾟ体" panose="040B0A00000000000000" pitchFamily="50" charset="-128"/>
                <a:ea typeface="HGS創英角ﾎﾟｯﾌﾟ体" panose="040B0A00000000000000" pitchFamily="50" charset="-128"/>
              </a:rPr>
              <a:t>経過措置期間が</a:t>
            </a:r>
            <a:r>
              <a:rPr kumimoji="1" lang="en-US" altLang="ja-JP" sz="1600" dirty="0">
                <a:solidFill>
                  <a:schemeClr val="tx1"/>
                </a:solidFill>
                <a:latin typeface="HGS創英角ﾎﾟｯﾌﾟ体" panose="040B0A00000000000000" pitchFamily="50" charset="-128"/>
                <a:ea typeface="HGS創英角ﾎﾟｯﾌﾟ体" panose="040B0A00000000000000" pitchFamily="50" charset="-128"/>
              </a:rPr>
              <a:t>2024/6/30</a:t>
            </a:r>
          </a:p>
          <a:p>
            <a:pPr algn="ctr"/>
            <a:r>
              <a:rPr lang="ja-JP" altLang="en-US" sz="1600" dirty="0">
                <a:solidFill>
                  <a:schemeClr val="tx1"/>
                </a:solidFill>
                <a:latin typeface="HGS創英角ﾎﾟｯﾌﾟ体" panose="040B0A00000000000000" pitchFamily="50" charset="-128"/>
                <a:ea typeface="HGS創英角ﾎﾟｯﾌﾟ体" panose="040B0A00000000000000" pitchFamily="50" charset="-128"/>
              </a:rPr>
              <a:t>までとなっています。</a:t>
            </a:r>
            <a:endParaRPr kumimoji="1" lang="ja-JP" altLang="en-US" sz="1600" dirty="0">
              <a:solidFill>
                <a:schemeClr val="tx1"/>
              </a:solidFill>
              <a:latin typeface="HGS創英角ﾎﾟｯﾌﾟ体" panose="040B0A00000000000000" pitchFamily="50" charset="-128"/>
              <a:ea typeface="HGS創英角ﾎﾟｯﾌﾟ体" panose="040B0A00000000000000" pitchFamily="50" charset="-128"/>
            </a:endParaRPr>
          </a:p>
        </p:txBody>
      </p:sp>
    </p:spTree>
    <p:extLst>
      <p:ext uri="{BB962C8B-B14F-4D97-AF65-F5344CB8AC3E}">
        <p14:creationId xmlns:p14="http://schemas.microsoft.com/office/powerpoint/2010/main" val="8620865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a:extLst>
              <a:ext uri="{FF2B5EF4-FFF2-40B4-BE49-F238E27FC236}">
                <a16:creationId xmlns:a16="http://schemas.microsoft.com/office/drawing/2014/main" id="{ED19937B-0766-4A29-98F2-73B719E2F71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400" b="0" i="1" u="none" strike="noStrike" kern="1200" cap="none" spc="0" normalizeH="0" baseline="0" noProof="0" dirty="0">
                <a:ln>
                  <a:noFill/>
                </a:ln>
                <a:solidFill>
                  <a:prstClr val="white"/>
                </a:solidFill>
                <a:effectLst/>
                <a:uLnTx/>
                <a:uFillTx/>
                <a:latin typeface="Calibri" panose="020F0502020204030204"/>
                <a:ea typeface="+mn-ea"/>
                <a:cs typeface="+mn-cs"/>
              </a:rPr>
              <a:t>ENVIRONMENTAL TECHNICAL Co., Ltd</a:t>
            </a:r>
          </a:p>
        </p:txBody>
      </p:sp>
      <p:sp>
        <p:nvSpPr>
          <p:cNvPr id="4" name="スライド番号プレースホルダー 3">
            <a:extLst>
              <a:ext uri="{FF2B5EF4-FFF2-40B4-BE49-F238E27FC236}">
                <a16:creationId xmlns:a16="http://schemas.microsoft.com/office/drawing/2014/main" id="{9C3F4319-E5B7-4F50-A8A4-A95FB9AB17F3}"/>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1845F5A-061D-4825-9AE9-D7794091C6CF}" type="slidenum">
              <a:rPr kumimoji="1" lang="en-US"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r>
              <a:rPr lang="ja-JP" altLang="en-US" dirty="0"/>
              <a:t>／</a:t>
            </a:r>
            <a:r>
              <a:rPr lang="en-US" altLang="ja-JP" dirty="0"/>
              <a:t>46</a:t>
            </a:r>
            <a:endParaRPr kumimoji="1"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9" name="図 8" descr="抽象, 挿絵 が含まれている画像&#10;&#10;自動的に生成された説明">
            <a:extLst>
              <a:ext uri="{FF2B5EF4-FFF2-40B4-BE49-F238E27FC236}">
                <a16:creationId xmlns:a16="http://schemas.microsoft.com/office/drawing/2014/main" id="{76953C94-0486-4C60-892C-588F156F6A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867" y="837809"/>
            <a:ext cx="4282831" cy="4282831"/>
          </a:xfrm>
          <a:prstGeom prst="rect">
            <a:avLst/>
          </a:prstGeom>
        </p:spPr>
      </p:pic>
      <p:sp>
        <p:nvSpPr>
          <p:cNvPr id="6" name="正方形/長方形 5">
            <a:extLst>
              <a:ext uri="{FF2B5EF4-FFF2-40B4-BE49-F238E27FC236}">
                <a16:creationId xmlns:a16="http://schemas.microsoft.com/office/drawing/2014/main" id="{A6D23C27-3CD2-4FE9-98FA-C7B361206FFF}"/>
              </a:ext>
            </a:extLst>
          </p:cNvPr>
          <p:cNvSpPr/>
          <p:nvPr/>
        </p:nvSpPr>
        <p:spPr>
          <a:xfrm>
            <a:off x="3404382" y="5345723"/>
            <a:ext cx="6639950" cy="548640"/>
          </a:xfrm>
          <a:prstGeom prst="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Calibri" panose="020F0502020204030204"/>
                <a:ea typeface="ＭＳ Ｐゴシック" panose="020B0600070205080204" pitchFamily="50" charset="-128"/>
                <a:cs typeface="+mn-cs"/>
              </a:rPr>
              <a:t>その</a:t>
            </a:r>
            <a:r>
              <a:rPr kumimoji="1" lang="en-US" altLang="ja-JP" sz="3200" b="0"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Calibri" panose="020F0502020204030204"/>
                <a:ea typeface="ＭＳ Ｐゴシック" panose="020B0600070205080204" pitchFamily="50" charset="-128"/>
                <a:cs typeface="+mn-cs"/>
              </a:rPr>
              <a:t>2.JP18</a:t>
            </a:r>
            <a:r>
              <a:rPr kumimoji="1" lang="ja-JP" altLang="en-US" sz="3200" b="0"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Calibri" panose="020F0502020204030204"/>
                <a:ea typeface="ＭＳ Ｐゴシック" panose="020B0600070205080204" pitchFamily="50" charset="-128"/>
                <a:cs typeface="+mn-cs"/>
              </a:rPr>
              <a:t>改正点について</a:t>
            </a:r>
          </a:p>
        </p:txBody>
      </p:sp>
      <p:sp>
        <p:nvSpPr>
          <p:cNvPr id="7" name="吹き出し: 角を丸めた四角形 6">
            <a:extLst>
              <a:ext uri="{FF2B5EF4-FFF2-40B4-BE49-F238E27FC236}">
                <a16:creationId xmlns:a16="http://schemas.microsoft.com/office/drawing/2014/main" id="{FD8ACBAC-D86E-4856-868D-6087B4DEC152}"/>
              </a:ext>
            </a:extLst>
          </p:cNvPr>
          <p:cNvSpPr/>
          <p:nvPr/>
        </p:nvSpPr>
        <p:spPr>
          <a:xfrm>
            <a:off x="4474698" y="2198149"/>
            <a:ext cx="5963530" cy="1562149"/>
          </a:xfrm>
          <a:prstGeom prst="wedgeRoundRectCallout">
            <a:avLst>
              <a:gd name="adj1" fmla="val -65112"/>
              <a:gd name="adj2" fmla="val -2206"/>
              <a:gd name="adj3" fmla="val 16667"/>
            </a:avLst>
          </a:prstGeom>
          <a:solidFill>
            <a:srgbClr val="BAFEB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第</a:t>
            </a:r>
            <a:r>
              <a:rPr kumimoji="1" lang="en-US" altLang="ja-JP"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18</a:t>
            </a:r>
            <a:r>
              <a:rPr kumimoji="1" lang="ja-JP" altLang="en-US"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改正日本薬局方で</a:t>
            </a:r>
            <a:endParaRPr kumimoji="1" lang="en-US" altLang="ja-JP"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何が変わったか、見ていきましょう</a:t>
            </a:r>
          </a:p>
        </p:txBody>
      </p:sp>
    </p:spTree>
    <p:extLst>
      <p:ext uri="{BB962C8B-B14F-4D97-AF65-F5344CB8AC3E}">
        <p14:creationId xmlns:p14="http://schemas.microsoft.com/office/powerpoint/2010/main" val="23259363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B0143529-84A9-4FA7-9BDD-3EA09D736E0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400" b="0" i="1" u="none" strike="noStrike" kern="1200" cap="none" spc="0" normalizeH="0" baseline="0" noProof="0">
                <a:ln>
                  <a:noFill/>
                </a:ln>
                <a:solidFill>
                  <a:prstClr val="white"/>
                </a:solidFill>
                <a:effectLst/>
                <a:uLnTx/>
                <a:uFillTx/>
                <a:latin typeface="Calibri" panose="020F0502020204030204"/>
                <a:ea typeface="+mn-ea"/>
                <a:cs typeface="+mn-cs"/>
              </a:rPr>
              <a:t>ENVIRONMENTAL TECHNICAL Co., Ltd</a:t>
            </a:r>
            <a:endParaRPr kumimoji="1" lang="en-US" sz="1400" b="0"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スライド番号プレースホルダー 2">
            <a:extLst>
              <a:ext uri="{FF2B5EF4-FFF2-40B4-BE49-F238E27FC236}">
                <a16:creationId xmlns:a16="http://schemas.microsoft.com/office/drawing/2014/main" id="{DF815553-2C39-4E23-A8E2-83B6D766F14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1845F5A-061D-4825-9AE9-D7794091C6CF}" type="slidenum">
              <a:rPr kumimoji="1" lang="en-US"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r>
              <a:rPr lang="ja-JP" altLang="en-US" dirty="0"/>
              <a:t>／</a:t>
            </a:r>
            <a:r>
              <a:rPr lang="en-US" altLang="ja-JP" dirty="0"/>
              <a:t>46</a:t>
            </a:r>
            <a:endParaRPr kumimoji="1"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四角形: 角を丸くする 6">
            <a:extLst>
              <a:ext uri="{FF2B5EF4-FFF2-40B4-BE49-F238E27FC236}">
                <a16:creationId xmlns:a16="http://schemas.microsoft.com/office/drawing/2014/main" id="{D9043E02-82C6-43A7-9724-011E309D5364}"/>
              </a:ext>
            </a:extLst>
          </p:cNvPr>
          <p:cNvSpPr/>
          <p:nvPr/>
        </p:nvSpPr>
        <p:spPr>
          <a:xfrm>
            <a:off x="689316" y="590840"/>
            <a:ext cx="10663311" cy="59084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JP18</a:t>
            </a:r>
            <a:r>
              <a:rPr kumimoji="1" lang="ja-JP" altLang="en-US"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　</a:t>
            </a:r>
            <a:r>
              <a:rPr lang="ja-JP" altLang="en-US" sz="3200" dirty="0">
                <a:solidFill>
                  <a:prstClr val="white"/>
                </a:solidFill>
                <a:latin typeface="Calibri" panose="020F0502020204030204"/>
                <a:ea typeface="ＭＳ Ｐゴシック" panose="020B0600070205080204" pitchFamily="50" charset="-128"/>
              </a:rPr>
              <a:t>新規収載</a:t>
            </a:r>
            <a:r>
              <a:rPr kumimoji="1" lang="ja-JP" altLang="en-US"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（通則）</a:t>
            </a:r>
          </a:p>
        </p:txBody>
      </p:sp>
      <p:sp>
        <p:nvSpPr>
          <p:cNvPr id="4" name="四角形: 角を丸くする 3">
            <a:extLst>
              <a:ext uri="{FF2B5EF4-FFF2-40B4-BE49-F238E27FC236}">
                <a16:creationId xmlns:a16="http://schemas.microsoft.com/office/drawing/2014/main" id="{77987BCA-A5BD-4C8A-B131-DC98C885119D}"/>
              </a:ext>
            </a:extLst>
          </p:cNvPr>
          <p:cNvSpPr/>
          <p:nvPr/>
        </p:nvSpPr>
        <p:spPr>
          <a:xfrm>
            <a:off x="1120196" y="1308293"/>
            <a:ext cx="10832123" cy="2222698"/>
          </a:xfrm>
          <a:prstGeom prst="roundRect">
            <a:avLst/>
          </a:prstGeom>
          <a:solidFill>
            <a:srgbClr val="E8ECE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ＭＳ Ｐゴシック" panose="020B0600070205080204" pitchFamily="50" charset="-128"/>
              <a:cs typeface="+mn-cs"/>
            </a:endParaRPr>
          </a:p>
        </p:txBody>
      </p:sp>
      <p:sp>
        <p:nvSpPr>
          <p:cNvPr id="8" name="テキスト ボックス 7">
            <a:extLst>
              <a:ext uri="{FF2B5EF4-FFF2-40B4-BE49-F238E27FC236}">
                <a16:creationId xmlns:a16="http://schemas.microsoft.com/office/drawing/2014/main" id="{1C936BF6-2BF2-4AAF-BABF-F36A2042BB95}"/>
              </a:ext>
            </a:extLst>
          </p:cNvPr>
          <p:cNvSpPr txBox="1"/>
          <p:nvPr/>
        </p:nvSpPr>
        <p:spPr>
          <a:xfrm>
            <a:off x="1561514" y="1325070"/>
            <a:ext cx="637266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通則</a:t>
            </a:r>
            <a:r>
              <a:rPr kumimoji="1" lang="en-US" altLang="ja-JP"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34</a:t>
            </a:r>
            <a:endPar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endParaRPr>
          </a:p>
        </p:txBody>
      </p:sp>
      <p:sp>
        <p:nvSpPr>
          <p:cNvPr id="9" name="テキスト ボックス 8">
            <a:extLst>
              <a:ext uri="{FF2B5EF4-FFF2-40B4-BE49-F238E27FC236}">
                <a16:creationId xmlns:a16="http://schemas.microsoft.com/office/drawing/2014/main" id="{8C390972-D3D0-4E33-A9B4-8AFA2E36B94C}"/>
              </a:ext>
            </a:extLst>
          </p:cNvPr>
          <p:cNvSpPr txBox="1"/>
          <p:nvPr/>
        </p:nvSpPr>
        <p:spPr>
          <a:xfrm>
            <a:off x="1828799" y="1623376"/>
            <a:ext cx="9383684" cy="16312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000" b="1" dirty="0">
                <a:solidFill>
                  <a:srgbClr val="D905C0"/>
                </a:solidFill>
                <a:latin typeface="Calibri" panose="020F0502020204030204"/>
                <a:ea typeface="ＭＳ Ｐゴシック" panose="020B0600070205080204" pitchFamily="50" charset="-128"/>
              </a:rPr>
              <a:t>元素不純物試験の一般試験法収載に伴う追加</a:t>
            </a:r>
            <a:endParaRPr lang="en-US" altLang="ja-JP" sz="2000" b="1" dirty="0">
              <a:solidFill>
                <a:srgbClr val="D905C0"/>
              </a:solidFill>
              <a:latin typeface="Calibri" panose="020F0502020204030204"/>
              <a:ea typeface="ＭＳ Ｐゴシック" panose="020B060007020508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000" b="1" dirty="0">
                <a:solidFill>
                  <a:srgbClr val="D905C0"/>
                </a:solidFill>
                <a:latin typeface="Calibri" panose="020F0502020204030204"/>
                <a:ea typeface="ＭＳ Ｐゴシック" panose="020B0600070205080204" pitchFamily="50" charset="-128"/>
              </a:rPr>
              <a:t>“日本薬局方の製剤は，原則として一般試験法の元素不純物に係る規定に従って</a:t>
            </a:r>
            <a:endParaRPr lang="en-US" altLang="ja-JP" sz="2000" b="1" dirty="0">
              <a:solidFill>
                <a:srgbClr val="D905C0"/>
              </a:solidFill>
              <a:latin typeface="Calibri" panose="020F0502020204030204"/>
              <a:ea typeface="ＭＳ Ｐゴシック" panose="020B060007020508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000" b="1" dirty="0">
                <a:solidFill>
                  <a:srgbClr val="D905C0"/>
                </a:solidFill>
                <a:latin typeface="Calibri" panose="020F0502020204030204"/>
                <a:ea typeface="ＭＳ Ｐゴシック" panose="020B0600070205080204" pitchFamily="50" charset="-128"/>
              </a:rPr>
              <a:t>適切に管理を行う．また，製剤，原薬及び添加剤などにおいて，当該管理を行った</a:t>
            </a:r>
            <a:endParaRPr lang="en-US" altLang="ja-JP" sz="2000" b="1" dirty="0">
              <a:solidFill>
                <a:srgbClr val="D905C0"/>
              </a:solidFill>
              <a:latin typeface="Calibri" panose="020F0502020204030204"/>
              <a:ea typeface="ＭＳ Ｐゴシック" panose="020B060007020508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000" b="1" dirty="0">
                <a:solidFill>
                  <a:srgbClr val="D905C0"/>
                </a:solidFill>
                <a:latin typeface="Calibri" panose="020F0502020204030204"/>
                <a:ea typeface="ＭＳ Ｐゴシック" panose="020B0600070205080204" pitchFamily="50" charset="-128"/>
              </a:rPr>
              <a:t>場合には，医薬品各条などで規定された重金属，ヒ素など元素不純物の管理は</a:t>
            </a: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000" b="1" dirty="0">
                <a:solidFill>
                  <a:srgbClr val="D905C0"/>
                </a:solidFill>
                <a:latin typeface="Calibri" panose="020F0502020204030204"/>
                <a:ea typeface="ＭＳ Ｐゴシック" panose="020B0600070205080204" pitchFamily="50" charset="-128"/>
              </a:rPr>
              <a:t>要しない．”</a:t>
            </a:r>
            <a:endParaRPr kumimoji="1" lang="ja-JP" altLang="en-US"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endParaRPr>
          </a:p>
        </p:txBody>
      </p:sp>
      <p:pic>
        <p:nvPicPr>
          <p:cNvPr id="11" name="図 10" descr="挿絵, 抽象 が含まれている画像&#10;&#10;自動的に生成された説明">
            <a:extLst>
              <a:ext uri="{FF2B5EF4-FFF2-40B4-BE49-F238E27FC236}">
                <a16:creationId xmlns:a16="http://schemas.microsoft.com/office/drawing/2014/main" id="{4D216335-5723-4F39-B8AE-B84219D1E6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63201" y="4231538"/>
            <a:ext cx="1407801" cy="1527699"/>
          </a:xfrm>
          <a:prstGeom prst="rect">
            <a:avLst/>
          </a:prstGeom>
        </p:spPr>
      </p:pic>
      <p:sp>
        <p:nvSpPr>
          <p:cNvPr id="15" name="吹き出し: 角を丸めた四角形 14">
            <a:extLst>
              <a:ext uri="{FF2B5EF4-FFF2-40B4-BE49-F238E27FC236}">
                <a16:creationId xmlns:a16="http://schemas.microsoft.com/office/drawing/2014/main" id="{449232BF-BCC2-42B5-8F67-1899CA6B370C}"/>
              </a:ext>
            </a:extLst>
          </p:cNvPr>
          <p:cNvSpPr/>
          <p:nvPr/>
        </p:nvSpPr>
        <p:spPr>
          <a:xfrm>
            <a:off x="1828799" y="4068273"/>
            <a:ext cx="8384346" cy="1690964"/>
          </a:xfrm>
          <a:prstGeom prst="wedgeRoundRectCallout">
            <a:avLst>
              <a:gd name="adj1" fmla="val 54275"/>
              <a:gd name="adj2" fmla="val -1682"/>
              <a:gd name="adj3" fmla="val 16667"/>
            </a:avLst>
          </a:prstGeom>
          <a:solidFill>
            <a:srgbClr val="F6FCA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solidFill>
                  <a:schemeClr val="tx1"/>
                </a:solidFill>
                <a:latin typeface="HGS創英角ﾎﾟｯﾌﾟ体" panose="040B0A00000000000000" pitchFamily="50" charset="-128"/>
                <a:ea typeface="HGS創英角ﾎﾟｯﾌﾟ体" panose="040B0A00000000000000" pitchFamily="50" charset="-128"/>
              </a:rPr>
              <a:t>原材料や製造装置等から混入するおそれのある</a:t>
            </a:r>
            <a:endParaRPr kumimoji="1" lang="en-US" altLang="ja-JP" sz="2400" b="1" dirty="0">
              <a:solidFill>
                <a:schemeClr val="tx1"/>
              </a:solidFill>
              <a:latin typeface="HGS創英角ﾎﾟｯﾌﾟ体" panose="040B0A00000000000000" pitchFamily="50" charset="-128"/>
              <a:ea typeface="HGS創英角ﾎﾟｯﾌﾟ体" panose="040B0A00000000000000" pitchFamily="50" charset="-128"/>
            </a:endParaRPr>
          </a:p>
          <a:p>
            <a:pPr algn="ctr"/>
            <a:r>
              <a:rPr kumimoji="1" lang="ja-JP" altLang="en-US" sz="2400" b="1" dirty="0">
                <a:solidFill>
                  <a:schemeClr val="tx1"/>
                </a:solidFill>
                <a:latin typeface="HGS創英角ﾎﾟｯﾌﾟ体" panose="040B0A00000000000000" pitchFamily="50" charset="-128"/>
                <a:ea typeface="HGS創英角ﾎﾟｯﾌﾟ体" panose="040B0A00000000000000" pitchFamily="50" charset="-128"/>
              </a:rPr>
              <a:t>有害な元素に対し、</a:t>
            </a:r>
            <a:r>
              <a:rPr kumimoji="1" lang="en-US" altLang="ja-JP" sz="2400" b="1" dirty="0">
                <a:solidFill>
                  <a:schemeClr val="tx1"/>
                </a:solidFill>
                <a:latin typeface="HGS創英角ﾎﾟｯﾌﾟ体" panose="040B0A00000000000000" pitchFamily="50" charset="-128"/>
                <a:ea typeface="HGS創英角ﾎﾟｯﾌﾟ体" panose="040B0A00000000000000" pitchFamily="50" charset="-128"/>
              </a:rPr>
              <a:t>ICP-MS</a:t>
            </a:r>
            <a:r>
              <a:rPr kumimoji="1" lang="ja-JP" altLang="en-US" sz="2400" b="1" dirty="0">
                <a:solidFill>
                  <a:schemeClr val="tx1"/>
                </a:solidFill>
                <a:latin typeface="HGS創英角ﾎﾟｯﾌﾟ体" panose="040B0A00000000000000" pitchFamily="50" charset="-128"/>
                <a:ea typeface="HGS創英角ﾎﾟｯﾌﾟ体" panose="040B0A00000000000000" pitchFamily="50" charset="-128"/>
              </a:rPr>
              <a:t>や</a:t>
            </a:r>
            <a:r>
              <a:rPr kumimoji="1" lang="en-US" altLang="ja-JP" sz="2400" b="1" dirty="0">
                <a:solidFill>
                  <a:schemeClr val="tx1"/>
                </a:solidFill>
                <a:latin typeface="HGS創英角ﾎﾟｯﾌﾟ体" panose="040B0A00000000000000" pitchFamily="50" charset="-128"/>
                <a:ea typeface="HGS創英角ﾎﾟｯﾌﾟ体" panose="040B0A00000000000000" pitchFamily="50" charset="-128"/>
              </a:rPr>
              <a:t>ICP-OES</a:t>
            </a:r>
            <a:r>
              <a:rPr kumimoji="1" lang="ja-JP" altLang="en-US" sz="2400" b="1" dirty="0">
                <a:solidFill>
                  <a:schemeClr val="tx1"/>
                </a:solidFill>
                <a:latin typeface="HGS創英角ﾎﾟｯﾌﾟ体" panose="040B0A00000000000000" pitchFamily="50" charset="-128"/>
                <a:ea typeface="HGS創英角ﾎﾟｯﾌﾟ体" panose="040B0A00000000000000" pitchFamily="50" charset="-128"/>
              </a:rPr>
              <a:t>による</a:t>
            </a:r>
            <a:endParaRPr kumimoji="1" lang="en-US" altLang="ja-JP" sz="2400" b="1" dirty="0">
              <a:solidFill>
                <a:schemeClr val="tx1"/>
              </a:solidFill>
              <a:latin typeface="HGS創英角ﾎﾟｯﾌﾟ体" panose="040B0A00000000000000" pitchFamily="50" charset="-128"/>
              <a:ea typeface="HGS創英角ﾎﾟｯﾌﾟ体" panose="040B0A00000000000000" pitchFamily="50" charset="-128"/>
            </a:endParaRPr>
          </a:p>
          <a:p>
            <a:pPr algn="ctr"/>
            <a:r>
              <a:rPr lang="ja-JP" altLang="en-US" sz="2400" b="1" dirty="0">
                <a:solidFill>
                  <a:schemeClr val="tx1"/>
                </a:solidFill>
                <a:latin typeface="HGS創英角ﾎﾟｯﾌﾟ体" panose="040B0A00000000000000" pitchFamily="50" charset="-128"/>
                <a:ea typeface="HGS創英角ﾎﾟｯﾌﾟ体" panose="040B0A00000000000000" pitchFamily="50" charset="-128"/>
              </a:rPr>
              <a:t>測定を行うことが要件となったのね。</a:t>
            </a:r>
            <a:endParaRPr kumimoji="1" lang="ja-JP" altLang="en-US" sz="2400" b="1" dirty="0">
              <a:solidFill>
                <a:schemeClr val="tx1"/>
              </a:solidFill>
              <a:latin typeface="HGS創英角ﾎﾟｯﾌﾟ体" panose="040B0A00000000000000" pitchFamily="50" charset="-128"/>
              <a:ea typeface="HGS創英角ﾎﾟｯﾌﾟ体" panose="040B0A00000000000000" pitchFamily="50" charset="-128"/>
            </a:endParaRPr>
          </a:p>
        </p:txBody>
      </p:sp>
    </p:spTree>
    <p:extLst>
      <p:ext uri="{BB962C8B-B14F-4D97-AF65-F5344CB8AC3E}">
        <p14:creationId xmlns:p14="http://schemas.microsoft.com/office/powerpoint/2010/main" val="33025086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B0143529-84A9-4FA7-9BDD-3EA09D736E0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400" b="0" i="1" u="none" strike="noStrike" kern="1200" cap="none" spc="0" normalizeH="0" baseline="0" noProof="0">
                <a:ln>
                  <a:noFill/>
                </a:ln>
                <a:solidFill>
                  <a:prstClr val="white"/>
                </a:solidFill>
                <a:effectLst/>
                <a:uLnTx/>
                <a:uFillTx/>
                <a:latin typeface="Calibri" panose="020F0502020204030204"/>
                <a:ea typeface="+mn-ea"/>
                <a:cs typeface="+mn-cs"/>
              </a:rPr>
              <a:t>ENVIRONMENTAL TECHNICAL Co., Ltd</a:t>
            </a:r>
            <a:endParaRPr kumimoji="1" lang="en-US" sz="1400" b="0"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スライド番号プレースホルダー 2">
            <a:extLst>
              <a:ext uri="{FF2B5EF4-FFF2-40B4-BE49-F238E27FC236}">
                <a16:creationId xmlns:a16="http://schemas.microsoft.com/office/drawing/2014/main" id="{DF815553-2C39-4E23-A8E2-83B6D766F14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1845F5A-061D-4825-9AE9-D7794091C6CF}" type="slidenum">
              <a:rPr kumimoji="1" lang="en-US"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r>
              <a:rPr lang="ja-JP" altLang="en-US" dirty="0"/>
              <a:t>／</a:t>
            </a:r>
            <a:r>
              <a:rPr lang="en-US" altLang="ja-JP" dirty="0"/>
              <a:t>46</a:t>
            </a:r>
            <a:endParaRPr kumimoji="1"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四角形: 角を丸くする 6">
            <a:extLst>
              <a:ext uri="{FF2B5EF4-FFF2-40B4-BE49-F238E27FC236}">
                <a16:creationId xmlns:a16="http://schemas.microsoft.com/office/drawing/2014/main" id="{D9043E02-82C6-43A7-9724-011E309D5364}"/>
              </a:ext>
            </a:extLst>
          </p:cNvPr>
          <p:cNvSpPr/>
          <p:nvPr/>
        </p:nvSpPr>
        <p:spPr>
          <a:xfrm>
            <a:off x="689316" y="590840"/>
            <a:ext cx="10663311" cy="59084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JP18</a:t>
            </a:r>
            <a:r>
              <a:rPr kumimoji="1" lang="ja-JP" altLang="en-US"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　改定（通則）</a:t>
            </a:r>
          </a:p>
        </p:txBody>
      </p:sp>
      <p:sp>
        <p:nvSpPr>
          <p:cNvPr id="4" name="四角形: 角を丸くする 3">
            <a:extLst>
              <a:ext uri="{FF2B5EF4-FFF2-40B4-BE49-F238E27FC236}">
                <a16:creationId xmlns:a16="http://schemas.microsoft.com/office/drawing/2014/main" id="{77987BCA-A5BD-4C8A-B131-DC98C885119D}"/>
              </a:ext>
            </a:extLst>
          </p:cNvPr>
          <p:cNvSpPr/>
          <p:nvPr/>
        </p:nvSpPr>
        <p:spPr>
          <a:xfrm>
            <a:off x="1120196" y="1308293"/>
            <a:ext cx="10832123" cy="715193"/>
          </a:xfrm>
          <a:prstGeom prst="roundRect">
            <a:avLst/>
          </a:prstGeom>
          <a:solidFill>
            <a:srgbClr val="E8ECE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ＭＳ Ｐゴシック" panose="020B0600070205080204" pitchFamily="50" charset="-128"/>
              <a:cs typeface="+mn-cs"/>
            </a:endParaRPr>
          </a:p>
        </p:txBody>
      </p:sp>
      <p:sp>
        <p:nvSpPr>
          <p:cNvPr id="8" name="テキスト ボックス 7">
            <a:extLst>
              <a:ext uri="{FF2B5EF4-FFF2-40B4-BE49-F238E27FC236}">
                <a16:creationId xmlns:a16="http://schemas.microsoft.com/office/drawing/2014/main" id="{1C936BF6-2BF2-4AAF-BABF-F36A2042BB95}"/>
              </a:ext>
            </a:extLst>
          </p:cNvPr>
          <p:cNvSpPr txBox="1"/>
          <p:nvPr/>
        </p:nvSpPr>
        <p:spPr>
          <a:xfrm>
            <a:off x="1561514" y="1325070"/>
            <a:ext cx="637266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通則</a:t>
            </a:r>
            <a:r>
              <a:rPr kumimoji="1" lang="en-US" altLang="ja-JP"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1,2</a:t>
            </a:r>
            <a:endPar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endParaRPr>
          </a:p>
        </p:txBody>
      </p:sp>
      <p:sp>
        <p:nvSpPr>
          <p:cNvPr id="9" name="テキスト ボックス 8">
            <a:extLst>
              <a:ext uri="{FF2B5EF4-FFF2-40B4-BE49-F238E27FC236}">
                <a16:creationId xmlns:a16="http://schemas.microsoft.com/office/drawing/2014/main" id="{8C390972-D3D0-4E33-A9B4-8AFA2E36B94C}"/>
              </a:ext>
            </a:extLst>
          </p:cNvPr>
          <p:cNvSpPr txBox="1"/>
          <p:nvPr/>
        </p:nvSpPr>
        <p:spPr>
          <a:xfrm>
            <a:off x="1828799" y="1623376"/>
            <a:ext cx="938368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rPr>
              <a:t>JP17</a:t>
            </a:r>
            <a:r>
              <a:rPr kumimoji="1" lang="ja-JP" altLang="en-US"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rPr>
              <a:t>から</a:t>
            </a:r>
            <a:r>
              <a:rPr kumimoji="1" lang="en-US" altLang="ja-JP"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rPr>
              <a:t>JP18</a:t>
            </a:r>
            <a:r>
              <a:rPr kumimoji="1" lang="ja-JP" altLang="en-US"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rPr>
              <a:t>に変わったことに伴う</a:t>
            </a:r>
            <a:r>
              <a:rPr lang="ja-JP" altLang="en-US" sz="2000" b="1" dirty="0">
                <a:solidFill>
                  <a:srgbClr val="D905C0"/>
                </a:solidFill>
                <a:latin typeface="Calibri" panose="020F0502020204030204"/>
                <a:ea typeface="ＭＳ Ｐゴシック" panose="020B0600070205080204" pitchFamily="50" charset="-128"/>
              </a:rPr>
              <a:t>日本薬局方名称の変更</a:t>
            </a:r>
            <a:r>
              <a:rPr kumimoji="1" lang="ja-JP" altLang="en-US"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rPr>
              <a:t>。</a:t>
            </a:r>
          </a:p>
        </p:txBody>
      </p:sp>
      <p:sp>
        <p:nvSpPr>
          <p:cNvPr id="10" name="四角形: 角を丸くする 9">
            <a:extLst>
              <a:ext uri="{FF2B5EF4-FFF2-40B4-BE49-F238E27FC236}">
                <a16:creationId xmlns:a16="http://schemas.microsoft.com/office/drawing/2014/main" id="{8587FDEE-343F-40D1-98E0-4371E13E7857}"/>
              </a:ext>
            </a:extLst>
          </p:cNvPr>
          <p:cNvSpPr/>
          <p:nvPr/>
        </p:nvSpPr>
        <p:spPr>
          <a:xfrm>
            <a:off x="1120196" y="2150096"/>
            <a:ext cx="10832123" cy="1330746"/>
          </a:xfrm>
          <a:prstGeom prst="roundRect">
            <a:avLst/>
          </a:prstGeom>
          <a:solidFill>
            <a:srgbClr val="E8ECE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ＭＳ Ｐゴシック" panose="020B0600070205080204" pitchFamily="50" charset="-128"/>
              <a:cs typeface="+mn-cs"/>
            </a:endParaRPr>
          </a:p>
        </p:txBody>
      </p:sp>
      <p:sp>
        <p:nvSpPr>
          <p:cNvPr id="11" name="テキスト ボックス 10">
            <a:extLst>
              <a:ext uri="{FF2B5EF4-FFF2-40B4-BE49-F238E27FC236}">
                <a16:creationId xmlns:a16="http://schemas.microsoft.com/office/drawing/2014/main" id="{3C5F9CE7-2450-4725-9D77-3D69BBF94FAB}"/>
              </a:ext>
            </a:extLst>
          </p:cNvPr>
          <p:cNvSpPr txBox="1"/>
          <p:nvPr/>
        </p:nvSpPr>
        <p:spPr>
          <a:xfrm>
            <a:off x="1561514" y="2166873"/>
            <a:ext cx="637266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通則</a:t>
            </a:r>
            <a:r>
              <a:rPr lang="en-US" altLang="ja-JP" sz="2000" b="1" dirty="0">
                <a:solidFill>
                  <a:srgbClr val="002060"/>
                </a:solidFill>
                <a:latin typeface="Calibri" panose="020F0502020204030204"/>
                <a:ea typeface="ＭＳ Ｐゴシック" panose="020B0600070205080204" pitchFamily="50" charset="-128"/>
              </a:rPr>
              <a:t>8</a:t>
            </a:r>
            <a:endPar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endParaRPr>
          </a:p>
        </p:txBody>
      </p:sp>
      <p:sp>
        <p:nvSpPr>
          <p:cNvPr id="12" name="テキスト ボックス 11">
            <a:extLst>
              <a:ext uri="{FF2B5EF4-FFF2-40B4-BE49-F238E27FC236}">
                <a16:creationId xmlns:a16="http://schemas.microsoft.com/office/drawing/2014/main" id="{98A54C3B-2E29-4316-A155-705630133A0B}"/>
              </a:ext>
            </a:extLst>
          </p:cNvPr>
          <p:cNvSpPr txBox="1"/>
          <p:nvPr/>
        </p:nvSpPr>
        <p:spPr>
          <a:xfrm>
            <a:off x="1828799" y="2465179"/>
            <a:ext cx="9383684"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000" b="1" dirty="0">
                <a:solidFill>
                  <a:srgbClr val="D905C0"/>
                </a:solidFill>
                <a:latin typeface="Calibri" panose="020F0502020204030204"/>
                <a:ea typeface="ＭＳ Ｐゴシック" panose="020B0600070205080204" pitchFamily="50" charset="-128"/>
              </a:rPr>
              <a:t>原子量表の引用が“２０１０年国際原子量表”</a:t>
            </a:r>
            <a:r>
              <a:rPr lang="ja-JP" altLang="en-US" sz="2000" b="1" dirty="0">
                <a:solidFill>
                  <a:srgbClr val="FF0000"/>
                </a:solidFill>
                <a:latin typeface="Calibri" panose="020F0502020204030204"/>
                <a:ea typeface="ＭＳ Ｐゴシック" panose="020B0600070205080204" pitchFamily="50" charset="-128"/>
              </a:rPr>
              <a:t>→</a:t>
            </a:r>
            <a:r>
              <a:rPr lang="ja-JP" altLang="en-US" sz="2000" b="1" dirty="0">
                <a:solidFill>
                  <a:srgbClr val="D905C0"/>
                </a:solidFill>
                <a:latin typeface="Calibri" panose="020F0502020204030204"/>
                <a:ea typeface="ＭＳ Ｐゴシック" panose="020B0600070205080204" pitchFamily="50" charset="-128"/>
              </a:rPr>
              <a:t>“２０１５年国際原子量表</a:t>
            </a:r>
            <a:r>
              <a:rPr lang="en-US" altLang="ja-JP" sz="2000" b="1" dirty="0">
                <a:solidFill>
                  <a:srgbClr val="D905C0"/>
                </a:solidFill>
                <a:latin typeface="Calibri" panose="020F0502020204030204"/>
                <a:ea typeface="ＭＳ Ｐゴシック" panose="020B0600070205080204" pitchFamily="50" charset="-128"/>
              </a:rPr>
              <a:t>-</a:t>
            </a:r>
            <a:r>
              <a:rPr lang="ja-JP" altLang="en-US" sz="2000" b="1" dirty="0">
                <a:solidFill>
                  <a:srgbClr val="D905C0"/>
                </a:solidFill>
                <a:latin typeface="Calibri" panose="020F0502020204030204"/>
                <a:ea typeface="ＭＳ Ｐゴシック" panose="020B0600070205080204" pitchFamily="50" charset="-128"/>
              </a:rPr>
              <a:t>原子量表</a:t>
            </a:r>
            <a:r>
              <a:rPr lang="en-US" altLang="ja-JP" sz="2000" b="1" dirty="0">
                <a:solidFill>
                  <a:srgbClr val="D905C0"/>
                </a:solidFill>
                <a:latin typeface="Calibri" panose="020F0502020204030204"/>
                <a:ea typeface="ＭＳ Ｐゴシック" panose="020B0600070205080204" pitchFamily="50" charset="-128"/>
              </a:rPr>
              <a:t>(2017)</a:t>
            </a:r>
            <a:r>
              <a:rPr lang="ja-JP" altLang="en-US" sz="2000" b="1" dirty="0">
                <a:solidFill>
                  <a:srgbClr val="D905C0"/>
                </a:solidFill>
                <a:latin typeface="Calibri" panose="020F0502020204030204"/>
                <a:ea typeface="ＭＳ Ｐゴシック" panose="020B0600070205080204" pitchFamily="50" charset="-128"/>
              </a:rPr>
              <a:t>による。ただし２０１５年の原子量表で原子量が変動範囲で記載されているものは、原子量表（</a:t>
            </a:r>
            <a:r>
              <a:rPr lang="en-US" altLang="ja-JP" sz="2000" b="1" dirty="0">
                <a:solidFill>
                  <a:srgbClr val="D905C0"/>
                </a:solidFill>
                <a:latin typeface="Calibri" panose="020F0502020204030204"/>
                <a:ea typeface="ＭＳ Ｐゴシック" panose="020B0600070205080204" pitchFamily="50" charset="-128"/>
              </a:rPr>
              <a:t>2010</a:t>
            </a:r>
            <a:r>
              <a:rPr lang="ja-JP" altLang="en-US" sz="2000" b="1" dirty="0">
                <a:solidFill>
                  <a:srgbClr val="D905C0"/>
                </a:solidFill>
                <a:latin typeface="Calibri" panose="020F0502020204030204"/>
                <a:ea typeface="ＭＳ Ｐゴシック" panose="020B0600070205080204" pitchFamily="50" charset="-128"/>
              </a:rPr>
              <a:t>）による”に改正</a:t>
            </a:r>
            <a:endParaRPr kumimoji="1" lang="ja-JP" altLang="en-US"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endParaRPr>
          </a:p>
        </p:txBody>
      </p:sp>
      <p:pic>
        <p:nvPicPr>
          <p:cNvPr id="13" name="図 12" descr="抽象, 挿絵 が含まれている画像&#10;&#10;自動的に生成された説明">
            <a:extLst>
              <a:ext uri="{FF2B5EF4-FFF2-40B4-BE49-F238E27FC236}">
                <a16:creationId xmlns:a16="http://schemas.microsoft.com/office/drawing/2014/main" id="{D9B996C3-69C0-47D7-819E-577503FF19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4096" y="3795925"/>
            <a:ext cx="1574836" cy="1574836"/>
          </a:xfrm>
          <a:prstGeom prst="rect">
            <a:avLst/>
          </a:prstGeom>
        </p:spPr>
      </p:pic>
      <p:sp>
        <p:nvSpPr>
          <p:cNvPr id="14" name="吹き出し: 角を丸めた四角形 13">
            <a:extLst>
              <a:ext uri="{FF2B5EF4-FFF2-40B4-BE49-F238E27FC236}">
                <a16:creationId xmlns:a16="http://schemas.microsoft.com/office/drawing/2014/main" id="{F923AA2F-D870-4F79-A3FF-B4B30CB73D15}"/>
              </a:ext>
            </a:extLst>
          </p:cNvPr>
          <p:cNvSpPr/>
          <p:nvPr/>
        </p:nvSpPr>
        <p:spPr>
          <a:xfrm>
            <a:off x="2933310" y="3756772"/>
            <a:ext cx="7780679" cy="2039117"/>
          </a:xfrm>
          <a:prstGeom prst="wedgeRoundRectCallout">
            <a:avLst>
              <a:gd name="adj1" fmla="val -60954"/>
              <a:gd name="adj2" fmla="val -12554"/>
              <a:gd name="adj3" fmla="val 16667"/>
            </a:avLst>
          </a:prstGeom>
          <a:solidFill>
            <a:srgbClr val="BAFEB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原子量に変更のあった元素は下記になります。</a:t>
            </a:r>
            <a:endPar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endParaRPr>
          </a:p>
          <a:p>
            <a:pPr algn="ctr"/>
            <a:r>
              <a:rPr lang="en-US" altLang="ja-JP" sz="2400" b="1" dirty="0" err="1">
                <a:solidFill>
                  <a:schemeClr val="tx1"/>
                </a:solidFill>
                <a:latin typeface="HG創英角ｺﾞｼｯｸUB" panose="020B0909000000000000" pitchFamily="49" charset="-128"/>
                <a:ea typeface="HG創英角ｺﾞｼｯｸUB" panose="020B0909000000000000" pitchFamily="49" charset="-128"/>
              </a:rPr>
              <a:t>Be,F,Al,P,Sc,Mn,Co</a:t>
            </a:r>
            <a:r>
              <a:rPr lang="en-US" altLang="ja-JP" sz="2400" b="1" dirty="0">
                <a:solidFill>
                  <a:schemeClr val="tx1"/>
                </a:solidFill>
                <a:latin typeface="HG創英角ｺﾞｼｯｸUB" panose="020B0909000000000000" pitchFamily="49" charset="-128"/>
                <a:ea typeface="HG創英角ｺﾞｼｯｸUB" panose="020B0909000000000000" pitchFamily="49" charset="-128"/>
              </a:rPr>
              <a:t>,</a:t>
            </a:r>
            <a:r>
              <a:rPr lang="ja-JP" altLang="en-US" sz="2400" b="1" dirty="0">
                <a:solidFill>
                  <a:schemeClr val="tx1"/>
                </a:solidFill>
                <a:latin typeface="HG創英角ｺﾞｼｯｸUB" panose="020B0909000000000000" pitchFamily="49" charset="-128"/>
                <a:ea typeface="HG創英角ｺﾞｼｯｸUB" panose="020B0909000000000000" pitchFamily="49" charset="-128"/>
              </a:rPr>
              <a:t>☆</a:t>
            </a:r>
            <a:r>
              <a:rPr lang="en-US" altLang="ja-JP" sz="2400" b="1" dirty="0" err="1">
                <a:solidFill>
                  <a:schemeClr val="tx1"/>
                </a:solidFill>
                <a:latin typeface="HG創英角ｺﾞｼｯｸUB" panose="020B0909000000000000" pitchFamily="49" charset="-128"/>
                <a:ea typeface="HG創英角ｺﾞｼｯｸUB" panose="020B0909000000000000" pitchFamily="49" charset="-128"/>
              </a:rPr>
              <a:t>Ge,As,Se,Y,Nb</a:t>
            </a:r>
            <a:r>
              <a:rPr lang="en-US" altLang="ja-JP" sz="2400" b="1" dirty="0">
                <a:solidFill>
                  <a:schemeClr val="tx1"/>
                </a:solidFill>
                <a:latin typeface="HG創英角ｺﾞｼｯｸUB" panose="020B0909000000000000" pitchFamily="49" charset="-128"/>
                <a:ea typeface="HG創英角ｺﾞｼｯｸUB" panose="020B0909000000000000" pitchFamily="49" charset="-128"/>
              </a:rPr>
              <a:t>,</a:t>
            </a:r>
          </a:p>
          <a:p>
            <a:pPr algn="ctr"/>
            <a:r>
              <a:rPr lang="ja-JP" altLang="en-US" sz="2400" b="1" dirty="0">
                <a:solidFill>
                  <a:schemeClr val="tx1"/>
                </a:solidFill>
                <a:latin typeface="HG創英角ｺﾞｼｯｸUB" panose="020B0909000000000000" pitchFamily="49" charset="-128"/>
                <a:ea typeface="HG創英角ｺﾞｼｯｸUB" panose="020B0909000000000000" pitchFamily="49" charset="-128"/>
              </a:rPr>
              <a:t>☆</a:t>
            </a:r>
            <a:r>
              <a:rPr lang="en-US" altLang="ja-JP" sz="2400" b="1" dirty="0" err="1">
                <a:solidFill>
                  <a:schemeClr val="tx1"/>
                </a:solidFill>
                <a:latin typeface="HG創英角ｺﾞｼｯｸUB" panose="020B0909000000000000" pitchFamily="49" charset="-128"/>
                <a:ea typeface="HG創英角ｺﾞｼｯｸUB" panose="020B0909000000000000" pitchFamily="49" charset="-128"/>
              </a:rPr>
              <a:t>Mo,Cd,In,</a:t>
            </a:r>
            <a:r>
              <a:rPr kumimoji="1" lang="en-US" altLang="ja-JP" sz="2400" b="1" dirty="0" err="1">
                <a:solidFill>
                  <a:schemeClr val="tx1"/>
                </a:solidFill>
                <a:latin typeface="HG創英角ｺﾞｼｯｸUB" panose="020B0909000000000000" pitchFamily="49" charset="-128"/>
                <a:ea typeface="HG創英角ｺﾞｼｯｸUB" panose="020B0909000000000000" pitchFamily="49" charset="-128"/>
              </a:rPr>
              <a:t>Cs,Pr,Sm,Ho,Tm,Yb,Au,Hg,Th</a:t>
            </a:r>
            <a:endParaRPr kumimoji="1" lang="en-US" altLang="ja-JP" sz="2400" b="1" dirty="0">
              <a:solidFill>
                <a:schemeClr val="tx1"/>
              </a:solidFill>
              <a:latin typeface="HG創英角ｺﾞｼｯｸUB" panose="020B0909000000000000" pitchFamily="49" charset="-128"/>
              <a:ea typeface="HG創英角ｺﾞｼｯｸUB" panose="020B0909000000000000" pitchFamily="49" charset="-128"/>
            </a:endParaRPr>
          </a:p>
          <a:p>
            <a:pPr algn="ctr"/>
            <a:r>
              <a:rPr lang="ja-JP" altLang="en-US" sz="2400" b="1" dirty="0">
                <a:solidFill>
                  <a:schemeClr val="tx1"/>
                </a:solidFill>
                <a:latin typeface="HG創英角ｺﾞｼｯｸUB" panose="020B0909000000000000" pitchFamily="49" charset="-128"/>
                <a:ea typeface="HG創英角ｺﾞｼｯｸUB" panose="020B0909000000000000" pitchFamily="49" charset="-128"/>
              </a:rPr>
              <a:t>特に☆の元素は</a:t>
            </a:r>
            <a:r>
              <a:rPr lang="en-US" altLang="ja-JP" sz="2400" b="1" dirty="0">
                <a:solidFill>
                  <a:schemeClr val="tx1"/>
                </a:solidFill>
                <a:latin typeface="HG創英角ｺﾞｼｯｸUB" panose="020B0909000000000000" pitchFamily="49" charset="-128"/>
                <a:ea typeface="HG創英角ｺﾞｼｯｸUB" panose="020B0909000000000000" pitchFamily="49" charset="-128"/>
              </a:rPr>
              <a:t>0.01%</a:t>
            </a:r>
            <a:r>
              <a:rPr lang="ja-JP" altLang="en-US" sz="2400" b="1" dirty="0">
                <a:solidFill>
                  <a:schemeClr val="tx1"/>
                </a:solidFill>
                <a:latin typeface="HG創英角ｺﾞｼｯｸUB" panose="020B0909000000000000" pitchFamily="49" charset="-128"/>
                <a:ea typeface="HG創英角ｺﾞｼｯｸUB" panose="020B0909000000000000" pitchFamily="49" charset="-128"/>
              </a:rPr>
              <a:t>程度変更となってますので</a:t>
            </a:r>
            <a:endParaRPr lang="en-US" altLang="ja-JP" sz="2400" b="1" dirty="0">
              <a:solidFill>
                <a:schemeClr val="tx1"/>
              </a:solidFill>
              <a:latin typeface="HG創英角ｺﾞｼｯｸUB" panose="020B0909000000000000" pitchFamily="49" charset="-128"/>
              <a:ea typeface="HG創英角ｺﾞｼｯｸUB" panose="020B0909000000000000" pitchFamily="49" charset="-128"/>
            </a:endParaRPr>
          </a:p>
          <a:p>
            <a:pPr algn="ctr"/>
            <a:r>
              <a:rPr kumimoji="1" lang="ja-JP" altLang="en-US" sz="2400" b="1" dirty="0">
                <a:solidFill>
                  <a:schemeClr val="tx1"/>
                </a:solidFill>
                <a:latin typeface="HG創英角ｺﾞｼｯｸUB" panose="020B0909000000000000" pitchFamily="49" charset="-128"/>
                <a:ea typeface="HG創英角ｺﾞｼｯｸUB" panose="020B0909000000000000" pitchFamily="49" charset="-128"/>
              </a:rPr>
              <a:t>ご注意ください。</a:t>
            </a:r>
          </a:p>
        </p:txBody>
      </p:sp>
    </p:spTree>
    <p:extLst>
      <p:ext uri="{BB962C8B-B14F-4D97-AF65-F5344CB8AC3E}">
        <p14:creationId xmlns:p14="http://schemas.microsoft.com/office/powerpoint/2010/main" val="14563500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B0143529-84A9-4FA7-9BDD-3EA09D736E0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400" b="0" i="1" u="none" strike="noStrike" kern="1200" cap="none" spc="0" normalizeH="0" baseline="0" noProof="0">
                <a:ln>
                  <a:noFill/>
                </a:ln>
                <a:solidFill>
                  <a:prstClr val="white"/>
                </a:solidFill>
                <a:effectLst/>
                <a:uLnTx/>
                <a:uFillTx/>
                <a:latin typeface="Calibri" panose="020F0502020204030204"/>
                <a:ea typeface="+mn-ea"/>
                <a:cs typeface="+mn-cs"/>
              </a:rPr>
              <a:t>ENVIRONMENTAL TECHNICAL Co., Ltd</a:t>
            </a:r>
            <a:endParaRPr kumimoji="1" lang="en-US" sz="1400" b="0"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スライド番号プレースホルダー 2">
            <a:extLst>
              <a:ext uri="{FF2B5EF4-FFF2-40B4-BE49-F238E27FC236}">
                <a16:creationId xmlns:a16="http://schemas.microsoft.com/office/drawing/2014/main" id="{DF815553-2C39-4E23-A8E2-83B6D766F14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1845F5A-061D-4825-9AE9-D7794091C6CF}" type="slidenum">
              <a:rPr kumimoji="1" lang="en-US"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r>
              <a:rPr lang="ja-JP" altLang="en-US" dirty="0"/>
              <a:t>／</a:t>
            </a:r>
            <a:r>
              <a:rPr lang="en-US" altLang="ja-JP" dirty="0"/>
              <a:t>46</a:t>
            </a:r>
            <a:endParaRPr kumimoji="1"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四角形: 角を丸くする 6">
            <a:extLst>
              <a:ext uri="{FF2B5EF4-FFF2-40B4-BE49-F238E27FC236}">
                <a16:creationId xmlns:a16="http://schemas.microsoft.com/office/drawing/2014/main" id="{D9043E02-82C6-43A7-9724-011E309D5364}"/>
              </a:ext>
            </a:extLst>
          </p:cNvPr>
          <p:cNvSpPr/>
          <p:nvPr/>
        </p:nvSpPr>
        <p:spPr>
          <a:xfrm>
            <a:off x="689316" y="590840"/>
            <a:ext cx="10663311" cy="59084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JP18</a:t>
            </a:r>
            <a:r>
              <a:rPr kumimoji="1" lang="ja-JP" altLang="en-US"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　</a:t>
            </a:r>
            <a:r>
              <a:rPr lang="ja-JP" altLang="en-US" sz="3200" dirty="0">
                <a:solidFill>
                  <a:prstClr val="white"/>
                </a:solidFill>
                <a:latin typeface="Calibri" panose="020F0502020204030204"/>
                <a:ea typeface="ＭＳ Ｐゴシック" panose="020B0600070205080204" pitchFamily="50" charset="-128"/>
              </a:rPr>
              <a:t>改定</a:t>
            </a:r>
            <a:r>
              <a:rPr kumimoji="1" lang="ja-JP" altLang="en-US"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（生薬総則、製剤総則）</a:t>
            </a:r>
          </a:p>
        </p:txBody>
      </p:sp>
      <p:sp>
        <p:nvSpPr>
          <p:cNvPr id="4" name="四角形: 角を丸くする 3">
            <a:extLst>
              <a:ext uri="{FF2B5EF4-FFF2-40B4-BE49-F238E27FC236}">
                <a16:creationId xmlns:a16="http://schemas.microsoft.com/office/drawing/2014/main" id="{77987BCA-A5BD-4C8A-B131-DC98C885119D}"/>
              </a:ext>
            </a:extLst>
          </p:cNvPr>
          <p:cNvSpPr/>
          <p:nvPr/>
        </p:nvSpPr>
        <p:spPr>
          <a:xfrm>
            <a:off x="1120196" y="1308293"/>
            <a:ext cx="10832123" cy="715193"/>
          </a:xfrm>
          <a:prstGeom prst="roundRect">
            <a:avLst/>
          </a:prstGeom>
          <a:solidFill>
            <a:srgbClr val="E8ECE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ＭＳ Ｐゴシック" panose="020B0600070205080204" pitchFamily="50" charset="-128"/>
              <a:cs typeface="+mn-cs"/>
            </a:endParaRPr>
          </a:p>
        </p:txBody>
      </p:sp>
      <p:sp>
        <p:nvSpPr>
          <p:cNvPr id="8" name="テキスト ボックス 7">
            <a:extLst>
              <a:ext uri="{FF2B5EF4-FFF2-40B4-BE49-F238E27FC236}">
                <a16:creationId xmlns:a16="http://schemas.microsoft.com/office/drawing/2014/main" id="{1C936BF6-2BF2-4AAF-BABF-F36A2042BB95}"/>
              </a:ext>
            </a:extLst>
          </p:cNvPr>
          <p:cNvSpPr txBox="1"/>
          <p:nvPr/>
        </p:nvSpPr>
        <p:spPr>
          <a:xfrm>
            <a:off x="1561514" y="1325070"/>
            <a:ext cx="637266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生薬総則</a:t>
            </a:r>
            <a:r>
              <a:rPr lang="en-US" altLang="ja-JP" sz="2000" b="1" dirty="0">
                <a:solidFill>
                  <a:srgbClr val="002060"/>
                </a:solidFill>
                <a:latin typeface="Calibri" panose="020F0502020204030204"/>
                <a:ea typeface="ＭＳ Ｐゴシック" panose="020B0600070205080204" pitchFamily="50" charset="-128"/>
              </a:rPr>
              <a:t>5</a:t>
            </a:r>
            <a:endPar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endParaRPr>
          </a:p>
        </p:txBody>
      </p:sp>
      <p:sp>
        <p:nvSpPr>
          <p:cNvPr id="9" name="テキスト ボックス 8">
            <a:extLst>
              <a:ext uri="{FF2B5EF4-FFF2-40B4-BE49-F238E27FC236}">
                <a16:creationId xmlns:a16="http://schemas.microsoft.com/office/drawing/2014/main" id="{8C390972-D3D0-4E33-A9B4-8AFA2E36B94C}"/>
              </a:ext>
            </a:extLst>
          </p:cNvPr>
          <p:cNvSpPr txBox="1"/>
          <p:nvPr/>
        </p:nvSpPr>
        <p:spPr>
          <a:xfrm>
            <a:off x="1828799" y="1623376"/>
            <a:ext cx="938368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000" b="1" dirty="0">
                <a:solidFill>
                  <a:srgbClr val="D905C0"/>
                </a:solidFill>
                <a:latin typeface="Calibri" panose="020F0502020204030204"/>
                <a:ea typeface="ＭＳ Ｐゴシック" panose="020B0600070205080204" pitchFamily="50" charset="-128"/>
              </a:rPr>
              <a:t>本質的に影響のない軽微な記載の変更</a:t>
            </a:r>
            <a:endParaRPr kumimoji="1" lang="ja-JP" altLang="en-US"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endParaRPr>
          </a:p>
        </p:txBody>
      </p:sp>
      <p:sp>
        <p:nvSpPr>
          <p:cNvPr id="10" name="四角形: 角を丸くする 9">
            <a:extLst>
              <a:ext uri="{FF2B5EF4-FFF2-40B4-BE49-F238E27FC236}">
                <a16:creationId xmlns:a16="http://schemas.microsoft.com/office/drawing/2014/main" id="{8587FDEE-343F-40D1-98E0-4371E13E7857}"/>
              </a:ext>
            </a:extLst>
          </p:cNvPr>
          <p:cNvSpPr/>
          <p:nvPr/>
        </p:nvSpPr>
        <p:spPr>
          <a:xfrm>
            <a:off x="1120196" y="2150096"/>
            <a:ext cx="10832123" cy="764873"/>
          </a:xfrm>
          <a:prstGeom prst="roundRect">
            <a:avLst/>
          </a:prstGeom>
          <a:solidFill>
            <a:srgbClr val="E8ECE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ＭＳ Ｐゴシック" panose="020B0600070205080204" pitchFamily="50" charset="-128"/>
              <a:cs typeface="+mn-cs"/>
            </a:endParaRPr>
          </a:p>
        </p:txBody>
      </p:sp>
      <p:sp>
        <p:nvSpPr>
          <p:cNvPr id="11" name="テキスト ボックス 10">
            <a:extLst>
              <a:ext uri="{FF2B5EF4-FFF2-40B4-BE49-F238E27FC236}">
                <a16:creationId xmlns:a16="http://schemas.microsoft.com/office/drawing/2014/main" id="{3C5F9CE7-2450-4725-9D77-3D69BBF94FAB}"/>
              </a:ext>
            </a:extLst>
          </p:cNvPr>
          <p:cNvSpPr txBox="1"/>
          <p:nvPr/>
        </p:nvSpPr>
        <p:spPr>
          <a:xfrm>
            <a:off x="1561514" y="2166873"/>
            <a:ext cx="637266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000" b="1" dirty="0">
                <a:solidFill>
                  <a:srgbClr val="002060"/>
                </a:solidFill>
                <a:latin typeface="Calibri" panose="020F0502020204030204"/>
                <a:ea typeface="ＭＳ Ｐゴシック" panose="020B0600070205080204" pitchFamily="50" charset="-128"/>
              </a:rPr>
              <a:t>製剤総則</a:t>
            </a:r>
            <a:r>
              <a:rPr lang="en-US" altLang="ja-JP" sz="2000" b="1" dirty="0">
                <a:solidFill>
                  <a:srgbClr val="002060"/>
                </a:solidFill>
                <a:latin typeface="Calibri" panose="020F0502020204030204"/>
                <a:ea typeface="ＭＳ Ｐゴシック" panose="020B0600070205080204" pitchFamily="50" charset="-128"/>
              </a:rPr>
              <a:t>[3]</a:t>
            </a:r>
            <a:r>
              <a:rPr lang="ja-JP" altLang="en-US" sz="2000" b="1" dirty="0">
                <a:solidFill>
                  <a:srgbClr val="002060"/>
                </a:solidFill>
                <a:latin typeface="Calibri" panose="020F0502020204030204"/>
                <a:ea typeface="ＭＳ Ｐゴシック" panose="020B0600070205080204" pitchFamily="50" charset="-128"/>
              </a:rPr>
              <a:t>製剤各条</a:t>
            </a:r>
            <a:endPar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endParaRPr>
          </a:p>
        </p:txBody>
      </p:sp>
      <p:sp>
        <p:nvSpPr>
          <p:cNvPr id="12" name="テキスト ボックス 11">
            <a:extLst>
              <a:ext uri="{FF2B5EF4-FFF2-40B4-BE49-F238E27FC236}">
                <a16:creationId xmlns:a16="http://schemas.microsoft.com/office/drawing/2014/main" id="{98A54C3B-2E29-4316-A155-705630133A0B}"/>
              </a:ext>
            </a:extLst>
          </p:cNvPr>
          <p:cNvSpPr txBox="1"/>
          <p:nvPr/>
        </p:nvSpPr>
        <p:spPr>
          <a:xfrm>
            <a:off x="1828799" y="2465179"/>
            <a:ext cx="938368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000" b="1" dirty="0">
                <a:solidFill>
                  <a:srgbClr val="D905C0"/>
                </a:solidFill>
                <a:latin typeface="Calibri" panose="020F0502020204030204"/>
                <a:ea typeface="ＭＳ Ｐゴシック" panose="020B0600070205080204" pitchFamily="50" charset="-128"/>
              </a:rPr>
              <a:t>本質的に影響のない軽微な記載の変更</a:t>
            </a:r>
            <a:endParaRPr kumimoji="1" lang="ja-JP" altLang="en-US"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endParaRPr>
          </a:p>
        </p:txBody>
      </p:sp>
      <p:pic>
        <p:nvPicPr>
          <p:cNvPr id="13" name="図 12" descr="抽象, 挿絵 が含まれている画像&#10;&#10;自動的に生成された説明">
            <a:extLst>
              <a:ext uri="{FF2B5EF4-FFF2-40B4-BE49-F238E27FC236}">
                <a16:creationId xmlns:a16="http://schemas.microsoft.com/office/drawing/2014/main" id="{D9B996C3-69C0-47D7-819E-577503FF19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21542" y="3652956"/>
            <a:ext cx="1574836" cy="1574836"/>
          </a:xfrm>
          <a:prstGeom prst="rect">
            <a:avLst/>
          </a:prstGeom>
        </p:spPr>
      </p:pic>
      <p:pic>
        <p:nvPicPr>
          <p:cNvPr id="14" name="図 13" descr="挿絵, 抽象 が含まれている画像&#10;&#10;自動的に生成された説明">
            <a:extLst>
              <a:ext uri="{FF2B5EF4-FFF2-40B4-BE49-F238E27FC236}">
                <a16:creationId xmlns:a16="http://schemas.microsoft.com/office/drawing/2014/main" id="{D5644B7C-2340-4C01-A777-DC9D25F4F5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48829" y="4713127"/>
            <a:ext cx="1387428" cy="1625942"/>
          </a:xfrm>
          <a:prstGeom prst="rect">
            <a:avLst/>
          </a:prstGeom>
        </p:spPr>
      </p:pic>
      <p:pic>
        <p:nvPicPr>
          <p:cNvPr id="15" name="図 14" descr="挿絵, 抽象 が含まれている画像&#10;&#10;自動的に生成された説明">
            <a:extLst>
              <a:ext uri="{FF2B5EF4-FFF2-40B4-BE49-F238E27FC236}">
                <a16:creationId xmlns:a16="http://schemas.microsoft.com/office/drawing/2014/main" id="{0067DB24-A292-40F7-B062-92C855BA391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88708" y="3531138"/>
            <a:ext cx="1407801" cy="1527699"/>
          </a:xfrm>
          <a:prstGeom prst="rect">
            <a:avLst/>
          </a:prstGeom>
        </p:spPr>
      </p:pic>
    </p:spTree>
    <p:extLst>
      <p:ext uri="{BB962C8B-B14F-4D97-AF65-F5344CB8AC3E}">
        <p14:creationId xmlns:p14="http://schemas.microsoft.com/office/powerpoint/2010/main" val="35360055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B0143529-84A9-4FA7-9BDD-3EA09D736E0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400" b="0" i="1" u="none" strike="noStrike" kern="1200" cap="none" spc="0" normalizeH="0" baseline="0" noProof="0">
                <a:ln>
                  <a:noFill/>
                </a:ln>
                <a:solidFill>
                  <a:prstClr val="white"/>
                </a:solidFill>
                <a:effectLst/>
                <a:uLnTx/>
                <a:uFillTx/>
                <a:latin typeface="Calibri" panose="020F0502020204030204"/>
                <a:ea typeface="+mn-ea"/>
                <a:cs typeface="+mn-cs"/>
              </a:rPr>
              <a:t>ENVIRONMENTAL TECHNICAL Co., Ltd</a:t>
            </a:r>
            <a:endParaRPr kumimoji="1" lang="en-US" sz="1400" b="0"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スライド番号プレースホルダー 2">
            <a:extLst>
              <a:ext uri="{FF2B5EF4-FFF2-40B4-BE49-F238E27FC236}">
                <a16:creationId xmlns:a16="http://schemas.microsoft.com/office/drawing/2014/main" id="{DF815553-2C39-4E23-A8E2-83B6D766F14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1845F5A-061D-4825-9AE9-D7794091C6CF}" type="slidenum">
              <a:rPr kumimoji="1" lang="en-US"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r>
              <a:rPr lang="ja-JP" altLang="en-US" dirty="0"/>
              <a:t>／</a:t>
            </a:r>
            <a:r>
              <a:rPr lang="en-US" altLang="ja-JP" dirty="0"/>
              <a:t>46</a:t>
            </a:r>
            <a:endParaRPr kumimoji="1"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四角形: 角を丸くする 6">
            <a:extLst>
              <a:ext uri="{FF2B5EF4-FFF2-40B4-BE49-F238E27FC236}">
                <a16:creationId xmlns:a16="http://schemas.microsoft.com/office/drawing/2014/main" id="{D9043E02-82C6-43A7-9724-011E309D5364}"/>
              </a:ext>
            </a:extLst>
          </p:cNvPr>
          <p:cNvSpPr/>
          <p:nvPr/>
        </p:nvSpPr>
        <p:spPr>
          <a:xfrm>
            <a:off x="689316" y="590840"/>
            <a:ext cx="10663311" cy="59084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JP18</a:t>
            </a:r>
            <a:r>
              <a:rPr kumimoji="1" lang="ja-JP" altLang="en-US"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　</a:t>
            </a:r>
            <a:r>
              <a:rPr lang="ja-JP" altLang="en-US" sz="3200" dirty="0">
                <a:solidFill>
                  <a:prstClr val="white"/>
                </a:solidFill>
                <a:latin typeface="Calibri" panose="020F0502020204030204"/>
                <a:ea typeface="ＭＳ Ｐゴシック" panose="020B0600070205080204" pitchFamily="50" charset="-128"/>
              </a:rPr>
              <a:t>改定</a:t>
            </a:r>
            <a:r>
              <a:rPr kumimoji="1" lang="ja-JP" altLang="en-US"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（一般試験法前文）</a:t>
            </a:r>
          </a:p>
        </p:txBody>
      </p:sp>
      <p:sp>
        <p:nvSpPr>
          <p:cNvPr id="4" name="四角形: 角を丸くする 3">
            <a:extLst>
              <a:ext uri="{FF2B5EF4-FFF2-40B4-BE49-F238E27FC236}">
                <a16:creationId xmlns:a16="http://schemas.microsoft.com/office/drawing/2014/main" id="{77987BCA-A5BD-4C8A-B131-DC98C885119D}"/>
              </a:ext>
            </a:extLst>
          </p:cNvPr>
          <p:cNvSpPr/>
          <p:nvPr/>
        </p:nvSpPr>
        <p:spPr>
          <a:xfrm>
            <a:off x="1120196" y="1308293"/>
            <a:ext cx="10832123" cy="590843"/>
          </a:xfrm>
          <a:prstGeom prst="roundRect">
            <a:avLst/>
          </a:prstGeom>
          <a:solidFill>
            <a:srgbClr val="E8ECE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endParaRPr>
          </a:p>
        </p:txBody>
      </p:sp>
      <p:sp>
        <p:nvSpPr>
          <p:cNvPr id="9" name="テキスト ボックス 8">
            <a:extLst>
              <a:ext uri="{FF2B5EF4-FFF2-40B4-BE49-F238E27FC236}">
                <a16:creationId xmlns:a16="http://schemas.microsoft.com/office/drawing/2014/main" id="{8C390972-D3D0-4E33-A9B4-8AFA2E36B94C}"/>
              </a:ext>
            </a:extLst>
          </p:cNvPr>
          <p:cNvSpPr txBox="1"/>
          <p:nvPr/>
        </p:nvSpPr>
        <p:spPr>
          <a:xfrm>
            <a:off x="1772154" y="1424759"/>
            <a:ext cx="938368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rPr>
              <a:t>試験法名の一覧の削除、試験法番号の説明の追加</a:t>
            </a:r>
            <a:endParaRPr kumimoji="1" lang="en-US" altLang="ja-JP"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endParaRPr>
          </a:p>
        </p:txBody>
      </p:sp>
      <p:pic>
        <p:nvPicPr>
          <p:cNvPr id="13" name="図 12" descr="抽象, 挿絵 が含まれている画像&#10;&#10;自動的に生成された説明">
            <a:extLst>
              <a:ext uri="{FF2B5EF4-FFF2-40B4-BE49-F238E27FC236}">
                <a16:creationId xmlns:a16="http://schemas.microsoft.com/office/drawing/2014/main" id="{D9B996C3-69C0-47D7-819E-577503FF19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27570" y="4558883"/>
            <a:ext cx="1574836" cy="1574836"/>
          </a:xfrm>
          <a:prstGeom prst="rect">
            <a:avLst/>
          </a:prstGeom>
        </p:spPr>
      </p:pic>
      <p:sp>
        <p:nvSpPr>
          <p:cNvPr id="14" name="吹き出し: 角を丸めた四角形 13">
            <a:extLst>
              <a:ext uri="{FF2B5EF4-FFF2-40B4-BE49-F238E27FC236}">
                <a16:creationId xmlns:a16="http://schemas.microsoft.com/office/drawing/2014/main" id="{F923AA2F-D870-4F79-A3FF-B4B30CB73D15}"/>
              </a:ext>
            </a:extLst>
          </p:cNvPr>
          <p:cNvSpPr/>
          <p:nvPr/>
        </p:nvSpPr>
        <p:spPr>
          <a:xfrm>
            <a:off x="8302406" y="4009947"/>
            <a:ext cx="3526738" cy="2101031"/>
          </a:xfrm>
          <a:prstGeom prst="wedgeRoundRectCallout">
            <a:avLst>
              <a:gd name="adj1" fmla="val -59508"/>
              <a:gd name="adj2" fmla="val -7193"/>
              <a:gd name="adj3" fmla="val 16667"/>
            </a:avLst>
          </a:prstGeom>
          <a:solidFill>
            <a:srgbClr val="BAFEB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「ユーザーに分かり</a:t>
            </a:r>
            <a:endParaRPr kumimoji="1" lang="en-US" altLang="ja-JP"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やすい日本薬局方</a:t>
            </a:r>
            <a:endParaRPr kumimoji="1" lang="en-US" altLang="ja-JP"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となるよう」</a:t>
            </a:r>
            <a:endParaRPr kumimoji="1" lang="en-US" altLang="ja-JP"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のための改定です</a:t>
            </a:r>
          </a:p>
        </p:txBody>
      </p:sp>
      <p:pic>
        <p:nvPicPr>
          <p:cNvPr id="6" name="図 5">
            <a:extLst>
              <a:ext uri="{FF2B5EF4-FFF2-40B4-BE49-F238E27FC236}">
                <a16:creationId xmlns:a16="http://schemas.microsoft.com/office/drawing/2014/main" id="{79D22A55-E9D1-4858-A0CB-BE3C016026D0}"/>
              </a:ext>
            </a:extLst>
          </p:cNvPr>
          <p:cNvPicPr>
            <a:picLocks noChangeAspect="1"/>
          </p:cNvPicPr>
          <p:nvPr/>
        </p:nvPicPr>
        <p:blipFill>
          <a:blip r:embed="rId3"/>
          <a:stretch>
            <a:fillRect/>
          </a:stretch>
        </p:blipFill>
        <p:spPr>
          <a:xfrm>
            <a:off x="4805433" y="2025746"/>
            <a:ext cx="2581133" cy="2406527"/>
          </a:xfrm>
          <a:prstGeom prst="rect">
            <a:avLst/>
          </a:prstGeom>
          <a:ln>
            <a:solidFill>
              <a:schemeClr val="tx1"/>
            </a:solidFill>
          </a:ln>
        </p:spPr>
      </p:pic>
      <p:pic>
        <p:nvPicPr>
          <p:cNvPr id="17" name="図 16">
            <a:extLst>
              <a:ext uri="{FF2B5EF4-FFF2-40B4-BE49-F238E27FC236}">
                <a16:creationId xmlns:a16="http://schemas.microsoft.com/office/drawing/2014/main" id="{39C3A6E9-B0B9-471C-9981-2463E5AABC8B}"/>
              </a:ext>
            </a:extLst>
          </p:cNvPr>
          <p:cNvPicPr>
            <a:picLocks noChangeAspect="1"/>
          </p:cNvPicPr>
          <p:nvPr/>
        </p:nvPicPr>
        <p:blipFill>
          <a:blip r:embed="rId4"/>
          <a:stretch>
            <a:fillRect/>
          </a:stretch>
        </p:blipFill>
        <p:spPr>
          <a:xfrm>
            <a:off x="1490753" y="2025746"/>
            <a:ext cx="1904507" cy="3871457"/>
          </a:xfrm>
          <a:prstGeom prst="rect">
            <a:avLst/>
          </a:prstGeom>
          <a:ln>
            <a:solidFill>
              <a:schemeClr val="tx1"/>
            </a:solidFill>
          </a:ln>
        </p:spPr>
      </p:pic>
      <p:sp>
        <p:nvSpPr>
          <p:cNvPr id="18" name="矢印: 右 17">
            <a:extLst>
              <a:ext uri="{FF2B5EF4-FFF2-40B4-BE49-F238E27FC236}">
                <a16:creationId xmlns:a16="http://schemas.microsoft.com/office/drawing/2014/main" id="{EBFD05C5-E06A-4DC9-A817-7A70B5498D83}"/>
              </a:ext>
            </a:extLst>
          </p:cNvPr>
          <p:cNvSpPr/>
          <p:nvPr/>
        </p:nvSpPr>
        <p:spPr>
          <a:xfrm>
            <a:off x="3759200" y="2946400"/>
            <a:ext cx="624114" cy="59084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正方形/長方形 18">
            <a:extLst>
              <a:ext uri="{FF2B5EF4-FFF2-40B4-BE49-F238E27FC236}">
                <a16:creationId xmlns:a16="http://schemas.microsoft.com/office/drawing/2014/main" id="{F5DD9A25-C8C5-4E5C-9D83-8605CCE38238}"/>
              </a:ext>
            </a:extLst>
          </p:cNvPr>
          <p:cNvSpPr/>
          <p:nvPr/>
        </p:nvSpPr>
        <p:spPr>
          <a:xfrm>
            <a:off x="1944914" y="6008914"/>
            <a:ext cx="725715" cy="1248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矢印: 右 19">
            <a:extLst>
              <a:ext uri="{FF2B5EF4-FFF2-40B4-BE49-F238E27FC236}">
                <a16:creationId xmlns:a16="http://schemas.microsoft.com/office/drawing/2014/main" id="{FC5126FF-A09F-421B-BAA1-A448D13D5636}"/>
              </a:ext>
            </a:extLst>
          </p:cNvPr>
          <p:cNvSpPr/>
          <p:nvPr/>
        </p:nvSpPr>
        <p:spPr>
          <a:xfrm>
            <a:off x="5439131" y="4757841"/>
            <a:ext cx="122578" cy="160723"/>
          </a:xfrm>
          <a:prstGeom prst="righ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6066A457-B599-4159-9340-2ABCC41327AD}"/>
              </a:ext>
            </a:extLst>
          </p:cNvPr>
          <p:cNvSpPr txBox="1"/>
          <p:nvPr/>
        </p:nvSpPr>
        <p:spPr>
          <a:xfrm>
            <a:off x="2960920" y="5911717"/>
            <a:ext cx="1451898" cy="369332"/>
          </a:xfrm>
          <a:prstGeom prst="rect">
            <a:avLst/>
          </a:prstGeom>
          <a:noFill/>
        </p:spPr>
        <p:txBody>
          <a:bodyPr wrap="square" rtlCol="0">
            <a:spAutoFit/>
          </a:bodyPr>
          <a:lstStyle/>
          <a:p>
            <a:r>
              <a:rPr kumimoji="1" lang="ja-JP" altLang="en-US" dirty="0"/>
              <a:t>削除部分</a:t>
            </a:r>
          </a:p>
        </p:txBody>
      </p:sp>
      <p:sp>
        <p:nvSpPr>
          <p:cNvPr id="22" name="正方形/長方形 21">
            <a:extLst>
              <a:ext uri="{FF2B5EF4-FFF2-40B4-BE49-F238E27FC236}">
                <a16:creationId xmlns:a16="http://schemas.microsoft.com/office/drawing/2014/main" id="{AB397DCE-9664-4523-B476-C2A1F17C6C90}"/>
              </a:ext>
            </a:extLst>
          </p:cNvPr>
          <p:cNvSpPr/>
          <p:nvPr/>
        </p:nvSpPr>
        <p:spPr>
          <a:xfrm>
            <a:off x="4830862" y="2351314"/>
            <a:ext cx="2530274" cy="1658633"/>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a:extLst>
              <a:ext uri="{FF2B5EF4-FFF2-40B4-BE49-F238E27FC236}">
                <a16:creationId xmlns:a16="http://schemas.microsoft.com/office/drawing/2014/main" id="{29168405-7D81-4A39-98EB-594D29F9DC8B}"/>
              </a:ext>
            </a:extLst>
          </p:cNvPr>
          <p:cNvSpPr/>
          <p:nvPr/>
        </p:nvSpPr>
        <p:spPr>
          <a:xfrm>
            <a:off x="4978401" y="4673600"/>
            <a:ext cx="413460" cy="365125"/>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矢印: 右 23">
            <a:extLst>
              <a:ext uri="{FF2B5EF4-FFF2-40B4-BE49-F238E27FC236}">
                <a16:creationId xmlns:a16="http://schemas.microsoft.com/office/drawing/2014/main" id="{718AE583-DB97-48B6-B86B-187195280307}"/>
              </a:ext>
            </a:extLst>
          </p:cNvPr>
          <p:cNvSpPr/>
          <p:nvPr/>
        </p:nvSpPr>
        <p:spPr>
          <a:xfrm>
            <a:off x="2714288" y="6023813"/>
            <a:ext cx="203083" cy="124805"/>
          </a:xfrm>
          <a:prstGeom prst="righ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テキスト ボックス 24">
            <a:extLst>
              <a:ext uri="{FF2B5EF4-FFF2-40B4-BE49-F238E27FC236}">
                <a16:creationId xmlns:a16="http://schemas.microsoft.com/office/drawing/2014/main" id="{8A63FA13-A0E1-40FE-8B3D-4476B923D390}"/>
              </a:ext>
            </a:extLst>
          </p:cNvPr>
          <p:cNvSpPr txBox="1"/>
          <p:nvPr/>
        </p:nvSpPr>
        <p:spPr>
          <a:xfrm>
            <a:off x="5666639" y="4691130"/>
            <a:ext cx="1451898" cy="369332"/>
          </a:xfrm>
          <a:prstGeom prst="rect">
            <a:avLst/>
          </a:prstGeom>
          <a:noFill/>
        </p:spPr>
        <p:txBody>
          <a:bodyPr wrap="square" rtlCol="0">
            <a:spAutoFit/>
          </a:bodyPr>
          <a:lstStyle/>
          <a:p>
            <a:r>
              <a:rPr lang="ja-JP" altLang="en-US" dirty="0"/>
              <a:t>追加</a:t>
            </a:r>
            <a:r>
              <a:rPr kumimoji="1" lang="ja-JP" altLang="en-US" dirty="0"/>
              <a:t>部分</a:t>
            </a:r>
          </a:p>
        </p:txBody>
      </p:sp>
    </p:spTree>
    <p:extLst>
      <p:ext uri="{BB962C8B-B14F-4D97-AF65-F5344CB8AC3E}">
        <p14:creationId xmlns:p14="http://schemas.microsoft.com/office/powerpoint/2010/main" val="28251780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B0143529-84A9-4FA7-9BDD-3EA09D736E0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400" b="0" i="1" u="none" strike="noStrike" kern="1200" cap="none" spc="0" normalizeH="0" baseline="0" noProof="0">
                <a:ln>
                  <a:noFill/>
                </a:ln>
                <a:solidFill>
                  <a:prstClr val="white"/>
                </a:solidFill>
                <a:effectLst/>
                <a:uLnTx/>
                <a:uFillTx/>
                <a:latin typeface="Calibri" panose="020F0502020204030204"/>
                <a:ea typeface="+mn-ea"/>
                <a:cs typeface="+mn-cs"/>
              </a:rPr>
              <a:t>ENVIRONMENTAL TECHNICAL Co., Ltd</a:t>
            </a:r>
            <a:endParaRPr kumimoji="1" lang="en-US" sz="1400" b="0"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スライド番号プレースホルダー 2">
            <a:extLst>
              <a:ext uri="{FF2B5EF4-FFF2-40B4-BE49-F238E27FC236}">
                <a16:creationId xmlns:a16="http://schemas.microsoft.com/office/drawing/2014/main" id="{DF815553-2C39-4E23-A8E2-83B6D766F14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1845F5A-061D-4825-9AE9-D7794091C6CF}" type="slidenum">
              <a:rPr kumimoji="1" lang="en-US"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r>
              <a:rPr lang="ja-JP" altLang="en-US" dirty="0"/>
              <a:t>／</a:t>
            </a:r>
            <a:r>
              <a:rPr lang="en-US" altLang="ja-JP" dirty="0"/>
              <a:t>46</a:t>
            </a:r>
            <a:endParaRPr kumimoji="1"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四角形: 角を丸くする 6">
            <a:extLst>
              <a:ext uri="{FF2B5EF4-FFF2-40B4-BE49-F238E27FC236}">
                <a16:creationId xmlns:a16="http://schemas.microsoft.com/office/drawing/2014/main" id="{D9043E02-82C6-43A7-9724-011E309D5364}"/>
              </a:ext>
            </a:extLst>
          </p:cNvPr>
          <p:cNvSpPr/>
          <p:nvPr/>
        </p:nvSpPr>
        <p:spPr>
          <a:xfrm>
            <a:off x="689316" y="590840"/>
            <a:ext cx="10663311" cy="59084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3200" dirty="0"/>
              <a:t>JP18</a:t>
            </a:r>
            <a:r>
              <a:rPr kumimoji="1" lang="ja-JP" altLang="en-US" sz="3200" dirty="0"/>
              <a:t>　新規収載（一般試験法）</a:t>
            </a:r>
          </a:p>
        </p:txBody>
      </p:sp>
      <p:sp>
        <p:nvSpPr>
          <p:cNvPr id="4" name="四角形: 角を丸くする 3">
            <a:extLst>
              <a:ext uri="{FF2B5EF4-FFF2-40B4-BE49-F238E27FC236}">
                <a16:creationId xmlns:a16="http://schemas.microsoft.com/office/drawing/2014/main" id="{77987BCA-A5BD-4C8A-B131-DC98C885119D}"/>
              </a:ext>
            </a:extLst>
          </p:cNvPr>
          <p:cNvSpPr/>
          <p:nvPr/>
        </p:nvSpPr>
        <p:spPr>
          <a:xfrm>
            <a:off x="1120196" y="1463039"/>
            <a:ext cx="10832123" cy="1772531"/>
          </a:xfrm>
          <a:prstGeom prst="roundRect">
            <a:avLst/>
          </a:prstGeom>
          <a:solidFill>
            <a:srgbClr val="E8ECE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1C936BF6-2BF2-4AAF-BABF-F36A2042BB95}"/>
              </a:ext>
            </a:extLst>
          </p:cNvPr>
          <p:cNvSpPr txBox="1"/>
          <p:nvPr/>
        </p:nvSpPr>
        <p:spPr>
          <a:xfrm>
            <a:off x="1561514" y="1479816"/>
            <a:ext cx="6372664" cy="400110"/>
          </a:xfrm>
          <a:prstGeom prst="rect">
            <a:avLst/>
          </a:prstGeom>
          <a:noFill/>
        </p:spPr>
        <p:txBody>
          <a:bodyPr wrap="square" rtlCol="0">
            <a:spAutoFit/>
          </a:bodyPr>
          <a:lstStyle/>
          <a:p>
            <a:r>
              <a:rPr kumimoji="1" lang="en-US" altLang="ja-JP" sz="2000" b="1" dirty="0">
                <a:solidFill>
                  <a:srgbClr val="002060"/>
                </a:solidFill>
              </a:rPr>
              <a:t>1</a:t>
            </a:r>
            <a:r>
              <a:rPr kumimoji="1" lang="ja-JP" altLang="en-US" sz="2000" b="1" dirty="0">
                <a:solidFill>
                  <a:srgbClr val="002060"/>
                </a:solidFill>
              </a:rPr>
              <a:t>）サイズ排除クロマトグラフィー（</a:t>
            </a:r>
            <a:r>
              <a:rPr kumimoji="1" lang="en-US" altLang="ja-JP" sz="2000" b="1" dirty="0">
                <a:solidFill>
                  <a:srgbClr val="002060"/>
                </a:solidFill>
              </a:rPr>
              <a:t>SEC</a:t>
            </a:r>
            <a:r>
              <a:rPr kumimoji="1" lang="ja-JP" altLang="en-US" sz="2000" b="1" dirty="0">
                <a:solidFill>
                  <a:srgbClr val="002060"/>
                </a:solidFill>
              </a:rPr>
              <a:t>）＜</a:t>
            </a:r>
            <a:r>
              <a:rPr kumimoji="1" lang="en-US" altLang="ja-JP" sz="2000" b="1" dirty="0">
                <a:solidFill>
                  <a:srgbClr val="002060"/>
                </a:solidFill>
              </a:rPr>
              <a:t>2.05</a:t>
            </a:r>
            <a:r>
              <a:rPr kumimoji="1" lang="ja-JP" altLang="en-US" sz="2000" b="1" dirty="0">
                <a:solidFill>
                  <a:srgbClr val="002060"/>
                </a:solidFill>
              </a:rPr>
              <a:t>＞</a:t>
            </a:r>
          </a:p>
        </p:txBody>
      </p:sp>
      <p:sp>
        <p:nvSpPr>
          <p:cNvPr id="9" name="テキスト ボックス 8">
            <a:extLst>
              <a:ext uri="{FF2B5EF4-FFF2-40B4-BE49-F238E27FC236}">
                <a16:creationId xmlns:a16="http://schemas.microsoft.com/office/drawing/2014/main" id="{8C390972-D3D0-4E33-A9B4-8AFA2E36B94C}"/>
              </a:ext>
            </a:extLst>
          </p:cNvPr>
          <p:cNvSpPr txBox="1"/>
          <p:nvPr/>
        </p:nvSpPr>
        <p:spPr>
          <a:xfrm>
            <a:off x="1828799" y="1778122"/>
            <a:ext cx="9383684" cy="1323439"/>
          </a:xfrm>
          <a:prstGeom prst="rect">
            <a:avLst/>
          </a:prstGeom>
          <a:noFill/>
        </p:spPr>
        <p:txBody>
          <a:bodyPr wrap="square" rtlCol="0">
            <a:spAutoFit/>
          </a:bodyPr>
          <a:lstStyle/>
          <a:p>
            <a:r>
              <a:rPr lang="ja-JP" altLang="en-US" sz="2000" b="1" dirty="0">
                <a:solidFill>
                  <a:srgbClr val="D905C0"/>
                </a:solidFill>
              </a:rPr>
              <a:t>高分子化合物を</a:t>
            </a:r>
            <a:r>
              <a:rPr lang="en-US" altLang="ja-JP" sz="2000" b="1" dirty="0">
                <a:solidFill>
                  <a:srgbClr val="D905C0"/>
                </a:solidFill>
              </a:rPr>
              <a:t>HPLC</a:t>
            </a:r>
            <a:r>
              <a:rPr lang="ja-JP" altLang="en-US" sz="2000" b="1" dirty="0">
                <a:solidFill>
                  <a:srgbClr val="D905C0"/>
                </a:solidFill>
              </a:rPr>
              <a:t>で測定する手法。カラム内部の担体への吸着により分離を行う</a:t>
            </a:r>
            <a:r>
              <a:rPr lang="en-US" altLang="ja-JP" sz="2000" b="1" dirty="0">
                <a:solidFill>
                  <a:srgbClr val="D905C0"/>
                </a:solidFill>
              </a:rPr>
              <a:t>HPLC</a:t>
            </a:r>
            <a:r>
              <a:rPr lang="ja-JP" altLang="en-US" sz="2000" b="1" dirty="0">
                <a:solidFill>
                  <a:srgbClr val="D905C0"/>
                </a:solidFill>
              </a:rPr>
              <a:t>とは異なり、</a:t>
            </a:r>
            <a:r>
              <a:rPr lang="en-US" altLang="ja-JP" sz="2000" b="1" dirty="0">
                <a:solidFill>
                  <a:srgbClr val="D905C0"/>
                </a:solidFill>
              </a:rPr>
              <a:t>SEC</a:t>
            </a:r>
            <a:r>
              <a:rPr lang="ja-JP" altLang="en-US" sz="2000" b="1" dirty="0">
                <a:solidFill>
                  <a:srgbClr val="D905C0"/>
                </a:solidFill>
              </a:rPr>
              <a:t>ではカラム内部の担体は吸着性を持たず、細孔が多く存在するシリカ粒子やポリマーを用いる。分子が大きくなれば細孔へ入りにくくなるため、分子量により分離が可能。</a:t>
            </a:r>
            <a:endParaRPr kumimoji="1" lang="ja-JP" altLang="en-US" sz="2000" b="1" dirty="0">
              <a:solidFill>
                <a:srgbClr val="D905C0"/>
              </a:solidFill>
            </a:endParaRPr>
          </a:p>
        </p:txBody>
      </p:sp>
      <p:pic>
        <p:nvPicPr>
          <p:cNvPr id="10" name="図 9" descr="挿絵, 抽象 が含まれている画像&#10;&#10;自動的に生成された説明">
            <a:extLst>
              <a:ext uri="{FF2B5EF4-FFF2-40B4-BE49-F238E27FC236}">
                <a16:creationId xmlns:a16="http://schemas.microsoft.com/office/drawing/2014/main" id="{23512607-6691-4542-AFCF-771A2ECA6B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1776" y="3533876"/>
            <a:ext cx="1594045" cy="1868079"/>
          </a:xfrm>
          <a:prstGeom prst="rect">
            <a:avLst/>
          </a:prstGeom>
        </p:spPr>
      </p:pic>
      <p:sp>
        <p:nvSpPr>
          <p:cNvPr id="11" name="吹き出し: 角を丸めた四角形 10">
            <a:extLst>
              <a:ext uri="{FF2B5EF4-FFF2-40B4-BE49-F238E27FC236}">
                <a16:creationId xmlns:a16="http://schemas.microsoft.com/office/drawing/2014/main" id="{A08428CD-E215-4CDB-9305-72AA46AD0183}"/>
              </a:ext>
            </a:extLst>
          </p:cNvPr>
          <p:cNvSpPr/>
          <p:nvPr/>
        </p:nvSpPr>
        <p:spPr>
          <a:xfrm>
            <a:off x="2954174" y="3641558"/>
            <a:ext cx="8117630" cy="1772532"/>
          </a:xfrm>
          <a:prstGeom prst="wedgeRoundRectCallout">
            <a:avLst>
              <a:gd name="adj1" fmla="val -58611"/>
              <a:gd name="adj2" fmla="val -7807"/>
              <a:gd name="adj3" fmla="val 16667"/>
            </a:avLst>
          </a:prstGeom>
          <a:solidFill>
            <a:srgbClr val="FFDDE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400" dirty="0">
                <a:solidFill>
                  <a:schemeClr val="tx1"/>
                </a:solidFill>
                <a:latin typeface="HGP創英角ﾎﾟｯﾌﾟ体" panose="040B0A00000000000000" pitchFamily="50" charset="-128"/>
                <a:ea typeface="HGP創英角ﾎﾟｯﾌﾟ体" panose="040B0A00000000000000" pitchFamily="50" charset="-128"/>
              </a:rPr>
              <a:t>SEC</a:t>
            </a:r>
            <a:r>
              <a:rPr lang="ja-JP" altLang="en-US" sz="2400" dirty="0">
                <a:solidFill>
                  <a:schemeClr val="tx1"/>
                </a:solidFill>
                <a:latin typeface="HGP創英角ﾎﾟｯﾌﾟ体" panose="040B0A00000000000000" pitchFamily="50" charset="-128"/>
                <a:ea typeface="HGP創英角ﾎﾟｯﾌﾟ体" panose="040B0A00000000000000" pitchFamily="50" charset="-128"/>
              </a:rPr>
              <a:t>用カラムを使えば通常の</a:t>
            </a:r>
            <a:r>
              <a:rPr lang="en-US" altLang="ja-JP" sz="2400" dirty="0">
                <a:solidFill>
                  <a:schemeClr val="tx1"/>
                </a:solidFill>
                <a:latin typeface="HGP創英角ﾎﾟｯﾌﾟ体" panose="040B0A00000000000000" pitchFamily="50" charset="-128"/>
                <a:ea typeface="HGP創英角ﾎﾟｯﾌﾟ体" panose="040B0A00000000000000" pitchFamily="50" charset="-128"/>
              </a:rPr>
              <a:t>HPLC</a:t>
            </a:r>
            <a:r>
              <a:rPr lang="ja-JP" altLang="en-US" sz="2400" dirty="0">
                <a:solidFill>
                  <a:schemeClr val="tx1"/>
                </a:solidFill>
                <a:latin typeface="HGP創英角ﾎﾟｯﾌﾟ体" panose="040B0A00000000000000" pitchFamily="50" charset="-128"/>
                <a:ea typeface="HGP創英角ﾎﾟｯﾌﾟ体" panose="040B0A00000000000000" pitchFamily="50" charset="-128"/>
              </a:rPr>
              <a:t>で分析できるけど、</a:t>
            </a:r>
            <a:endParaRPr lang="en-US" altLang="ja-JP" sz="2400" dirty="0">
              <a:solidFill>
                <a:schemeClr val="tx1"/>
              </a:solidFill>
              <a:latin typeface="HGP創英角ﾎﾟｯﾌﾟ体" panose="040B0A00000000000000" pitchFamily="50" charset="-128"/>
              <a:ea typeface="HGP創英角ﾎﾟｯﾌﾟ体" panose="040B0A00000000000000" pitchFamily="50" charset="-128"/>
            </a:endParaRPr>
          </a:p>
          <a:p>
            <a:pPr algn="ctr"/>
            <a:r>
              <a:rPr kumimoji="1" lang="ja-JP" altLang="en-US" sz="2400" dirty="0">
                <a:solidFill>
                  <a:schemeClr val="tx1"/>
                </a:solidFill>
                <a:latin typeface="HGP創英角ﾎﾟｯﾌﾟ体" panose="040B0A00000000000000" pitchFamily="50" charset="-128"/>
                <a:ea typeface="HGP創英角ﾎﾟｯﾌﾟ体" panose="040B0A00000000000000" pitchFamily="50" charset="-128"/>
              </a:rPr>
              <a:t>生体高分子は流路の金属に吸着しやすいので、</a:t>
            </a:r>
            <a:endParaRPr kumimoji="1" lang="en-US" altLang="ja-JP" sz="2400" dirty="0">
              <a:solidFill>
                <a:schemeClr val="tx1"/>
              </a:solidFill>
              <a:latin typeface="HGP創英角ﾎﾟｯﾌﾟ体" panose="040B0A00000000000000" pitchFamily="50" charset="-128"/>
              <a:ea typeface="HGP創英角ﾎﾟｯﾌﾟ体" panose="040B0A00000000000000" pitchFamily="50" charset="-128"/>
            </a:endParaRPr>
          </a:p>
          <a:p>
            <a:pPr algn="ctr"/>
            <a:r>
              <a:rPr kumimoji="1" lang="ja-JP" altLang="en-US" sz="2400" dirty="0">
                <a:solidFill>
                  <a:schemeClr val="tx1"/>
                </a:solidFill>
                <a:latin typeface="HGP創英角ﾎﾟｯﾌﾟ体" panose="040B0A00000000000000" pitchFamily="50" charset="-128"/>
                <a:ea typeface="HGP創英角ﾎﾟｯﾌﾟ体" panose="040B0A00000000000000" pitchFamily="50" charset="-128"/>
              </a:rPr>
              <a:t>低吸着の</a:t>
            </a:r>
            <a:r>
              <a:rPr kumimoji="1" lang="en-US" altLang="ja-JP" sz="2400" dirty="0">
                <a:solidFill>
                  <a:schemeClr val="tx1"/>
                </a:solidFill>
                <a:latin typeface="HGP創英角ﾎﾟｯﾌﾟ体" panose="040B0A00000000000000" pitchFamily="50" charset="-128"/>
                <a:ea typeface="HGP創英角ﾎﾟｯﾌﾟ体" panose="040B0A00000000000000" pitchFamily="50" charset="-128"/>
              </a:rPr>
              <a:t>HPLC(</a:t>
            </a:r>
            <a:r>
              <a:rPr kumimoji="1" lang="ja-JP" altLang="en-US" sz="2400" dirty="0">
                <a:solidFill>
                  <a:schemeClr val="tx1"/>
                </a:solidFill>
                <a:latin typeface="HGP創英角ﾎﾟｯﾌﾟ体" panose="040B0A00000000000000" pitchFamily="50" charset="-128"/>
                <a:ea typeface="HGP創英角ﾎﾟｯﾌﾟ体" panose="040B0A00000000000000" pitchFamily="50" charset="-128"/>
              </a:rPr>
              <a:t>イナート</a:t>
            </a:r>
            <a:r>
              <a:rPr kumimoji="1" lang="en-US" altLang="ja-JP" sz="2400" dirty="0">
                <a:solidFill>
                  <a:schemeClr val="tx1"/>
                </a:solidFill>
                <a:latin typeface="HGP創英角ﾎﾟｯﾌﾟ体" panose="040B0A00000000000000" pitchFamily="50" charset="-128"/>
                <a:ea typeface="HGP創英角ﾎﾟｯﾌﾟ体" panose="040B0A00000000000000" pitchFamily="50" charset="-128"/>
              </a:rPr>
              <a:t>LC</a:t>
            </a:r>
            <a:r>
              <a:rPr kumimoji="1" lang="ja-JP" altLang="en-US" sz="2400" dirty="0">
                <a:solidFill>
                  <a:schemeClr val="tx1"/>
                </a:solidFill>
                <a:latin typeface="HGP創英角ﾎﾟｯﾌﾟ体" panose="040B0A00000000000000" pitchFamily="50" charset="-128"/>
                <a:ea typeface="HGP創英角ﾎﾟｯﾌﾟ体" panose="040B0A00000000000000" pitchFamily="50" charset="-128"/>
              </a:rPr>
              <a:t>・バイオイナート</a:t>
            </a:r>
            <a:r>
              <a:rPr kumimoji="1" lang="en-US" altLang="ja-JP" sz="2400" dirty="0">
                <a:solidFill>
                  <a:schemeClr val="tx1"/>
                </a:solidFill>
                <a:latin typeface="HGP創英角ﾎﾟｯﾌﾟ体" panose="040B0A00000000000000" pitchFamily="50" charset="-128"/>
                <a:ea typeface="HGP創英角ﾎﾟｯﾌﾟ体" panose="040B0A00000000000000" pitchFamily="50" charset="-128"/>
              </a:rPr>
              <a:t>)</a:t>
            </a:r>
            <a:r>
              <a:rPr kumimoji="1" lang="ja-JP" altLang="en-US" sz="2400" dirty="0">
                <a:solidFill>
                  <a:schemeClr val="tx1"/>
                </a:solidFill>
                <a:latin typeface="HGP創英角ﾎﾟｯﾌﾟ体" panose="040B0A00000000000000" pitchFamily="50" charset="-128"/>
                <a:ea typeface="HGP創英角ﾎﾟｯﾌﾟ体" panose="040B0A00000000000000" pitchFamily="50" charset="-128"/>
              </a:rPr>
              <a:t>を</a:t>
            </a:r>
            <a:endParaRPr kumimoji="1" lang="en-US" altLang="ja-JP" sz="2400" dirty="0">
              <a:solidFill>
                <a:schemeClr val="tx1"/>
              </a:solidFill>
              <a:latin typeface="HGP創英角ﾎﾟｯﾌﾟ体" panose="040B0A00000000000000" pitchFamily="50" charset="-128"/>
              <a:ea typeface="HGP創英角ﾎﾟｯﾌﾟ体" panose="040B0A00000000000000" pitchFamily="50" charset="-128"/>
            </a:endParaRPr>
          </a:p>
          <a:p>
            <a:pPr algn="ctr"/>
            <a:r>
              <a:rPr lang="ja-JP" altLang="en-US" sz="2400" dirty="0">
                <a:solidFill>
                  <a:schemeClr val="tx1"/>
                </a:solidFill>
                <a:latin typeface="HGP創英角ﾎﾟｯﾌﾟ体" panose="040B0A00000000000000" pitchFamily="50" charset="-128"/>
                <a:ea typeface="HGP創英角ﾎﾟｯﾌﾟ体" panose="040B0A00000000000000" pitchFamily="50" charset="-128"/>
              </a:rPr>
              <a:t>使用するのが理想的だぜ</a:t>
            </a:r>
            <a:endParaRPr kumimoji="1" lang="ja-JP" altLang="en-US" sz="2400" dirty="0">
              <a:solidFill>
                <a:schemeClr val="tx1"/>
              </a:solidFill>
              <a:latin typeface="HGP創英角ﾎﾟｯﾌﾟ体" panose="040B0A00000000000000" pitchFamily="50" charset="-128"/>
              <a:ea typeface="HGP創英角ﾎﾟｯﾌﾟ体" panose="040B0A00000000000000" pitchFamily="50" charset="-128"/>
            </a:endParaRPr>
          </a:p>
        </p:txBody>
      </p:sp>
    </p:spTree>
    <p:extLst>
      <p:ext uri="{BB962C8B-B14F-4D97-AF65-F5344CB8AC3E}">
        <p14:creationId xmlns:p14="http://schemas.microsoft.com/office/powerpoint/2010/main" val="25429933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B0143529-84A9-4FA7-9BDD-3EA09D736E0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400" b="0" i="1" u="none" strike="noStrike" kern="1200" cap="none" spc="0" normalizeH="0" baseline="0" noProof="0">
                <a:ln>
                  <a:noFill/>
                </a:ln>
                <a:solidFill>
                  <a:prstClr val="white"/>
                </a:solidFill>
                <a:effectLst/>
                <a:uLnTx/>
                <a:uFillTx/>
                <a:latin typeface="Calibri" panose="020F0502020204030204"/>
                <a:ea typeface="+mn-ea"/>
                <a:cs typeface="+mn-cs"/>
              </a:rPr>
              <a:t>ENVIRONMENTAL TECHNICAL Co., Ltd</a:t>
            </a:r>
            <a:endParaRPr kumimoji="1" lang="en-US" sz="1400" b="0"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スライド番号プレースホルダー 2">
            <a:extLst>
              <a:ext uri="{FF2B5EF4-FFF2-40B4-BE49-F238E27FC236}">
                <a16:creationId xmlns:a16="http://schemas.microsoft.com/office/drawing/2014/main" id="{DF815553-2C39-4E23-A8E2-83B6D766F14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1845F5A-061D-4825-9AE9-D7794091C6CF}" type="slidenum">
              <a:rPr kumimoji="1" lang="en-US"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r>
              <a:rPr lang="ja-JP" altLang="en-US" dirty="0"/>
              <a:t>／</a:t>
            </a:r>
            <a:r>
              <a:rPr lang="en-US" altLang="ja-JP" dirty="0"/>
              <a:t>46</a:t>
            </a:r>
            <a:endParaRPr kumimoji="1"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四角形: 角を丸くする 6">
            <a:extLst>
              <a:ext uri="{FF2B5EF4-FFF2-40B4-BE49-F238E27FC236}">
                <a16:creationId xmlns:a16="http://schemas.microsoft.com/office/drawing/2014/main" id="{D9043E02-82C6-43A7-9724-011E309D5364}"/>
              </a:ext>
            </a:extLst>
          </p:cNvPr>
          <p:cNvSpPr/>
          <p:nvPr/>
        </p:nvSpPr>
        <p:spPr>
          <a:xfrm>
            <a:off x="689316" y="590840"/>
            <a:ext cx="10663311" cy="59084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JP18</a:t>
            </a:r>
            <a:r>
              <a:rPr kumimoji="1" lang="ja-JP" altLang="en-US"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　</a:t>
            </a:r>
            <a:r>
              <a:rPr lang="ja-JP" altLang="en-US" sz="3200" dirty="0">
                <a:solidFill>
                  <a:prstClr val="white"/>
                </a:solidFill>
                <a:latin typeface="Calibri" panose="020F0502020204030204"/>
                <a:ea typeface="ＭＳ Ｐゴシック" panose="020B0600070205080204" pitchFamily="50" charset="-128"/>
              </a:rPr>
              <a:t>改定</a:t>
            </a:r>
            <a:r>
              <a:rPr kumimoji="1" lang="ja-JP" altLang="en-US"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（一般試験法）</a:t>
            </a:r>
          </a:p>
        </p:txBody>
      </p:sp>
      <p:pic>
        <p:nvPicPr>
          <p:cNvPr id="13" name="図 12" descr="抽象, 挿絵 が含まれている画像&#10;&#10;自動的に生成された説明">
            <a:extLst>
              <a:ext uri="{FF2B5EF4-FFF2-40B4-BE49-F238E27FC236}">
                <a16:creationId xmlns:a16="http://schemas.microsoft.com/office/drawing/2014/main" id="{D9B996C3-69C0-47D7-819E-577503FF19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67780" y="3659788"/>
            <a:ext cx="1574836" cy="1574836"/>
          </a:xfrm>
          <a:prstGeom prst="rect">
            <a:avLst/>
          </a:prstGeom>
        </p:spPr>
      </p:pic>
      <p:sp>
        <p:nvSpPr>
          <p:cNvPr id="14" name="吹き出し: 角を丸めた四角形 13">
            <a:extLst>
              <a:ext uri="{FF2B5EF4-FFF2-40B4-BE49-F238E27FC236}">
                <a16:creationId xmlns:a16="http://schemas.microsoft.com/office/drawing/2014/main" id="{F923AA2F-D870-4F79-A3FF-B4B30CB73D15}"/>
              </a:ext>
            </a:extLst>
          </p:cNvPr>
          <p:cNvSpPr/>
          <p:nvPr/>
        </p:nvSpPr>
        <p:spPr>
          <a:xfrm>
            <a:off x="3266172" y="3446621"/>
            <a:ext cx="7558048" cy="2101031"/>
          </a:xfrm>
          <a:prstGeom prst="wedgeRoundRectCallout">
            <a:avLst>
              <a:gd name="adj1" fmla="val -59508"/>
              <a:gd name="adj2" fmla="val -7193"/>
              <a:gd name="adj3" fmla="val 16667"/>
            </a:avLst>
          </a:prstGeom>
          <a:solidFill>
            <a:srgbClr val="BAFEB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JP17</a:t>
            </a:r>
            <a:r>
              <a:rPr lang="ja-JP" altLang="en-US" sz="2400" b="1" dirty="0">
                <a:solidFill>
                  <a:prstClr val="black"/>
                </a:solidFill>
                <a:latin typeface="HG創英角ｺﾞｼｯｸUB" panose="020B0909000000000000" pitchFamily="49" charset="-128"/>
                <a:ea typeface="HG創英角ｺﾞｼｯｸUB" panose="020B0909000000000000" pitchFamily="49" charset="-128"/>
              </a:rPr>
              <a:t>から第</a:t>
            </a:r>
            <a:r>
              <a:rPr lang="en-US" altLang="ja-JP" sz="2400" b="1" dirty="0">
                <a:solidFill>
                  <a:prstClr val="black"/>
                </a:solidFill>
                <a:latin typeface="HG創英角ｺﾞｼｯｸUB" panose="020B0909000000000000" pitchFamily="49" charset="-128"/>
                <a:ea typeface="HG創英角ｺﾞｼｯｸUB" panose="020B0909000000000000" pitchFamily="49" charset="-128"/>
              </a:rPr>
              <a:t>2</a:t>
            </a:r>
            <a:r>
              <a:rPr lang="ja-JP" altLang="en-US" sz="2400" b="1" dirty="0">
                <a:solidFill>
                  <a:prstClr val="black"/>
                </a:solidFill>
                <a:latin typeface="HG創英角ｺﾞｼｯｸUB" panose="020B0909000000000000" pitchFamily="49" charset="-128"/>
                <a:ea typeface="HG創英角ｺﾞｼｯｸUB" panose="020B0909000000000000" pitchFamily="49" charset="-128"/>
              </a:rPr>
              <a:t>追補が出される際に変更になっていた</a:t>
            </a:r>
            <a:endParaRPr lang="en-US" altLang="ja-JP" sz="2400" b="1" dirty="0">
              <a:solidFill>
                <a:prstClr val="black"/>
              </a:solidFill>
              <a:latin typeface="HG創英角ｺﾞｼｯｸUB" panose="020B0909000000000000" pitchFamily="49" charset="-128"/>
              <a:ea typeface="HG創英角ｺﾞｼｯｸUB" panose="020B0909000000000000" pitchFamily="49"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基準が、</a:t>
            </a:r>
            <a:r>
              <a:rPr kumimoji="1" lang="en-US" altLang="ja-JP"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JP18</a:t>
            </a:r>
            <a:r>
              <a:rPr kumimoji="1" lang="ja-JP" altLang="en-US"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では</a:t>
            </a:r>
            <a:r>
              <a:rPr kumimoji="1" lang="en-US" altLang="ja-JP"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JP17</a:t>
            </a:r>
            <a:r>
              <a:rPr kumimoji="1" lang="ja-JP" altLang="en-US"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の時の規格に戻っています。</a:t>
            </a:r>
            <a:endParaRPr kumimoji="1" lang="en-US" altLang="ja-JP"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2400" b="1" dirty="0">
                <a:solidFill>
                  <a:prstClr val="black"/>
                </a:solidFill>
                <a:latin typeface="HG創英角ｺﾞｼｯｸUB" panose="020B0909000000000000" pitchFamily="49" charset="-128"/>
                <a:ea typeface="HG創英角ｺﾞｼｯｸUB" panose="020B0909000000000000" pitchFamily="49" charset="-128"/>
              </a:rPr>
              <a:t>ICH</a:t>
            </a:r>
            <a:r>
              <a:rPr lang="ja-JP" altLang="en-US" sz="2400" b="1" dirty="0">
                <a:solidFill>
                  <a:prstClr val="black"/>
                </a:solidFill>
                <a:latin typeface="HG創英角ｺﾞｼｯｸUB" panose="020B0909000000000000" pitchFamily="49" charset="-128"/>
                <a:ea typeface="HG創英角ｺﾞｼｯｸUB" panose="020B0909000000000000" pitchFamily="49" charset="-128"/>
              </a:rPr>
              <a:t>（</a:t>
            </a:r>
            <a:r>
              <a:rPr lang="zh-TW" altLang="en-US" sz="2400" b="1" dirty="0">
                <a:solidFill>
                  <a:prstClr val="black"/>
                </a:solidFill>
                <a:latin typeface="HG創英角ｺﾞｼｯｸUB" panose="020B0909000000000000" pitchFamily="49" charset="-128"/>
                <a:ea typeface="HG創英角ｺﾞｼｯｸUB" panose="020B0909000000000000" pitchFamily="49" charset="-128"/>
              </a:rPr>
              <a:t>医薬品規制調和国際会議</a:t>
            </a:r>
            <a:r>
              <a:rPr lang="ja-JP" altLang="en-US" sz="2400" b="1" dirty="0">
                <a:solidFill>
                  <a:prstClr val="black"/>
                </a:solidFill>
                <a:latin typeface="HG創英角ｺﾞｼｯｸUB" panose="020B0909000000000000" pitchFamily="49" charset="-128"/>
                <a:ea typeface="HG創英角ｺﾞｼｯｸUB" panose="020B0909000000000000" pitchFamily="49" charset="-128"/>
              </a:rPr>
              <a:t>）での限度値の</a:t>
            </a:r>
            <a:endParaRPr lang="en-US" altLang="ja-JP" sz="2400" b="1" dirty="0">
              <a:solidFill>
                <a:prstClr val="black"/>
              </a:solidFill>
              <a:latin typeface="HG創英角ｺﾞｼｯｸUB" panose="020B0909000000000000" pitchFamily="49" charset="-128"/>
              <a:ea typeface="HG創英角ｺﾞｼｯｸUB" panose="020B0909000000000000" pitchFamily="49"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2400" b="1" dirty="0">
                <a:solidFill>
                  <a:prstClr val="black"/>
                </a:solidFill>
                <a:latin typeface="HG創英角ｺﾞｼｯｸUB" panose="020B0909000000000000" pitchFamily="49" charset="-128"/>
                <a:ea typeface="HG創英角ｺﾞｼｯｸUB" panose="020B0909000000000000" pitchFamily="49" charset="-128"/>
              </a:rPr>
              <a:t>調査に基づく変更となります。</a:t>
            </a:r>
            <a:endParaRPr kumimoji="1" lang="ja-JP" altLang="en-US"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endParaRPr>
          </a:p>
        </p:txBody>
      </p:sp>
      <p:sp>
        <p:nvSpPr>
          <p:cNvPr id="26" name="四角形: 角を丸くする 25">
            <a:extLst>
              <a:ext uri="{FF2B5EF4-FFF2-40B4-BE49-F238E27FC236}">
                <a16:creationId xmlns:a16="http://schemas.microsoft.com/office/drawing/2014/main" id="{59FE21C9-F496-4372-A5E4-EFCF86852E4F}"/>
              </a:ext>
            </a:extLst>
          </p:cNvPr>
          <p:cNvSpPr/>
          <p:nvPr/>
        </p:nvSpPr>
        <p:spPr>
          <a:xfrm>
            <a:off x="1120196" y="1308294"/>
            <a:ext cx="10832123" cy="1638522"/>
          </a:xfrm>
          <a:prstGeom prst="roundRect">
            <a:avLst/>
          </a:prstGeom>
          <a:solidFill>
            <a:srgbClr val="E8ECE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ＭＳ Ｐゴシック" panose="020B0600070205080204" pitchFamily="50" charset="-128"/>
              <a:cs typeface="+mn-cs"/>
            </a:endParaRPr>
          </a:p>
        </p:txBody>
      </p:sp>
      <p:sp>
        <p:nvSpPr>
          <p:cNvPr id="27" name="テキスト ボックス 26">
            <a:extLst>
              <a:ext uri="{FF2B5EF4-FFF2-40B4-BE49-F238E27FC236}">
                <a16:creationId xmlns:a16="http://schemas.microsoft.com/office/drawing/2014/main" id="{25A6E85B-8592-40E3-841A-6F565FD95B88}"/>
              </a:ext>
            </a:extLst>
          </p:cNvPr>
          <p:cNvSpPr txBox="1"/>
          <p:nvPr/>
        </p:nvSpPr>
        <p:spPr>
          <a:xfrm>
            <a:off x="1561514" y="1325070"/>
            <a:ext cx="637266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000" b="1" dirty="0">
                <a:solidFill>
                  <a:srgbClr val="002060"/>
                </a:solidFill>
                <a:latin typeface="Calibri" panose="020F0502020204030204"/>
                <a:ea typeface="ＭＳ Ｐゴシック" panose="020B0600070205080204" pitchFamily="50" charset="-128"/>
              </a:rPr>
              <a:t>＜</a:t>
            </a:r>
            <a:r>
              <a:rPr lang="en-US" altLang="ja-JP" sz="2000" b="1" dirty="0">
                <a:solidFill>
                  <a:srgbClr val="002060"/>
                </a:solidFill>
                <a:latin typeface="Calibri" panose="020F0502020204030204"/>
                <a:ea typeface="ＭＳ Ｐゴシック" panose="020B0600070205080204" pitchFamily="50" charset="-128"/>
              </a:rPr>
              <a:t>2.46</a:t>
            </a:r>
            <a:r>
              <a:rPr lang="ja-JP" altLang="en-US" sz="2000" b="1" dirty="0">
                <a:solidFill>
                  <a:srgbClr val="002060"/>
                </a:solidFill>
                <a:latin typeface="Calibri" panose="020F0502020204030204"/>
                <a:ea typeface="ＭＳ Ｐゴシック" panose="020B0600070205080204" pitchFamily="50" charset="-128"/>
              </a:rPr>
              <a:t>＞残留溶媒（第２追補からの改定）</a:t>
            </a:r>
            <a:endPar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endParaRPr>
          </a:p>
        </p:txBody>
      </p:sp>
      <p:sp>
        <p:nvSpPr>
          <p:cNvPr id="28" name="テキスト ボックス 27">
            <a:extLst>
              <a:ext uri="{FF2B5EF4-FFF2-40B4-BE49-F238E27FC236}">
                <a16:creationId xmlns:a16="http://schemas.microsoft.com/office/drawing/2014/main" id="{1978358C-E1CB-41B6-93EF-C2371AB39610}"/>
              </a:ext>
            </a:extLst>
          </p:cNvPr>
          <p:cNvSpPr txBox="1"/>
          <p:nvPr/>
        </p:nvSpPr>
        <p:spPr>
          <a:xfrm>
            <a:off x="1828799" y="1623376"/>
            <a:ext cx="9383684"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☆表</a:t>
            </a:r>
            <a:r>
              <a:rPr kumimoji="1" lang="en-US" altLang="ja-JP"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2.46-2</a:t>
            </a:r>
            <a:r>
              <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　クラス</a:t>
            </a:r>
            <a:r>
              <a:rPr kumimoji="1" lang="en-US" altLang="ja-JP"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2</a:t>
            </a:r>
            <a:r>
              <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の溶媒</a:t>
            </a:r>
            <a:endParaRPr kumimoji="1" lang="en-US" altLang="ja-JP"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endParaRPr>
          </a:p>
          <a:p>
            <a:pPr marL="182563" marR="0" lvl="0" algn="l" defTabSz="914400" rtl="0" eaLnBrk="1" fontAlgn="auto" latinLnBrk="0" hangingPunct="1">
              <a:lnSpc>
                <a:spcPct val="100000"/>
              </a:lnSpc>
              <a:spcBef>
                <a:spcPts val="0"/>
              </a:spcBef>
              <a:spcAft>
                <a:spcPts val="0"/>
              </a:spcAft>
              <a:buClrTx/>
              <a:buSzTx/>
              <a:buFontTx/>
              <a:buNone/>
              <a:tabLst/>
              <a:defRPr/>
            </a:pPr>
            <a:r>
              <a:rPr lang="ja-JP" altLang="en-US" sz="2000" b="1" dirty="0">
                <a:solidFill>
                  <a:srgbClr val="D905C0"/>
                </a:solidFill>
                <a:latin typeface="Calibri" panose="020F0502020204030204"/>
                <a:ea typeface="ＭＳ Ｐゴシック" panose="020B0600070205080204" pitchFamily="50" charset="-128"/>
              </a:rPr>
              <a:t>エチレングリコールの</a:t>
            </a:r>
            <a:r>
              <a:rPr lang="en-US" altLang="ja-JP" sz="2000" b="1" dirty="0">
                <a:solidFill>
                  <a:srgbClr val="D905C0"/>
                </a:solidFill>
                <a:latin typeface="Calibri" panose="020F0502020204030204"/>
                <a:ea typeface="ＭＳ Ｐゴシック" panose="020B0600070205080204" pitchFamily="50" charset="-128"/>
              </a:rPr>
              <a:t>PDE</a:t>
            </a:r>
            <a:r>
              <a:rPr lang="ja-JP" altLang="en-US" sz="2000" b="1" dirty="0">
                <a:solidFill>
                  <a:srgbClr val="D905C0"/>
                </a:solidFill>
                <a:latin typeface="Calibri" panose="020F0502020204030204"/>
                <a:ea typeface="ＭＳ Ｐゴシック" panose="020B0600070205080204" pitchFamily="50" charset="-128"/>
              </a:rPr>
              <a:t>および濃度限度値の変更</a:t>
            </a:r>
            <a:endParaRPr lang="en-US" altLang="ja-JP" sz="2000" b="1" dirty="0">
              <a:solidFill>
                <a:srgbClr val="D905C0"/>
              </a:solidFill>
              <a:latin typeface="Calibri" panose="020F0502020204030204"/>
              <a:ea typeface="ＭＳ Ｐゴシック" panose="020B0600070205080204" pitchFamily="50" charset="-128"/>
            </a:endParaRPr>
          </a:p>
          <a:p>
            <a:pPr marR="0" lvl="0" indent="182563" algn="l" defTabSz="914400" rtl="0" eaLnBrk="1" fontAlgn="auto" latinLnBrk="0" hangingPunct="1">
              <a:lnSpc>
                <a:spcPct val="100000"/>
              </a:lnSpc>
              <a:spcBef>
                <a:spcPts val="0"/>
              </a:spcBef>
              <a:spcAft>
                <a:spcPts val="0"/>
              </a:spcAft>
              <a:buClrTx/>
              <a:buSzTx/>
              <a:buFontTx/>
              <a:buNone/>
              <a:tabLst/>
              <a:defRPr/>
            </a:pPr>
            <a:r>
              <a:rPr kumimoji="1" lang="en-US" altLang="ja-JP"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rPr>
              <a:t>PDE</a:t>
            </a:r>
            <a:r>
              <a:rPr kumimoji="1" lang="ja-JP" altLang="en-US"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rPr>
              <a:t>　</a:t>
            </a:r>
            <a:r>
              <a:rPr kumimoji="1" lang="en-US" altLang="ja-JP"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rPr>
              <a:t>3.1</a:t>
            </a:r>
            <a:r>
              <a:rPr kumimoji="1" lang="ja-JP" altLang="en-US"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rPr>
              <a:t>→</a:t>
            </a:r>
            <a:r>
              <a:rPr lang="en-US" altLang="ja-JP" sz="2000" b="1" dirty="0">
                <a:solidFill>
                  <a:srgbClr val="D905C0"/>
                </a:solidFill>
                <a:latin typeface="Calibri" panose="020F0502020204030204"/>
                <a:ea typeface="ＭＳ Ｐゴシック" panose="020B0600070205080204" pitchFamily="50" charset="-128"/>
              </a:rPr>
              <a:t>6.2</a:t>
            </a:r>
            <a:r>
              <a:rPr kumimoji="1" lang="en-US" altLang="ja-JP"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rPr>
              <a:t>(mg/day)</a:t>
            </a:r>
          </a:p>
          <a:p>
            <a:pPr marR="0" lvl="0" indent="182563" algn="l" defTabSz="914400" rtl="0" eaLnBrk="1" fontAlgn="auto" latinLnBrk="0" hangingPunct="1">
              <a:lnSpc>
                <a:spcPct val="100000"/>
              </a:lnSpc>
              <a:spcBef>
                <a:spcPts val="0"/>
              </a:spcBef>
              <a:spcAft>
                <a:spcPts val="0"/>
              </a:spcAft>
              <a:buClrTx/>
              <a:buSzTx/>
              <a:buFontTx/>
              <a:buNone/>
              <a:tabLst/>
              <a:defRPr/>
            </a:pPr>
            <a:r>
              <a:rPr lang="ja-JP" altLang="en-US" sz="2000" b="1" dirty="0">
                <a:solidFill>
                  <a:srgbClr val="D905C0"/>
                </a:solidFill>
                <a:latin typeface="Calibri" panose="020F0502020204030204"/>
                <a:ea typeface="ＭＳ Ｐゴシック" panose="020B0600070205080204" pitchFamily="50" charset="-128"/>
              </a:rPr>
              <a:t>濃度限度値　</a:t>
            </a:r>
            <a:r>
              <a:rPr lang="en-US" altLang="ja-JP" sz="2000" b="1" dirty="0">
                <a:solidFill>
                  <a:srgbClr val="D905C0"/>
                </a:solidFill>
                <a:latin typeface="Calibri" panose="020F0502020204030204"/>
                <a:ea typeface="ＭＳ Ｐゴシック" panose="020B0600070205080204" pitchFamily="50" charset="-128"/>
              </a:rPr>
              <a:t>310</a:t>
            </a:r>
            <a:r>
              <a:rPr lang="ja-JP" altLang="en-US" sz="2000" b="1" dirty="0">
                <a:solidFill>
                  <a:srgbClr val="D905C0"/>
                </a:solidFill>
                <a:latin typeface="Calibri" panose="020F0502020204030204"/>
                <a:ea typeface="ＭＳ Ｐゴシック" panose="020B0600070205080204" pitchFamily="50" charset="-128"/>
              </a:rPr>
              <a:t>→</a:t>
            </a:r>
            <a:r>
              <a:rPr lang="en-US" altLang="ja-JP" sz="2000" b="1" dirty="0">
                <a:solidFill>
                  <a:srgbClr val="D905C0"/>
                </a:solidFill>
                <a:latin typeface="Calibri" panose="020F0502020204030204"/>
                <a:ea typeface="ＭＳ Ｐゴシック" panose="020B0600070205080204" pitchFamily="50" charset="-128"/>
              </a:rPr>
              <a:t>620(ppm)</a:t>
            </a:r>
            <a:endParaRPr kumimoji="1" lang="ja-JP" altLang="en-US"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endParaRPr>
          </a:p>
        </p:txBody>
      </p:sp>
    </p:spTree>
    <p:extLst>
      <p:ext uri="{BB962C8B-B14F-4D97-AF65-F5344CB8AC3E}">
        <p14:creationId xmlns:p14="http://schemas.microsoft.com/office/powerpoint/2010/main" val="35312785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B0143529-84A9-4FA7-9BDD-3EA09D736E0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400" b="0" i="1" u="none" strike="noStrike" kern="1200" cap="none" spc="0" normalizeH="0" baseline="0" noProof="0">
                <a:ln>
                  <a:noFill/>
                </a:ln>
                <a:solidFill>
                  <a:prstClr val="white"/>
                </a:solidFill>
                <a:effectLst/>
                <a:uLnTx/>
                <a:uFillTx/>
                <a:latin typeface="Calibri" panose="020F0502020204030204"/>
                <a:ea typeface="+mn-ea"/>
                <a:cs typeface="+mn-cs"/>
              </a:rPr>
              <a:t>ENVIRONMENTAL TECHNICAL Co., Ltd</a:t>
            </a:r>
            <a:endParaRPr kumimoji="1" lang="en-US" sz="1400" b="0"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スライド番号プレースホルダー 2">
            <a:extLst>
              <a:ext uri="{FF2B5EF4-FFF2-40B4-BE49-F238E27FC236}">
                <a16:creationId xmlns:a16="http://schemas.microsoft.com/office/drawing/2014/main" id="{DF815553-2C39-4E23-A8E2-83B6D766F14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1845F5A-061D-4825-9AE9-D7794091C6CF}" type="slidenum">
              <a:rPr kumimoji="1" lang="en-US"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r>
              <a:rPr lang="ja-JP" altLang="en-US" dirty="0"/>
              <a:t>／</a:t>
            </a:r>
            <a:r>
              <a:rPr lang="en-US" altLang="ja-JP" dirty="0"/>
              <a:t>46</a:t>
            </a:r>
            <a:endParaRPr kumimoji="1"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四角形: 角を丸くする 6">
            <a:extLst>
              <a:ext uri="{FF2B5EF4-FFF2-40B4-BE49-F238E27FC236}">
                <a16:creationId xmlns:a16="http://schemas.microsoft.com/office/drawing/2014/main" id="{D9043E02-82C6-43A7-9724-011E309D5364}"/>
              </a:ext>
            </a:extLst>
          </p:cNvPr>
          <p:cNvSpPr/>
          <p:nvPr/>
        </p:nvSpPr>
        <p:spPr>
          <a:xfrm>
            <a:off x="689316" y="590840"/>
            <a:ext cx="10663311" cy="59084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JP18</a:t>
            </a:r>
            <a:r>
              <a:rPr kumimoji="1" lang="ja-JP" altLang="en-US"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　改定（一般試験法）</a:t>
            </a:r>
          </a:p>
        </p:txBody>
      </p:sp>
      <p:pic>
        <p:nvPicPr>
          <p:cNvPr id="13" name="図 12" descr="抽象, 挿絵 が含まれている画像&#10;&#10;自動的に生成された説明">
            <a:extLst>
              <a:ext uri="{FF2B5EF4-FFF2-40B4-BE49-F238E27FC236}">
                <a16:creationId xmlns:a16="http://schemas.microsoft.com/office/drawing/2014/main" id="{D9B996C3-69C0-47D7-819E-577503FF19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33377" y="5281216"/>
            <a:ext cx="1032178" cy="1032178"/>
          </a:xfrm>
          <a:prstGeom prst="rect">
            <a:avLst/>
          </a:prstGeom>
        </p:spPr>
      </p:pic>
      <p:sp>
        <p:nvSpPr>
          <p:cNvPr id="14" name="吹き出し: 角を丸めた四角形 13">
            <a:extLst>
              <a:ext uri="{FF2B5EF4-FFF2-40B4-BE49-F238E27FC236}">
                <a16:creationId xmlns:a16="http://schemas.microsoft.com/office/drawing/2014/main" id="{F923AA2F-D870-4F79-A3FF-B4B30CB73D15}"/>
              </a:ext>
            </a:extLst>
          </p:cNvPr>
          <p:cNvSpPr/>
          <p:nvPr/>
        </p:nvSpPr>
        <p:spPr>
          <a:xfrm>
            <a:off x="3266172" y="5356990"/>
            <a:ext cx="7558048" cy="922181"/>
          </a:xfrm>
          <a:prstGeom prst="wedgeRoundRectCallout">
            <a:avLst>
              <a:gd name="adj1" fmla="val -59508"/>
              <a:gd name="adj2" fmla="val -7193"/>
              <a:gd name="adj3" fmla="val 16667"/>
            </a:avLst>
          </a:prstGeom>
          <a:solidFill>
            <a:srgbClr val="BAFEB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三薬局方合意に基づく修正および、調和文書の原文に沿った記載整備に基づく修正です</a:t>
            </a:r>
          </a:p>
        </p:txBody>
      </p:sp>
      <p:sp>
        <p:nvSpPr>
          <p:cNvPr id="26" name="四角形: 角を丸くする 25">
            <a:extLst>
              <a:ext uri="{FF2B5EF4-FFF2-40B4-BE49-F238E27FC236}">
                <a16:creationId xmlns:a16="http://schemas.microsoft.com/office/drawing/2014/main" id="{59FE21C9-F496-4372-A5E4-EFCF86852E4F}"/>
              </a:ext>
            </a:extLst>
          </p:cNvPr>
          <p:cNvSpPr/>
          <p:nvPr/>
        </p:nvSpPr>
        <p:spPr>
          <a:xfrm>
            <a:off x="1120196" y="1308293"/>
            <a:ext cx="10832123" cy="3681979"/>
          </a:xfrm>
          <a:prstGeom prst="roundRect">
            <a:avLst/>
          </a:prstGeom>
          <a:solidFill>
            <a:srgbClr val="E8ECE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ＭＳ Ｐゴシック" panose="020B0600070205080204" pitchFamily="50" charset="-128"/>
              <a:cs typeface="+mn-cs"/>
            </a:endParaRPr>
          </a:p>
        </p:txBody>
      </p:sp>
      <p:sp>
        <p:nvSpPr>
          <p:cNvPr id="27" name="テキスト ボックス 26">
            <a:extLst>
              <a:ext uri="{FF2B5EF4-FFF2-40B4-BE49-F238E27FC236}">
                <a16:creationId xmlns:a16="http://schemas.microsoft.com/office/drawing/2014/main" id="{25A6E85B-8592-40E3-841A-6F565FD95B88}"/>
              </a:ext>
            </a:extLst>
          </p:cNvPr>
          <p:cNvSpPr txBox="1"/>
          <p:nvPr/>
        </p:nvSpPr>
        <p:spPr>
          <a:xfrm>
            <a:off x="1561514" y="1325070"/>
            <a:ext cx="637266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a:t>
            </a:r>
            <a:r>
              <a:rPr kumimoji="1" lang="en-US" altLang="ja-JP"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2.51</a:t>
            </a:r>
            <a:r>
              <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＞導電率測定法（第２追補からの改定）</a:t>
            </a:r>
          </a:p>
        </p:txBody>
      </p:sp>
      <p:sp>
        <p:nvSpPr>
          <p:cNvPr id="28" name="テキスト ボックス 27">
            <a:extLst>
              <a:ext uri="{FF2B5EF4-FFF2-40B4-BE49-F238E27FC236}">
                <a16:creationId xmlns:a16="http://schemas.microsoft.com/office/drawing/2014/main" id="{1978358C-E1CB-41B6-93EF-C2371AB39610}"/>
              </a:ext>
            </a:extLst>
          </p:cNvPr>
          <p:cNvSpPr txBox="1"/>
          <p:nvPr/>
        </p:nvSpPr>
        <p:spPr>
          <a:xfrm>
            <a:off x="1828799" y="1623376"/>
            <a:ext cx="9383684"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☆前文末尾への追記</a:t>
            </a:r>
            <a:endParaRPr kumimoji="1" lang="en-US" altLang="ja-JP"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endParaRPr>
          </a:p>
          <a:p>
            <a:pPr marL="365125" marR="0" lvl="0" indent="-182563" algn="l" defTabSz="914400" rtl="0" eaLnBrk="1" fontAlgn="auto" latinLnBrk="0" hangingPunct="1">
              <a:lnSpc>
                <a:spcPct val="100000"/>
              </a:lnSpc>
              <a:spcBef>
                <a:spcPts val="0"/>
              </a:spcBef>
              <a:spcAft>
                <a:spcPts val="0"/>
              </a:spcAft>
              <a:buClrTx/>
              <a:buSzTx/>
              <a:buFontTx/>
              <a:buNone/>
              <a:tabLst/>
              <a:defRPr/>
            </a:pPr>
            <a:r>
              <a:rPr lang="ja-JP" altLang="en-US" sz="2000" b="1" dirty="0">
                <a:solidFill>
                  <a:srgbClr val="D905C0"/>
                </a:solidFill>
                <a:latin typeface="Calibri" panose="020F0502020204030204"/>
                <a:ea typeface="ＭＳ Ｐゴシック" panose="020B0600070205080204" pitchFamily="50" charset="-128"/>
              </a:rPr>
              <a:t>→「三薬局方の調和合意に関する情報については、独立行政法人医薬品医療機器総合機構のウェブサイトに掲載している。」</a:t>
            </a:r>
            <a:endParaRPr kumimoji="1" lang="en-US" altLang="ja-JP"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endParaRPr>
          </a:p>
        </p:txBody>
      </p:sp>
      <p:sp>
        <p:nvSpPr>
          <p:cNvPr id="10" name="テキスト ボックス 9">
            <a:extLst>
              <a:ext uri="{FF2B5EF4-FFF2-40B4-BE49-F238E27FC236}">
                <a16:creationId xmlns:a16="http://schemas.microsoft.com/office/drawing/2014/main" id="{B6ACA5B8-1AEC-41CC-BE6C-0D0D1DC16B6B}"/>
              </a:ext>
            </a:extLst>
          </p:cNvPr>
          <p:cNvSpPr txBox="1"/>
          <p:nvPr/>
        </p:nvSpPr>
        <p:spPr>
          <a:xfrm>
            <a:off x="1828798" y="2670922"/>
            <a:ext cx="9777047"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☆５．温度補償</a:t>
            </a:r>
            <a:endParaRPr kumimoji="1" lang="en-US" altLang="ja-JP"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endParaRPr>
          </a:p>
          <a:p>
            <a:pPr marL="365125" marR="0" lvl="0" indent="-182563" algn="l" defTabSz="914400" rtl="0" eaLnBrk="1" fontAlgn="auto" latinLnBrk="0" hangingPunct="1">
              <a:lnSpc>
                <a:spcPct val="100000"/>
              </a:lnSpc>
              <a:spcBef>
                <a:spcPts val="0"/>
              </a:spcBef>
              <a:spcAft>
                <a:spcPts val="0"/>
              </a:spcAft>
              <a:buClrTx/>
              <a:buSzTx/>
              <a:buFontTx/>
              <a:buNone/>
              <a:tabLst/>
              <a:defRPr/>
            </a:pPr>
            <a:r>
              <a:rPr lang="ja-JP" altLang="en-US" sz="2000" b="1" dirty="0">
                <a:solidFill>
                  <a:srgbClr val="D905C0"/>
                </a:solidFill>
                <a:latin typeface="Calibri" panose="020F0502020204030204"/>
                <a:ea typeface="ＭＳ Ｐゴシック" panose="020B0600070205080204" pitchFamily="50" charset="-128"/>
              </a:rPr>
              <a:t>測定は、通常２５℃で行う→測定は、通常２５℃を基準としている</a:t>
            </a:r>
            <a:endParaRPr lang="en-US" altLang="ja-JP" sz="2000" b="1" dirty="0">
              <a:solidFill>
                <a:srgbClr val="D905C0"/>
              </a:solidFill>
              <a:latin typeface="Calibri" panose="020F0502020204030204"/>
              <a:ea typeface="ＭＳ Ｐゴシック" panose="020B0600070205080204" pitchFamily="50" charset="-128"/>
            </a:endParaRPr>
          </a:p>
          <a:p>
            <a:pPr marL="3587750" marR="0" lvl="0" indent="-3405188"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rPr>
              <a:t>精製水のような導電率が低い→機器の洗浄用あるいはリンス用に精製された水のように導電率が低い</a:t>
            </a:r>
            <a:endParaRPr kumimoji="1" lang="en-US" altLang="ja-JP"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endParaRPr>
          </a:p>
        </p:txBody>
      </p:sp>
      <p:sp>
        <p:nvSpPr>
          <p:cNvPr id="11" name="テキスト ボックス 10">
            <a:extLst>
              <a:ext uri="{FF2B5EF4-FFF2-40B4-BE49-F238E27FC236}">
                <a16:creationId xmlns:a16="http://schemas.microsoft.com/office/drawing/2014/main" id="{1A4E9DF4-5CD6-4342-8F21-30F2C7BF6E9D}"/>
              </a:ext>
            </a:extLst>
          </p:cNvPr>
          <p:cNvSpPr txBox="1"/>
          <p:nvPr/>
        </p:nvSpPr>
        <p:spPr>
          <a:xfrm>
            <a:off x="1828798" y="3994044"/>
            <a:ext cx="9777047"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☆６．溶液の測定</a:t>
            </a:r>
            <a:endParaRPr kumimoji="1" lang="en-US" altLang="ja-JP"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endParaRPr>
          </a:p>
          <a:p>
            <a:pPr marL="365125" marR="0" lvl="0" indent="-182563"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30000" noProof="0" dirty="0">
                <a:ln>
                  <a:noFill/>
                </a:ln>
                <a:solidFill>
                  <a:srgbClr val="D905C0"/>
                </a:solidFill>
                <a:effectLst/>
                <a:uLnTx/>
                <a:uFillTx/>
                <a:latin typeface="Calibri" panose="020F0502020204030204"/>
                <a:ea typeface="ＭＳ Ｐゴシック" panose="020B0600070205080204" pitchFamily="50" charset="-128"/>
                <a:cs typeface="+mn-cs"/>
              </a:rPr>
              <a:t>◇</a:t>
            </a:r>
            <a:r>
              <a:rPr kumimoji="1" lang="ja-JP" altLang="en-US"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rPr>
              <a:t>インライン</a:t>
            </a:r>
            <a:r>
              <a:rPr kumimoji="1" lang="ja-JP" altLang="en-US" sz="2000" b="1" i="0" u="none" strike="noStrike" kern="1200" cap="none" spc="0" normalizeH="0" baseline="-25000" noProof="0" dirty="0">
                <a:ln>
                  <a:noFill/>
                </a:ln>
                <a:solidFill>
                  <a:srgbClr val="D905C0"/>
                </a:solidFill>
                <a:effectLst/>
                <a:uLnTx/>
                <a:uFillTx/>
                <a:latin typeface="Calibri" panose="020F0502020204030204"/>
                <a:ea typeface="ＭＳ Ｐゴシック" panose="020B0600070205080204" pitchFamily="50" charset="-128"/>
                <a:cs typeface="+mn-cs"/>
              </a:rPr>
              <a:t>◇</a:t>
            </a:r>
            <a:r>
              <a:rPr kumimoji="1" lang="ja-JP" altLang="en-US"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rPr>
              <a:t>→インライン</a:t>
            </a:r>
            <a:endParaRPr kumimoji="1" lang="en-US" altLang="ja-JP"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endParaRPr>
          </a:p>
        </p:txBody>
      </p:sp>
    </p:spTree>
    <p:extLst>
      <p:ext uri="{BB962C8B-B14F-4D97-AF65-F5344CB8AC3E}">
        <p14:creationId xmlns:p14="http://schemas.microsoft.com/office/powerpoint/2010/main" val="23194924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B0143529-84A9-4FA7-9BDD-3EA09D736E0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400" b="0" i="1" u="none" strike="noStrike" kern="1200" cap="none" spc="0" normalizeH="0" baseline="0" noProof="0">
                <a:ln>
                  <a:noFill/>
                </a:ln>
                <a:solidFill>
                  <a:prstClr val="white"/>
                </a:solidFill>
                <a:effectLst/>
                <a:uLnTx/>
                <a:uFillTx/>
                <a:latin typeface="Calibri" panose="020F0502020204030204"/>
                <a:ea typeface="+mn-ea"/>
                <a:cs typeface="+mn-cs"/>
              </a:rPr>
              <a:t>ENVIRONMENTAL TECHNICAL Co., Ltd</a:t>
            </a:r>
            <a:endParaRPr kumimoji="1" lang="en-US" sz="1400" b="0"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スライド番号プレースホルダー 2">
            <a:extLst>
              <a:ext uri="{FF2B5EF4-FFF2-40B4-BE49-F238E27FC236}">
                <a16:creationId xmlns:a16="http://schemas.microsoft.com/office/drawing/2014/main" id="{DF815553-2C39-4E23-A8E2-83B6D766F14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1845F5A-061D-4825-9AE9-D7794091C6CF}" type="slidenum">
              <a:rPr kumimoji="1" lang="en-US"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r>
              <a:rPr lang="ja-JP" altLang="en-US" dirty="0"/>
              <a:t>／</a:t>
            </a:r>
            <a:r>
              <a:rPr lang="en-US" altLang="ja-JP" dirty="0"/>
              <a:t>46</a:t>
            </a:r>
            <a:endParaRPr kumimoji="1"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四角形: 角を丸くする 6">
            <a:extLst>
              <a:ext uri="{FF2B5EF4-FFF2-40B4-BE49-F238E27FC236}">
                <a16:creationId xmlns:a16="http://schemas.microsoft.com/office/drawing/2014/main" id="{D9043E02-82C6-43A7-9724-011E309D5364}"/>
              </a:ext>
            </a:extLst>
          </p:cNvPr>
          <p:cNvSpPr/>
          <p:nvPr/>
        </p:nvSpPr>
        <p:spPr>
          <a:xfrm>
            <a:off x="689316" y="590840"/>
            <a:ext cx="10663311" cy="59084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JP18</a:t>
            </a:r>
            <a:r>
              <a:rPr kumimoji="1" lang="ja-JP" altLang="en-US"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　改定（一般試験法）</a:t>
            </a:r>
          </a:p>
        </p:txBody>
      </p:sp>
      <p:sp>
        <p:nvSpPr>
          <p:cNvPr id="26" name="四角形: 角を丸くする 25">
            <a:extLst>
              <a:ext uri="{FF2B5EF4-FFF2-40B4-BE49-F238E27FC236}">
                <a16:creationId xmlns:a16="http://schemas.microsoft.com/office/drawing/2014/main" id="{59FE21C9-F496-4372-A5E4-EFCF86852E4F}"/>
              </a:ext>
            </a:extLst>
          </p:cNvPr>
          <p:cNvSpPr/>
          <p:nvPr/>
        </p:nvSpPr>
        <p:spPr>
          <a:xfrm>
            <a:off x="1120196" y="1308293"/>
            <a:ext cx="10832123" cy="4958867"/>
          </a:xfrm>
          <a:prstGeom prst="roundRect">
            <a:avLst/>
          </a:prstGeom>
          <a:solidFill>
            <a:srgbClr val="E8ECE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ＭＳ Ｐゴシック" panose="020B0600070205080204" pitchFamily="50" charset="-128"/>
              <a:cs typeface="+mn-cs"/>
            </a:endParaRPr>
          </a:p>
        </p:txBody>
      </p:sp>
      <p:sp>
        <p:nvSpPr>
          <p:cNvPr id="27" name="テキスト ボックス 26">
            <a:extLst>
              <a:ext uri="{FF2B5EF4-FFF2-40B4-BE49-F238E27FC236}">
                <a16:creationId xmlns:a16="http://schemas.microsoft.com/office/drawing/2014/main" id="{25A6E85B-8592-40E3-841A-6F565FD95B88}"/>
              </a:ext>
            </a:extLst>
          </p:cNvPr>
          <p:cNvSpPr txBox="1"/>
          <p:nvPr/>
        </p:nvSpPr>
        <p:spPr>
          <a:xfrm>
            <a:off x="1561514" y="1325070"/>
            <a:ext cx="637266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a:t>
            </a:r>
            <a:r>
              <a:rPr kumimoji="1" lang="en-US" altLang="ja-JP"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2.48</a:t>
            </a:r>
            <a:r>
              <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＞水分測定法（</a:t>
            </a:r>
            <a:r>
              <a:rPr kumimoji="1" lang="en-US" altLang="ja-JP"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1/2</a:t>
            </a:r>
            <a:r>
              <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a:t>
            </a:r>
          </a:p>
        </p:txBody>
      </p:sp>
      <p:sp>
        <p:nvSpPr>
          <p:cNvPr id="28" name="テキスト ボックス 27">
            <a:extLst>
              <a:ext uri="{FF2B5EF4-FFF2-40B4-BE49-F238E27FC236}">
                <a16:creationId xmlns:a16="http://schemas.microsoft.com/office/drawing/2014/main" id="{1978358C-E1CB-41B6-93EF-C2371AB39610}"/>
              </a:ext>
            </a:extLst>
          </p:cNvPr>
          <p:cNvSpPr txBox="1"/>
          <p:nvPr/>
        </p:nvSpPr>
        <p:spPr>
          <a:xfrm>
            <a:off x="1828799" y="1623376"/>
            <a:ext cx="938368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000" b="1" dirty="0">
                <a:solidFill>
                  <a:srgbClr val="D905C0"/>
                </a:solidFill>
                <a:latin typeface="Calibri" panose="020F0502020204030204"/>
                <a:ea typeface="ＭＳ Ｐゴシック" panose="020B0600070205080204" pitchFamily="50" charset="-128"/>
              </a:rPr>
              <a:t>全面的な改定：</a:t>
            </a:r>
            <a:r>
              <a:rPr kumimoji="1" lang="ja-JP" altLang="en-US"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rPr>
              <a:t>改定のポイントを下記に示す。</a:t>
            </a:r>
            <a:endParaRPr kumimoji="1" lang="en-US" altLang="ja-JP"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endParaRPr>
          </a:p>
        </p:txBody>
      </p:sp>
      <p:sp>
        <p:nvSpPr>
          <p:cNvPr id="10" name="テキスト ボックス 9">
            <a:extLst>
              <a:ext uri="{FF2B5EF4-FFF2-40B4-BE49-F238E27FC236}">
                <a16:creationId xmlns:a16="http://schemas.microsoft.com/office/drawing/2014/main" id="{B6ACA5B8-1AEC-41CC-BE6C-0D0D1DC16B6B}"/>
              </a:ext>
            </a:extLst>
          </p:cNvPr>
          <p:cNvSpPr txBox="1"/>
          <p:nvPr/>
        </p:nvSpPr>
        <p:spPr>
          <a:xfrm>
            <a:off x="1828798" y="1967534"/>
            <a:ext cx="9777047" cy="16312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☆水分測定用溶媒選択の柔軟化</a:t>
            </a:r>
            <a:endParaRPr kumimoji="1" lang="en-US" altLang="ja-JP"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endParaRPr>
          </a:p>
          <a:p>
            <a:pPr marL="84138" marR="0" lvl="0" indent="98425" algn="l" defTabSz="914400" rtl="0" eaLnBrk="1" fontAlgn="auto" latinLnBrk="0" hangingPunct="1">
              <a:lnSpc>
                <a:spcPct val="100000"/>
              </a:lnSpc>
              <a:spcBef>
                <a:spcPts val="0"/>
              </a:spcBef>
              <a:spcAft>
                <a:spcPts val="0"/>
              </a:spcAft>
              <a:buClrTx/>
              <a:buSzTx/>
              <a:buFontTx/>
              <a:buNone/>
              <a:tabLst/>
              <a:defRPr/>
            </a:pPr>
            <a:r>
              <a:rPr lang="ja-JP" altLang="en-US" sz="2000" b="1" dirty="0">
                <a:solidFill>
                  <a:srgbClr val="D905C0"/>
                </a:solidFill>
                <a:latin typeface="Calibri" panose="020F0502020204030204"/>
                <a:ea typeface="ＭＳ Ｐゴシック" panose="020B0600070205080204" pitchFamily="50" charset="-128"/>
              </a:rPr>
              <a:t>ＪＰ１７までは水分測定用クロロホルム</a:t>
            </a:r>
            <a:r>
              <a:rPr lang="en-US" altLang="ja-JP" sz="2000" b="1" dirty="0">
                <a:solidFill>
                  <a:srgbClr val="D905C0"/>
                </a:solidFill>
                <a:latin typeface="Calibri" panose="020F0502020204030204"/>
                <a:ea typeface="ＭＳ Ｐゴシック" panose="020B0600070205080204" pitchFamily="50" charset="-128"/>
              </a:rPr>
              <a:t>/</a:t>
            </a:r>
            <a:r>
              <a:rPr lang="ja-JP" altLang="en-US" sz="2000" b="1" dirty="0">
                <a:solidFill>
                  <a:srgbClr val="D905C0"/>
                </a:solidFill>
                <a:latin typeface="Calibri" panose="020F0502020204030204"/>
                <a:ea typeface="ＭＳ Ｐゴシック" panose="020B0600070205080204" pitchFamily="50" charset="-128"/>
              </a:rPr>
              <a:t>メタノール</a:t>
            </a:r>
            <a:r>
              <a:rPr lang="en-US" altLang="ja-JP" sz="2000" b="1" dirty="0">
                <a:solidFill>
                  <a:srgbClr val="D905C0"/>
                </a:solidFill>
                <a:latin typeface="Calibri" panose="020F0502020204030204"/>
                <a:ea typeface="ＭＳ Ｐゴシック" panose="020B0600070205080204" pitchFamily="50" charset="-128"/>
              </a:rPr>
              <a:t>/</a:t>
            </a:r>
            <a:r>
              <a:rPr lang="ja-JP" altLang="en-US" sz="2000" b="1" dirty="0">
                <a:solidFill>
                  <a:srgbClr val="D905C0"/>
                </a:solidFill>
                <a:latin typeface="Calibri" panose="020F0502020204030204"/>
                <a:ea typeface="ＭＳ Ｐゴシック" panose="020B0600070205080204" pitchFamily="50" charset="-128"/>
              </a:rPr>
              <a:t>炭酸プロピレン</a:t>
            </a:r>
            <a:r>
              <a:rPr lang="en-US" altLang="ja-JP" sz="2000" b="1" dirty="0">
                <a:solidFill>
                  <a:srgbClr val="D905C0"/>
                </a:solidFill>
                <a:latin typeface="Calibri" panose="020F0502020204030204"/>
                <a:ea typeface="ＭＳ Ｐゴシック" panose="020B0600070205080204" pitchFamily="50" charset="-128"/>
              </a:rPr>
              <a:t>/</a:t>
            </a:r>
            <a:r>
              <a:rPr lang="ja-JP" altLang="en-US" sz="2000" b="1" dirty="0">
                <a:solidFill>
                  <a:srgbClr val="D905C0"/>
                </a:solidFill>
                <a:latin typeface="Calibri" panose="020F0502020204030204"/>
                <a:ea typeface="ＭＳ Ｐゴシック" panose="020B0600070205080204" pitchFamily="50" charset="-128"/>
              </a:rPr>
              <a:t>ジエチレングリコールモノエチルエーテル</a:t>
            </a:r>
            <a:r>
              <a:rPr lang="en-US" altLang="ja-JP" sz="2000" b="1" dirty="0">
                <a:solidFill>
                  <a:srgbClr val="D905C0"/>
                </a:solidFill>
                <a:latin typeface="Calibri" panose="020F0502020204030204"/>
                <a:ea typeface="ＭＳ Ｐゴシック" panose="020B0600070205080204" pitchFamily="50" charset="-128"/>
              </a:rPr>
              <a:t>/</a:t>
            </a:r>
            <a:r>
              <a:rPr lang="ja-JP" altLang="en-US" sz="2000" b="1" dirty="0">
                <a:solidFill>
                  <a:srgbClr val="D905C0"/>
                </a:solidFill>
                <a:latin typeface="Calibri" panose="020F0502020204030204"/>
                <a:ea typeface="ＭＳ Ｐゴシック" panose="020B0600070205080204" pitchFamily="50" charset="-128"/>
              </a:rPr>
              <a:t>ピリジン</a:t>
            </a:r>
            <a:r>
              <a:rPr lang="en-US" altLang="ja-JP" sz="2000" b="1" dirty="0">
                <a:solidFill>
                  <a:srgbClr val="D905C0"/>
                </a:solidFill>
                <a:latin typeface="Calibri" panose="020F0502020204030204"/>
                <a:ea typeface="ＭＳ Ｐゴシック" panose="020B0600070205080204" pitchFamily="50" charset="-128"/>
              </a:rPr>
              <a:t>/</a:t>
            </a:r>
            <a:r>
              <a:rPr lang="ja-JP" altLang="en-US" sz="2000" b="1" dirty="0">
                <a:solidFill>
                  <a:srgbClr val="D905C0"/>
                </a:solidFill>
                <a:latin typeface="Calibri" panose="020F0502020204030204"/>
                <a:ea typeface="ＭＳ Ｐゴシック" panose="020B0600070205080204" pitchFamily="50" charset="-128"/>
              </a:rPr>
              <a:t>イミダゾールの６種のみ規定</a:t>
            </a:r>
            <a:endParaRPr lang="en-US" altLang="ja-JP" sz="2000" b="1" dirty="0">
              <a:solidFill>
                <a:srgbClr val="D905C0"/>
              </a:solidFill>
              <a:latin typeface="Calibri" panose="020F0502020204030204"/>
              <a:ea typeface="ＭＳ Ｐゴシック" panose="020B0600070205080204" pitchFamily="50" charset="-128"/>
            </a:endParaRPr>
          </a:p>
          <a:p>
            <a:pPr marL="365125" marR="0" lvl="0" indent="-182563"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rPr>
              <a:t>→ＪＰ１８では「</a:t>
            </a:r>
            <a:r>
              <a:rPr kumimoji="1" lang="ja-JP" altLang="en-US" sz="2000" b="1"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50" charset="-128"/>
                <a:cs typeface="+mn-cs"/>
              </a:rPr>
              <a:t>（上記溶媒）など、又はこれらの混合物を用いることができる</a:t>
            </a:r>
            <a:r>
              <a:rPr kumimoji="1" lang="ja-JP" altLang="en-US"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rPr>
              <a:t>」となり、市販水分測定用溶媒を含めた各種溶媒の使用が可能</a:t>
            </a:r>
            <a:endParaRPr kumimoji="1" lang="en-US" altLang="ja-JP"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endParaRPr>
          </a:p>
        </p:txBody>
      </p:sp>
      <p:sp>
        <p:nvSpPr>
          <p:cNvPr id="12" name="テキスト ボックス 11">
            <a:extLst>
              <a:ext uri="{FF2B5EF4-FFF2-40B4-BE49-F238E27FC236}">
                <a16:creationId xmlns:a16="http://schemas.microsoft.com/office/drawing/2014/main" id="{DF62C8D7-804D-4C85-BC93-43C0E372E559}"/>
              </a:ext>
            </a:extLst>
          </p:cNvPr>
          <p:cNvSpPr txBox="1"/>
          <p:nvPr/>
        </p:nvSpPr>
        <p:spPr>
          <a:xfrm>
            <a:off x="1828798" y="3598750"/>
            <a:ext cx="9777047"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☆水分滴定用試液選択の柔軟化</a:t>
            </a:r>
            <a:endParaRPr kumimoji="1" lang="en-US" altLang="ja-JP"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endParaRPr>
          </a:p>
          <a:p>
            <a:pPr marL="84138" marR="0" lvl="0" indent="98425" algn="l" defTabSz="914400" rtl="0" eaLnBrk="1" fontAlgn="auto" latinLnBrk="0" hangingPunct="1">
              <a:lnSpc>
                <a:spcPct val="100000"/>
              </a:lnSpc>
              <a:spcBef>
                <a:spcPts val="0"/>
              </a:spcBef>
              <a:spcAft>
                <a:spcPts val="0"/>
              </a:spcAft>
              <a:buClrTx/>
              <a:buSzTx/>
              <a:buFontTx/>
              <a:buNone/>
              <a:tabLst/>
              <a:defRPr/>
            </a:pPr>
            <a:r>
              <a:rPr lang="ja-JP" altLang="en-US" sz="2000" b="1" dirty="0">
                <a:solidFill>
                  <a:srgbClr val="D905C0"/>
                </a:solidFill>
                <a:latin typeface="Calibri" panose="020F0502020204030204"/>
                <a:ea typeface="ＭＳ Ｐゴシック" panose="020B0600070205080204" pitchFamily="50" charset="-128"/>
              </a:rPr>
              <a:t>ＪＰ１７までは調製法１</a:t>
            </a:r>
            <a:r>
              <a:rPr lang="en-US" altLang="ja-JP" sz="2000" b="1" dirty="0">
                <a:solidFill>
                  <a:srgbClr val="D905C0"/>
                </a:solidFill>
                <a:latin typeface="Calibri" panose="020F0502020204030204"/>
                <a:ea typeface="ＭＳ Ｐゴシック" panose="020B0600070205080204" pitchFamily="50" charset="-128"/>
              </a:rPr>
              <a:t>/</a:t>
            </a:r>
            <a:r>
              <a:rPr lang="ja-JP" altLang="en-US" sz="2000" b="1" dirty="0">
                <a:solidFill>
                  <a:srgbClr val="D905C0"/>
                </a:solidFill>
                <a:latin typeface="Calibri" panose="020F0502020204030204"/>
                <a:ea typeface="ＭＳ Ｐゴシック" panose="020B0600070205080204" pitchFamily="50" charset="-128"/>
              </a:rPr>
              <a:t>２</a:t>
            </a:r>
            <a:r>
              <a:rPr lang="en-US" altLang="ja-JP" sz="2000" b="1" dirty="0">
                <a:solidFill>
                  <a:srgbClr val="D905C0"/>
                </a:solidFill>
                <a:latin typeface="Calibri" panose="020F0502020204030204"/>
                <a:ea typeface="ＭＳ Ｐゴシック" panose="020B0600070205080204" pitchFamily="50" charset="-128"/>
              </a:rPr>
              <a:t>/</a:t>
            </a:r>
            <a:r>
              <a:rPr lang="ja-JP" altLang="en-US" sz="2000" b="1" dirty="0">
                <a:solidFill>
                  <a:srgbClr val="D905C0"/>
                </a:solidFill>
                <a:latin typeface="Calibri" panose="020F0502020204030204"/>
                <a:ea typeface="ＭＳ Ｐゴシック" panose="020B0600070205080204" pitchFamily="50" charset="-128"/>
              </a:rPr>
              <a:t>３の３種のみ規定</a:t>
            </a:r>
            <a:endParaRPr lang="en-US" altLang="ja-JP" sz="2000" b="1" dirty="0">
              <a:solidFill>
                <a:srgbClr val="D905C0"/>
              </a:solidFill>
              <a:latin typeface="Calibri" panose="020F0502020204030204"/>
              <a:ea typeface="ＭＳ Ｐゴシック" panose="020B0600070205080204" pitchFamily="50" charset="-128"/>
            </a:endParaRPr>
          </a:p>
          <a:p>
            <a:pPr marL="365125" marR="0" lvl="0" indent="-182563"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rPr>
              <a:t>→ＪＰ１８では「</a:t>
            </a:r>
            <a:r>
              <a:rPr kumimoji="1" lang="ja-JP" altLang="en-US" sz="2000" b="1"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50" charset="-128"/>
                <a:cs typeface="+mn-cs"/>
              </a:rPr>
              <a:t>適切に調製された水分測定用試液を用いる</a:t>
            </a:r>
            <a:r>
              <a:rPr kumimoji="1" lang="ja-JP" altLang="en-US"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rPr>
              <a:t>」となり、市販の試液を含めた各種試液の使用が可能</a:t>
            </a:r>
            <a:endParaRPr kumimoji="1" lang="en-US" altLang="ja-JP"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endParaRPr>
          </a:p>
        </p:txBody>
      </p:sp>
      <p:sp>
        <p:nvSpPr>
          <p:cNvPr id="15" name="テキスト ボックス 14">
            <a:extLst>
              <a:ext uri="{FF2B5EF4-FFF2-40B4-BE49-F238E27FC236}">
                <a16:creationId xmlns:a16="http://schemas.microsoft.com/office/drawing/2014/main" id="{389C087C-0FB0-42D0-A2B8-EB5B5C064EA3}"/>
              </a:ext>
            </a:extLst>
          </p:cNvPr>
          <p:cNvSpPr txBox="1"/>
          <p:nvPr/>
        </p:nvSpPr>
        <p:spPr>
          <a:xfrm>
            <a:off x="1828798" y="4846628"/>
            <a:ext cx="9777047"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☆「測定の適合性」</a:t>
            </a:r>
            <a:r>
              <a:rPr lang="ja-JP" altLang="en-US" sz="2000" b="1" dirty="0">
                <a:solidFill>
                  <a:srgbClr val="002060"/>
                </a:solidFill>
                <a:latin typeface="Calibri" panose="020F0502020204030204"/>
                <a:ea typeface="ＭＳ Ｐゴシック" panose="020B0600070205080204" pitchFamily="50" charset="-128"/>
              </a:rPr>
              <a:t>の実施</a:t>
            </a:r>
            <a:endParaRPr lang="en-US" altLang="ja-JP" sz="2000" b="1" dirty="0">
              <a:solidFill>
                <a:srgbClr val="002060"/>
              </a:solidFill>
              <a:latin typeface="Calibri" panose="020F0502020204030204"/>
              <a:ea typeface="ＭＳ Ｐゴシック" panose="020B0600070205080204" pitchFamily="50" charset="-128"/>
            </a:endParaRPr>
          </a:p>
          <a:p>
            <a:pPr marL="365125" marR="0" lvl="0" indent="-182563"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rPr>
              <a:t>→上記改正に伴い、電極などの装置構成</a:t>
            </a:r>
            <a:r>
              <a:rPr lang="ja-JP" altLang="en-US" sz="2000" b="1" dirty="0">
                <a:solidFill>
                  <a:srgbClr val="D905C0"/>
                </a:solidFill>
                <a:latin typeface="Calibri" panose="020F0502020204030204"/>
                <a:ea typeface="ＭＳ Ｐゴシック" panose="020B0600070205080204" pitchFamily="50" charset="-128"/>
              </a:rPr>
              <a:t>⇔</a:t>
            </a:r>
            <a:r>
              <a:rPr kumimoji="1" lang="ja-JP" altLang="en-US"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rPr>
              <a:t>溶媒</a:t>
            </a:r>
            <a:r>
              <a:rPr lang="ja-JP" altLang="en-US" sz="2000" b="1" dirty="0">
                <a:solidFill>
                  <a:srgbClr val="D905C0"/>
                </a:solidFill>
                <a:latin typeface="Calibri" panose="020F0502020204030204"/>
                <a:ea typeface="ＭＳ Ｐゴシック" panose="020B0600070205080204" pitchFamily="50" charset="-128"/>
              </a:rPr>
              <a:t>⇔</a:t>
            </a:r>
            <a:r>
              <a:rPr kumimoji="1" lang="ja-JP" altLang="en-US"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rPr>
              <a:t>試液</a:t>
            </a:r>
            <a:r>
              <a:rPr lang="ja-JP" altLang="en-US" sz="2000" b="1" dirty="0">
                <a:solidFill>
                  <a:srgbClr val="D905C0"/>
                </a:solidFill>
                <a:latin typeface="Calibri" panose="020F0502020204030204"/>
                <a:ea typeface="ＭＳ Ｐゴシック" panose="020B0600070205080204" pitchFamily="50" charset="-128"/>
              </a:rPr>
              <a:t>⇔</a:t>
            </a:r>
            <a:r>
              <a:rPr kumimoji="1" lang="ja-JP" altLang="en-US" sz="2000" b="1"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50" charset="-128"/>
                <a:cs typeface="+mn-cs"/>
              </a:rPr>
              <a:t>試料</a:t>
            </a:r>
            <a:r>
              <a:rPr kumimoji="1" lang="ja-JP" altLang="en-US"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rPr>
              <a:t>の組み合わせが適切であることを確認するため、「変更時」もしくは「必要に応じて定期的」に、添加回収試験等による装置の適合性を実施することを規定</a:t>
            </a:r>
            <a:endParaRPr kumimoji="1" lang="en-US" altLang="ja-JP"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endParaRPr>
          </a:p>
        </p:txBody>
      </p:sp>
    </p:spTree>
    <p:extLst>
      <p:ext uri="{BB962C8B-B14F-4D97-AF65-F5344CB8AC3E}">
        <p14:creationId xmlns:p14="http://schemas.microsoft.com/office/powerpoint/2010/main" val="12797694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B0143529-84A9-4FA7-9BDD-3EA09D736E0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400" b="0" i="1" u="none" strike="noStrike" kern="1200" cap="none" spc="0" normalizeH="0" baseline="0" noProof="0">
                <a:ln>
                  <a:noFill/>
                </a:ln>
                <a:solidFill>
                  <a:prstClr val="white"/>
                </a:solidFill>
                <a:effectLst/>
                <a:uLnTx/>
                <a:uFillTx/>
                <a:latin typeface="Calibri" panose="020F0502020204030204"/>
                <a:ea typeface="+mn-ea"/>
                <a:cs typeface="+mn-cs"/>
              </a:rPr>
              <a:t>ENVIRONMENTAL TECHNICAL Co., Ltd</a:t>
            </a:r>
            <a:endParaRPr kumimoji="1" lang="en-US" sz="1400" b="0"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スライド番号プレースホルダー 2">
            <a:extLst>
              <a:ext uri="{FF2B5EF4-FFF2-40B4-BE49-F238E27FC236}">
                <a16:creationId xmlns:a16="http://schemas.microsoft.com/office/drawing/2014/main" id="{DF815553-2C39-4E23-A8E2-83B6D766F14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1845F5A-061D-4825-9AE9-D7794091C6CF}" type="slidenum">
              <a:rPr kumimoji="1" lang="en-US"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r>
              <a:rPr lang="ja-JP" altLang="en-US" dirty="0"/>
              <a:t>／</a:t>
            </a:r>
            <a:r>
              <a:rPr lang="en-US" altLang="ja-JP" dirty="0"/>
              <a:t>46</a:t>
            </a:r>
            <a:endParaRPr kumimoji="1"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四角形: 角を丸くする 6">
            <a:extLst>
              <a:ext uri="{FF2B5EF4-FFF2-40B4-BE49-F238E27FC236}">
                <a16:creationId xmlns:a16="http://schemas.microsoft.com/office/drawing/2014/main" id="{D9043E02-82C6-43A7-9724-011E309D5364}"/>
              </a:ext>
            </a:extLst>
          </p:cNvPr>
          <p:cNvSpPr/>
          <p:nvPr/>
        </p:nvSpPr>
        <p:spPr>
          <a:xfrm>
            <a:off x="689316" y="590840"/>
            <a:ext cx="10663311" cy="59084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JP18</a:t>
            </a:r>
            <a:r>
              <a:rPr kumimoji="1" lang="ja-JP" altLang="en-US"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　改定（一般試験法）</a:t>
            </a:r>
          </a:p>
        </p:txBody>
      </p:sp>
      <p:sp>
        <p:nvSpPr>
          <p:cNvPr id="26" name="四角形: 角を丸くする 25">
            <a:extLst>
              <a:ext uri="{FF2B5EF4-FFF2-40B4-BE49-F238E27FC236}">
                <a16:creationId xmlns:a16="http://schemas.microsoft.com/office/drawing/2014/main" id="{59FE21C9-F496-4372-A5E4-EFCF86852E4F}"/>
              </a:ext>
            </a:extLst>
          </p:cNvPr>
          <p:cNvSpPr/>
          <p:nvPr/>
        </p:nvSpPr>
        <p:spPr>
          <a:xfrm>
            <a:off x="1120196" y="1308293"/>
            <a:ext cx="10832123" cy="2700999"/>
          </a:xfrm>
          <a:prstGeom prst="roundRect">
            <a:avLst/>
          </a:prstGeom>
          <a:solidFill>
            <a:srgbClr val="E8ECE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ＭＳ Ｐゴシック" panose="020B0600070205080204" pitchFamily="50" charset="-128"/>
              <a:cs typeface="+mn-cs"/>
            </a:endParaRPr>
          </a:p>
        </p:txBody>
      </p:sp>
      <p:sp>
        <p:nvSpPr>
          <p:cNvPr id="27" name="テキスト ボックス 26">
            <a:extLst>
              <a:ext uri="{FF2B5EF4-FFF2-40B4-BE49-F238E27FC236}">
                <a16:creationId xmlns:a16="http://schemas.microsoft.com/office/drawing/2014/main" id="{25A6E85B-8592-40E3-841A-6F565FD95B88}"/>
              </a:ext>
            </a:extLst>
          </p:cNvPr>
          <p:cNvSpPr txBox="1"/>
          <p:nvPr/>
        </p:nvSpPr>
        <p:spPr>
          <a:xfrm>
            <a:off x="1561514" y="1325070"/>
            <a:ext cx="637266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a:t>
            </a:r>
            <a:r>
              <a:rPr kumimoji="1" lang="en-US" altLang="ja-JP"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2.48</a:t>
            </a:r>
            <a:r>
              <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＞水分測定法（</a:t>
            </a:r>
            <a:r>
              <a:rPr lang="en-US" altLang="ja-JP" sz="2000" b="1" dirty="0">
                <a:solidFill>
                  <a:srgbClr val="002060"/>
                </a:solidFill>
                <a:latin typeface="Calibri" panose="020F0502020204030204"/>
                <a:ea typeface="ＭＳ Ｐゴシック" panose="020B0600070205080204" pitchFamily="50" charset="-128"/>
              </a:rPr>
              <a:t>2</a:t>
            </a:r>
            <a:r>
              <a:rPr kumimoji="1" lang="en-US" altLang="ja-JP"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/2</a:t>
            </a:r>
            <a:r>
              <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a:t>
            </a:r>
          </a:p>
        </p:txBody>
      </p:sp>
      <p:sp>
        <p:nvSpPr>
          <p:cNvPr id="10" name="テキスト ボックス 9">
            <a:extLst>
              <a:ext uri="{FF2B5EF4-FFF2-40B4-BE49-F238E27FC236}">
                <a16:creationId xmlns:a16="http://schemas.microsoft.com/office/drawing/2014/main" id="{B6ACA5B8-1AEC-41CC-BE6C-0D0D1DC16B6B}"/>
              </a:ext>
            </a:extLst>
          </p:cNvPr>
          <p:cNvSpPr txBox="1"/>
          <p:nvPr/>
        </p:nvSpPr>
        <p:spPr>
          <a:xfrm>
            <a:off x="1688124" y="1700247"/>
            <a:ext cx="991772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☆水分測定用試液標定における水投入量の幅記載</a:t>
            </a:r>
            <a:endParaRPr kumimoji="1" lang="en-US" altLang="ja-JP"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endParaRPr>
          </a:p>
          <a:p>
            <a:pPr marR="0" lvl="0" indent="182563"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rPr>
              <a:t>ＪＰ１７までは水分測定用試液の力価に関係なく、標定時の水の投入量は約３０ｍｇと規定</a:t>
            </a:r>
            <a:endParaRPr kumimoji="1" lang="en-US" altLang="ja-JP"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endParaRPr>
          </a:p>
          <a:p>
            <a:pPr marR="0" lvl="0" indent="182563"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rPr>
              <a:t>→ＪＰ１８では水の投入量が「</a:t>
            </a:r>
            <a:r>
              <a:rPr kumimoji="1" lang="ja-JP" altLang="en-US" sz="2000" b="1"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50" charset="-128"/>
                <a:cs typeface="+mn-cs"/>
              </a:rPr>
              <a:t>５～３０ｍｇ</a:t>
            </a:r>
            <a:r>
              <a:rPr kumimoji="1" lang="ja-JP" altLang="en-US"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rPr>
              <a:t>」となったため、測定用試液の力価に応じた</a:t>
            </a:r>
            <a:endParaRPr kumimoji="1" lang="en-US" altLang="ja-JP"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endParaRPr>
          </a:p>
          <a:p>
            <a:pPr marR="0" lvl="0" indent="365125"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rPr>
              <a:t>投入量の調整が</a:t>
            </a:r>
            <a:r>
              <a:rPr lang="ja-JP" altLang="en-US" sz="2000" b="1" dirty="0">
                <a:solidFill>
                  <a:srgbClr val="D905C0"/>
                </a:solidFill>
                <a:latin typeface="Calibri" panose="020F0502020204030204"/>
                <a:ea typeface="ＭＳ Ｐゴシック" panose="020B0600070205080204" pitchFamily="50" charset="-128"/>
              </a:rPr>
              <a:t>可能</a:t>
            </a:r>
            <a:endParaRPr kumimoji="1" lang="en-US" altLang="ja-JP"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endParaRPr>
          </a:p>
        </p:txBody>
      </p:sp>
      <p:sp>
        <p:nvSpPr>
          <p:cNvPr id="11" name="テキスト ボックス 10">
            <a:extLst>
              <a:ext uri="{FF2B5EF4-FFF2-40B4-BE49-F238E27FC236}">
                <a16:creationId xmlns:a16="http://schemas.microsoft.com/office/drawing/2014/main" id="{CF9C66F9-04F0-45D6-912E-F4566D62AA4A}"/>
              </a:ext>
            </a:extLst>
          </p:cNvPr>
          <p:cNvSpPr txBox="1"/>
          <p:nvPr/>
        </p:nvSpPr>
        <p:spPr>
          <a:xfrm>
            <a:off x="1688124" y="3174107"/>
            <a:ext cx="9917722"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☆その他、前文を含めた記載の整備</a:t>
            </a:r>
            <a:endParaRPr kumimoji="1" lang="en-US" altLang="ja-JP"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endParaRPr>
          </a:p>
          <a:p>
            <a:pPr marR="0" lvl="0" indent="182563"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rPr>
              <a:t>前文の文章や各操作における計算式等の記載が整備された</a:t>
            </a:r>
            <a:endParaRPr kumimoji="1" lang="en-US" altLang="ja-JP"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endParaRPr>
          </a:p>
        </p:txBody>
      </p:sp>
      <p:pic>
        <p:nvPicPr>
          <p:cNvPr id="13" name="図 12" descr="挿絵, 抽象 が含まれている画像&#10;&#10;自動的に生成された説明">
            <a:extLst>
              <a:ext uri="{FF2B5EF4-FFF2-40B4-BE49-F238E27FC236}">
                <a16:creationId xmlns:a16="http://schemas.microsoft.com/office/drawing/2014/main" id="{AAF3B9B0-AD54-4B5F-A904-EEB1ECAB42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86655" y="4335471"/>
            <a:ext cx="1312025" cy="1423766"/>
          </a:xfrm>
          <a:prstGeom prst="rect">
            <a:avLst/>
          </a:prstGeom>
        </p:spPr>
      </p:pic>
      <p:sp>
        <p:nvSpPr>
          <p:cNvPr id="14" name="吹き出し: 角を丸めた四角形 13">
            <a:extLst>
              <a:ext uri="{FF2B5EF4-FFF2-40B4-BE49-F238E27FC236}">
                <a16:creationId xmlns:a16="http://schemas.microsoft.com/office/drawing/2014/main" id="{4E00AF91-C457-44B8-BF7D-1777D23F857D}"/>
              </a:ext>
            </a:extLst>
          </p:cNvPr>
          <p:cNvSpPr/>
          <p:nvPr/>
        </p:nvSpPr>
        <p:spPr>
          <a:xfrm>
            <a:off x="1434905" y="4312271"/>
            <a:ext cx="9031459" cy="1690964"/>
          </a:xfrm>
          <a:prstGeom prst="wedgeRoundRectCallout">
            <a:avLst>
              <a:gd name="adj1" fmla="val 54275"/>
              <a:gd name="adj2" fmla="val -1682"/>
              <a:gd name="adj3" fmla="val 16667"/>
            </a:avLst>
          </a:prstGeom>
          <a:solidFill>
            <a:srgbClr val="F6FCA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b="1" dirty="0">
                <a:solidFill>
                  <a:schemeClr val="tx1"/>
                </a:solidFill>
                <a:latin typeface="HGS創英角ﾎﾟｯﾌﾟ体" panose="040B0A00000000000000" pitchFamily="50" charset="-128"/>
                <a:ea typeface="HGS創英角ﾎﾟｯﾌﾟ体" panose="040B0A00000000000000" pitchFamily="50" charset="-128"/>
              </a:rPr>
              <a:t>「装置の適合性」は試料に対する適合性と定義されているので、</a:t>
            </a:r>
            <a:r>
              <a:rPr lang="en-US" altLang="ja-JP" sz="2400" b="1" dirty="0">
                <a:solidFill>
                  <a:schemeClr val="tx1"/>
                </a:solidFill>
                <a:latin typeface="HGS創英角ﾎﾟｯﾌﾟ体" panose="040B0A00000000000000" pitchFamily="50" charset="-128"/>
                <a:ea typeface="HGS創英角ﾎﾟｯﾌﾟ体" panose="040B0A00000000000000" pitchFamily="50" charset="-128"/>
              </a:rPr>
              <a:t>JP18</a:t>
            </a:r>
            <a:r>
              <a:rPr lang="ja-JP" altLang="en-US" sz="2400" b="1" dirty="0">
                <a:solidFill>
                  <a:schemeClr val="tx1"/>
                </a:solidFill>
                <a:latin typeface="HGS創英角ﾎﾟｯﾌﾟ体" panose="040B0A00000000000000" pitchFamily="50" charset="-128"/>
                <a:ea typeface="HGS創英角ﾎﾟｯﾌﾟ体" panose="040B0A00000000000000" pitchFamily="50" charset="-128"/>
              </a:rPr>
              <a:t>準拠に切り替わったら、少なくとも初めの</a:t>
            </a:r>
            <a:r>
              <a:rPr lang="en-US" altLang="ja-JP" sz="2400" b="1" dirty="0">
                <a:solidFill>
                  <a:schemeClr val="tx1"/>
                </a:solidFill>
                <a:latin typeface="HGS創英角ﾎﾟｯﾌﾟ体" panose="040B0A00000000000000" pitchFamily="50" charset="-128"/>
                <a:ea typeface="HGS創英角ﾎﾟｯﾌﾟ体" panose="040B0A00000000000000" pitchFamily="50" charset="-128"/>
              </a:rPr>
              <a:t>1</a:t>
            </a:r>
            <a:r>
              <a:rPr lang="ja-JP" altLang="en-US" sz="2400" b="1" dirty="0">
                <a:solidFill>
                  <a:schemeClr val="tx1"/>
                </a:solidFill>
                <a:latin typeface="HGS創英角ﾎﾟｯﾌﾟ体" panose="040B0A00000000000000" pitchFamily="50" charset="-128"/>
                <a:ea typeface="HGS創英角ﾎﾟｯﾌﾟ体" panose="040B0A00000000000000" pitchFamily="50" charset="-128"/>
              </a:rPr>
              <a:t>回は</a:t>
            </a:r>
            <a:endParaRPr lang="en-US" altLang="ja-JP" sz="2400" b="1" dirty="0">
              <a:solidFill>
                <a:schemeClr val="tx1"/>
              </a:solidFill>
              <a:latin typeface="HGS創英角ﾎﾟｯﾌﾟ体" panose="040B0A00000000000000" pitchFamily="50" charset="-128"/>
              <a:ea typeface="HGS創英角ﾎﾟｯﾌﾟ体" panose="040B0A00000000000000" pitchFamily="50" charset="-128"/>
            </a:endParaRPr>
          </a:p>
          <a:p>
            <a:pPr algn="ctr"/>
            <a:r>
              <a:rPr kumimoji="1" lang="ja-JP" altLang="en-US" sz="2400" b="1" dirty="0">
                <a:solidFill>
                  <a:schemeClr val="tx1"/>
                </a:solidFill>
                <a:latin typeface="HGS創英角ﾎﾟｯﾌﾟ体" panose="040B0A00000000000000" pitchFamily="50" charset="-128"/>
                <a:ea typeface="HGS創英角ﾎﾟｯﾌﾟ体" panose="040B0A00000000000000" pitchFamily="50" charset="-128"/>
              </a:rPr>
              <a:t>試料ごとに実施しないといけないのね</a:t>
            </a:r>
          </a:p>
        </p:txBody>
      </p:sp>
    </p:spTree>
    <p:extLst>
      <p:ext uri="{BB962C8B-B14F-4D97-AF65-F5344CB8AC3E}">
        <p14:creationId xmlns:p14="http://schemas.microsoft.com/office/powerpoint/2010/main" val="26371598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B0143529-84A9-4FA7-9BDD-3EA09D736E0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400" b="0" i="1" u="none" strike="noStrike" kern="1200" cap="none" spc="0" normalizeH="0" baseline="0" noProof="0">
                <a:ln>
                  <a:noFill/>
                </a:ln>
                <a:solidFill>
                  <a:prstClr val="white"/>
                </a:solidFill>
                <a:effectLst/>
                <a:uLnTx/>
                <a:uFillTx/>
                <a:latin typeface="Calibri" panose="020F0502020204030204"/>
                <a:ea typeface="+mn-ea"/>
                <a:cs typeface="+mn-cs"/>
              </a:rPr>
              <a:t>ENVIRONMENTAL TECHNICAL Co., Ltd</a:t>
            </a:r>
            <a:endParaRPr kumimoji="1" lang="en-US" sz="1400" b="0"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スライド番号プレースホルダー 2">
            <a:extLst>
              <a:ext uri="{FF2B5EF4-FFF2-40B4-BE49-F238E27FC236}">
                <a16:creationId xmlns:a16="http://schemas.microsoft.com/office/drawing/2014/main" id="{DF815553-2C39-4E23-A8E2-83B6D766F14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1845F5A-061D-4825-9AE9-D7794091C6CF}" type="slidenum">
              <a:rPr kumimoji="1" lang="en-US"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r>
              <a:rPr lang="ja-JP" altLang="en-US" dirty="0"/>
              <a:t>／</a:t>
            </a:r>
            <a:r>
              <a:rPr lang="en-US" altLang="ja-JP" dirty="0"/>
              <a:t>46</a:t>
            </a:r>
            <a:endParaRPr kumimoji="1"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四角形: 角を丸くする 6">
            <a:extLst>
              <a:ext uri="{FF2B5EF4-FFF2-40B4-BE49-F238E27FC236}">
                <a16:creationId xmlns:a16="http://schemas.microsoft.com/office/drawing/2014/main" id="{D9043E02-82C6-43A7-9724-011E309D5364}"/>
              </a:ext>
            </a:extLst>
          </p:cNvPr>
          <p:cNvSpPr/>
          <p:nvPr/>
        </p:nvSpPr>
        <p:spPr>
          <a:xfrm>
            <a:off x="689316" y="590840"/>
            <a:ext cx="10663311" cy="59084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JP18</a:t>
            </a:r>
            <a:r>
              <a:rPr kumimoji="1" lang="ja-JP" altLang="en-US"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　改定（一般試験法）</a:t>
            </a:r>
          </a:p>
        </p:txBody>
      </p:sp>
      <p:sp>
        <p:nvSpPr>
          <p:cNvPr id="26" name="四角形: 角を丸くする 25">
            <a:extLst>
              <a:ext uri="{FF2B5EF4-FFF2-40B4-BE49-F238E27FC236}">
                <a16:creationId xmlns:a16="http://schemas.microsoft.com/office/drawing/2014/main" id="{59FE21C9-F496-4372-A5E4-EFCF86852E4F}"/>
              </a:ext>
            </a:extLst>
          </p:cNvPr>
          <p:cNvSpPr/>
          <p:nvPr/>
        </p:nvSpPr>
        <p:spPr>
          <a:xfrm>
            <a:off x="1120195" y="1308293"/>
            <a:ext cx="10832123" cy="2120707"/>
          </a:xfrm>
          <a:prstGeom prst="roundRect">
            <a:avLst/>
          </a:prstGeom>
          <a:solidFill>
            <a:srgbClr val="E8ECE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ＭＳ Ｐゴシック" panose="020B0600070205080204" pitchFamily="50" charset="-128"/>
              <a:cs typeface="+mn-cs"/>
            </a:endParaRPr>
          </a:p>
        </p:txBody>
      </p:sp>
      <p:sp>
        <p:nvSpPr>
          <p:cNvPr id="27" name="テキスト ボックス 26">
            <a:extLst>
              <a:ext uri="{FF2B5EF4-FFF2-40B4-BE49-F238E27FC236}">
                <a16:creationId xmlns:a16="http://schemas.microsoft.com/office/drawing/2014/main" id="{25A6E85B-8592-40E3-841A-6F565FD95B88}"/>
              </a:ext>
            </a:extLst>
          </p:cNvPr>
          <p:cNvSpPr txBox="1"/>
          <p:nvPr/>
        </p:nvSpPr>
        <p:spPr>
          <a:xfrm>
            <a:off x="1561514" y="1325070"/>
            <a:ext cx="637266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a:t>
            </a:r>
            <a:r>
              <a:rPr kumimoji="1" lang="en-US" altLang="ja-JP"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2.66</a:t>
            </a:r>
            <a:r>
              <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＞元素不純物（第</a:t>
            </a:r>
            <a:r>
              <a:rPr kumimoji="1" lang="en-US" altLang="ja-JP"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2</a:t>
            </a:r>
            <a:r>
              <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追補からの改定）</a:t>
            </a:r>
          </a:p>
        </p:txBody>
      </p:sp>
      <p:sp>
        <p:nvSpPr>
          <p:cNvPr id="10" name="テキスト ボックス 9">
            <a:extLst>
              <a:ext uri="{FF2B5EF4-FFF2-40B4-BE49-F238E27FC236}">
                <a16:creationId xmlns:a16="http://schemas.microsoft.com/office/drawing/2014/main" id="{B6ACA5B8-1AEC-41CC-BE6C-0D0D1DC16B6B}"/>
              </a:ext>
            </a:extLst>
          </p:cNvPr>
          <p:cNvSpPr txBox="1"/>
          <p:nvPr/>
        </p:nvSpPr>
        <p:spPr>
          <a:xfrm>
            <a:off x="1688124" y="1725647"/>
            <a:ext cx="9917722"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☆試験法構成の変更</a:t>
            </a:r>
            <a:endParaRPr kumimoji="1" lang="en-US" altLang="ja-JP"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rPr>
              <a:t>＜</a:t>
            </a:r>
            <a:r>
              <a:rPr kumimoji="1" lang="en-US" altLang="ja-JP"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rPr>
              <a:t>2.66</a:t>
            </a:r>
            <a:r>
              <a:rPr kumimoji="1" lang="ja-JP" altLang="en-US"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rPr>
              <a:t>＞元素不純物試験法として記載されていた内容</a:t>
            </a:r>
            <a:endParaRPr kumimoji="1" lang="en-US" altLang="ja-JP"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000" b="1" dirty="0">
                <a:solidFill>
                  <a:srgbClr val="D905C0"/>
                </a:solidFill>
                <a:latin typeface="Calibri" panose="020F0502020204030204"/>
                <a:ea typeface="ＭＳ Ｐゴシック" panose="020B0600070205080204" pitchFamily="50" charset="-128"/>
              </a:rPr>
              <a:t>　</a:t>
            </a:r>
            <a:r>
              <a:rPr kumimoji="1" lang="ja-JP" altLang="en-US"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rPr>
              <a:t>→＜</a:t>
            </a:r>
            <a:r>
              <a:rPr kumimoji="1" lang="en-US" altLang="ja-JP"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rPr>
              <a:t>2.66</a:t>
            </a:r>
            <a:r>
              <a:rPr kumimoji="1" lang="ja-JP" altLang="en-US"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rPr>
              <a:t>＞元素不純物の</a:t>
            </a:r>
            <a:r>
              <a:rPr kumimoji="1" lang="en-US" altLang="ja-JP"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rPr>
              <a:t>Ⅱ.</a:t>
            </a:r>
            <a:r>
              <a:rPr kumimoji="1" lang="ja-JP" altLang="en-US"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rPr>
              <a:t>元素不純物試験法　として記載</a:t>
            </a:r>
            <a:endParaRPr kumimoji="1" lang="en-US" altLang="ja-JP"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endParaRPr>
          </a:p>
        </p:txBody>
      </p:sp>
      <p:sp>
        <p:nvSpPr>
          <p:cNvPr id="17" name="テキスト ボックス 16">
            <a:extLst>
              <a:ext uri="{FF2B5EF4-FFF2-40B4-BE49-F238E27FC236}">
                <a16:creationId xmlns:a16="http://schemas.microsoft.com/office/drawing/2014/main" id="{FF700FC1-328D-495F-BA7E-332720B2E455}"/>
              </a:ext>
            </a:extLst>
          </p:cNvPr>
          <p:cNvSpPr txBox="1"/>
          <p:nvPr/>
        </p:nvSpPr>
        <p:spPr>
          <a:xfrm>
            <a:off x="1688124" y="2710841"/>
            <a:ext cx="9917722"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rPr>
              <a:t>参考情報：製剤中の元素不純物の管理　として記載されていた内容</a:t>
            </a:r>
            <a:endParaRPr kumimoji="1" lang="en-US" altLang="ja-JP"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000" b="1" dirty="0">
                <a:solidFill>
                  <a:srgbClr val="D905C0"/>
                </a:solidFill>
                <a:latin typeface="Calibri" panose="020F0502020204030204"/>
                <a:ea typeface="ＭＳ Ｐゴシック" panose="020B0600070205080204" pitchFamily="50" charset="-128"/>
              </a:rPr>
              <a:t>　</a:t>
            </a:r>
            <a:r>
              <a:rPr kumimoji="1" lang="ja-JP" altLang="en-US"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rPr>
              <a:t>→＜</a:t>
            </a:r>
            <a:r>
              <a:rPr kumimoji="1" lang="en-US" altLang="ja-JP"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rPr>
              <a:t>2.66</a:t>
            </a:r>
            <a:r>
              <a:rPr kumimoji="1" lang="ja-JP" altLang="en-US"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rPr>
              <a:t>＞元素不純物の</a:t>
            </a:r>
            <a:r>
              <a:rPr lang="en-US" altLang="ja-JP" sz="2000" b="1" dirty="0">
                <a:solidFill>
                  <a:srgbClr val="D905C0"/>
                </a:solidFill>
                <a:latin typeface="Calibri" panose="020F0502020204030204"/>
                <a:ea typeface="ＭＳ Ｐゴシック" panose="020B0600070205080204" pitchFamily="50" charset="-128"/>
              </a:rPr>
              <a:t>Ⅰ</a:t>
            </a:r>
            <a:r>
              <a:rPr kumimoji="1" lang="en-US" altLang="ja-JP"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rPr>
              <a:t>.</a:t>
            </a:r>
            <a:r>
              <a:rPr kumimoji="1" lang="ja-JP" altLang="en-US"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rPr>
              <a:t>製剤中の元素不純物の管理　として記載</a:t>
            </a:r>
            <a:endParaRPr kumimoji="1" lang="en-US" altLang="ja-JP"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endParaRPr>
          </a:p>
        </p:txBody>
      </p:sp>
      <p:sp>
        <p:nvSpPr>
          <p:cNvPr id="18" name="四角形: 角を丸くする 17">
            <a:extLst>
              <a:ext uri="{FF2B5EF4-FFF2-40B4-BE49-F238E27FC236}">
                <a16:creationId xmlns:a16="http://schemas.microsoft.com/office/drawing/2014/main" id="{165D55FE-7F69-4971-BA2D-10594265E2B6}"/>
              </a:ext>
            </a:extLst>
          </p:cNvPr>
          <p:cNvSpPr/>
          <p:nvPr/>
        </p:nvSpPr>
        <p:spPr>
          <a:xfrm>
            <a:off x="1120195" y="3492109"/>
            <a:ext cx="10832123" cy="2664123"/>
          </a:xfrm>
          <a:prstGeom prst="roundRect">
            <a:avLst/>
          </a:prstGeom>
          <a:solidFill>
            <a:srgbClr val="E8ECE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ＭＳ Ｐゴシック" panose="020B0600070205080204" pitchFamily="50" charset="-128"/>
              <a:cs typeface="+mn-cs"/>
            </a:endParaRPr>
          </a:p>
        </p:txBody>
      </p:sp>
      <p:sp>
        <p:nvSpPr>
          <p:cNvPr id="19" name="テキスト ボックス 18">
            <a:extLst>
              <a:ext uri="{FF2B5EF4-FFF2-40B4-BE49-F238E27FC236}">
                <a16:creationId xmlns:a16="http://schemas.microsoft.com/office/drawing/2014/main" id="{4DB19330-C7A7-4C49-A0CB-24E6AC880D39}"/>
              </a:ext>
            </a:extLst>
          </p:cNvPr>
          <p:cNvSpPr txBox="1"/>
          <p:nvPr/>
        </p:nvSpPr>
        <p:spPr>
          <a:xfrm>
            <a:off x="1561514" y="3572387"/>
            <a:ext cx="9360486"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a:t>
            </a:r>
            <a:r>
              <a:rPr kumimoji="1" lang="en-US" altLang="ja-JP"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2.66</a:t>
            </a:r>
            <a:r>
              <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＞元素不純物　</a:t>
            </a:r>
            <a:r>
              <a:rPr kumimoji="1" lang="en-US" altLang="ja-JP"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Ⅰ.</a:t>
            </a:r>
            <a:r>
              <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製剤中の元素不純物の管理</a:t>
            </a:r>
          </a:p>
        </p:txBody>
      </p:sp>
      <p:sp>
        <p:nvSpPr>
          <p:cNvPr id="20" name="テキスト ボックス 19">
            <a:extLst>
              <a:ext uri="{FF2B5EF4-FFF2-40B4-BE49-F238E27FC236}">
                <a16:creationId xmlns:a16="http://schemas.microsoft.com/office/drawing/2014/main" id="{814B1233-F496-49A1-A4BC-A81407FF377C}"/>
              </a:ext>
            </a:extLst>
          </p:cNvPr>
          <p:cNvSpPr txBox="1"/>
          <p:nvPr/>
        </p:nvSpPr>
        <p:spPr>
          <a:xfrm>
            <a:off x="1688124" y="3934864"/>
            <a:ext cx="9917722" cy="224676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☆文言の記載整備</a:t>
            </a:r>
            <a:endParaRPr kumimoji="1" lang="en-US" altLang="ja-JP"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endParaRPr>
          </a:p>
          <a:p>
            <a:pPr lvl="0" indent="177800">
              <a:tabLst>
                <a:tab pos="2959100" algn="l"/>
                <a:tab pos="3683000" algn="l"/>
                <a:tab pos="4038600" algn="l"/>
                <a:tab pos="4572000" algn="l"/>
              </a:tabLst>
              <a:defRPr/>
            </a:pPr>
            <a:r>
              <a:rPr lang="ja-JP" altLang="en-US" sz="2000" b="1" dirty="0">
                <a:solidFill>
                  <a:srgbClr val="D905C0"/>
                </a:solidFill>
              </a:rPr>
              <a:t>ポリペプチド</a:t>
            </a:r>
            <a:r>
              <a:rPr lang="en-US" altLang="ja-JP" sz="2000" b="1" dirty="0">
                <a:solidFill>
                  <a:srgbClr val="D905C0"/>
                </a:solidFill>
              </a:rPr>
              <a:t>		</a:t>
            </a:r>
            <a:r>
              <a:rPr lang="ja-JP" altLang="en-US" sz="2000" b="1" dirty="0">
                <a:solidFill>
                  <a:srgbClr val="D905C0"/>
                </a:solidFill>
              </a:rPr>
              <a:t>→</a:t>
            </a:r>
            <a:r>
              <a:rPr lang="en-US" altLang="ja-JP" sz="2000" b="1" dirty="0">
                <a:solidFill>
                  <a:srgbClr val="D905C0"/>
                </a:solidFill>
              </a:rPr>
              <a:t>		</a:t>
            </a:r>
            <a:r>
              <a:rPr lang="ja-JP" altLang="en-US" sz="2000" b="1" dirty="0">
                <a:solidFill>
                  <a:srgbClr val="D905C0"/>
                </a:solidFill>
              </a:rPr>
              <a:t>ペプチド</a:t>
            </a:r>
            <a:endParaRPr kumimoji="1" lang="en-US" altLang="ja-JP"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endParaRPr>
          </a:p>
          <a:p>
            <a:pPr marR="0" lvl="0" indent="177800" algn="l" defTabSz="914400" rtl="0" eaLnBrk="1" fontAlgn="auto" latinLnBrk="0" hangingPunct="1">
              <a:lnSpc>
                <a:spcPct val="100000"/>
              </a:lnSpc>
              <a:spcBef>
                <a:spcPts val="0"/>
              </a:spcBef>
              <a:spcAft>
                <a:spcPts val="0"/>
              </a:spcAft>
              <a:buClrTx/>
              <a:buSzTx/>
              <a:buFontTx/>
              <a:buNone/>
              <a:tabLst>
                <a:tab pos="3683000" algn="l"/>
              </a:tabLst>
              <a:defRPr/>
            </a:pPr>
            <a:r>
              <a:rPr kumimoji="1" lang="ja-JP" altLang="en-US"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rPr>
              <a:t>血漿製剤を含む血液製剤</a:t>
            </a:r>
            <a:r>
              <a:rPr kumimoji="1" lang="en-US" altLang="ja-JP"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rPr>
              <a:t>	</a:t>
            </a:r>
            <a:r>
              <a:rPr kumimoji="1" lang="ja-JP" altLang="en-US"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rPr>
              <a:t>→</a:t>
            </a:r>
            <a:r>
              <a:rPr kumimoji="1" lang="en-US" altLang="ja-JP"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rPr>
              <a:t>	</a:t>
            </a:r>
            <a:r>
              <a:rPr kumimoji="1" lang="ja-JP" altLang="en-US"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rPr>
              <a:t>血漿分画製剤，血液製剤</a:t>
            </a:r>
            <a:endParaRPr kumimoji="1" lang="en-US" altLang="ja-JP"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endParaRPr>
          </a:p>
          <a:p>
            <a:pPr marR="0" lvl="0" indent="177800" algn="l" defTabSz="914400" rtl="0" eaLnBrk="1" fontAlgn="auto" latinLnBrk="0" hangingPunct="1">
              <a:lnSpc>
                <a:spcPct val="100000"/>
              </a:lnSpc>
              <a:spcBef>
                <a:spcPts val="0"/>
              </a:spcBef>
              <a:spcAft>
                <a:spcPts val="0"/>
              </a:spcAft>
              <a:buClrTx/>
              <a:buSzTx/>
              <a:buFontTx/>
              <a:buNone/>
              <a:tabLst>
                <a:tab pos="2959100" algn="l"/>
                <a:tab pos="3683000" algn="l"/>
              </a:tabLst>
              <a:defRPr/>
            </a:pPr>
            <a:r>
              <a:rPr lang="ja-JP" altLang="en-US" sz="2000" b="1" dirty="0">
                <a:solidFill>
                  <a:srgbClr val="D905C0"/>
                </a:solidFill>
                <a:latin typeface="Calibri" panose="020F0502020204030204"/>
                <a:ea typeface="ＭＳ Ｐゴシック" panose="020B0600070205080204" pitchFamily="50" charset="-128"/>
              </a:rPr>
              <a:t>製造プロセス</a:t>
            </a:r>
            <a:r>
              <a:rPr lang="en-US" altLang="ja-JP" sz="2000" b="1" dirty="0">
                <a:solidFill>
                  <a:srgbClr val="D905C0"/>
                </a:solidFill>
                <a:latin typeface="Calibri" panose="020F0502020204030204"/>
                <a:ea typeface="ＭＳ Ｐゴシック" panose="020B0600070205080204" pitchFamily="50" charset="-128"/>
              </a:rPr>
              <a:t>		</a:t>
            </a:r>
            <a:r>
              <a:rPr lang="ja-JP" altLang="en-US" sz="2000" b="1" dirty="0">
                <a:solidFill>
                  <a:srgbClr val="D905C0"/>
                </a:solidFill>
                <a:latin typeface="Calibri" panose="020F0502020204030204"/>
                <a:ea typeface="ＭＳ Ｐゴシック" panose="020B0600070205080204" pitchFamily="50" charset="-128"/>
              </a:rPr>
              <a:t>→</a:t>
            </a:r>
            <a:r>
              <a:rPr lang="en-US" altLang="ja-JP" sz="2000" b="1" dirty="0">
                <a:solidFill>
                  <a:srgbClr val="D905C0"/>
                </a:solidFill>
                <a:latin typeface="Calibri" panose="020F0502020204030204"/>
                <a:ea typeface="ＭＳ Ｐゴシック" panose="020B0600070205080204" pitchFamily="50" charset="-128"/>
              </a:rPr>
              <a:t>	</a:t>
            </a:r>
            <a:r>
              <a:rPr lang="ja-JP" altLang="en-US" sz="2000" b="1" dirty="0">
                <a:solidFill>
                  <a:srgbClr val="D905C0"/>
                </a:solidFill>
                <a:latin typeface="Calibri" panose="020F0502020204030204"/>
                <a:ea typeface="ＭＳ Ｐゴシック" panose="020B0600070205080204" pitchFamily="50" charset="-128"/>
              </a:rPr>
              <a:t>製造工程</a:t>
            </a:r>
            <a:endParaRPr lang="en-US" altLang="ja-JP" sz="2000" b="1" dirty="0">
              <a:solidFill>
                <a:srgbClr val="D905C0"/>
              </a:solidFill>
              <a:latin typeface="Calibri" panose="020F0502020204030204"/>
              <a:ea typeface="ＭＳ Ｐゴシック" panose="020B0600070205080204" pitchFamily="50" charset="-128"/>
            </a:endParaRPr>
          </a:p>
          <a:p>
            <a:pPr marR="0" lvl="0" indent="177800" algn="l" defTabSz="914400" rtl="0" eaLnBrk="1" fontAlgn="auto" latinLnBrk="0" hangingPunct="1">
              <a:lnSpc>
                <a:spcPct val="100000"/>
              </a:lnSpc>
              <a:spcBef>
                <a:spcPts val="0"/>
              </a:spcBef>
              <a:spcAft>
                <a:spcPts val="0"/>
              </a:spcAft>
              <a:buClrTx/>
              <a:buSzTx/>
              <a:buFontTx/>
              <a:buNone/>
              <a:tabLst>
                <a:tab pos="2959100" algn="l"/>
                <a:tab pos="3683000" algn="l"/>
              </a:tabLst>
              <a:defRPr/>
            </a:pPr>
            <a:r>
              <a:rPr kumimoji="1" lang="ja-JP" altLang="en-US"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rPr>
              <a:t>試験が必要である場合に</a:t>
            </a:r>
            <a:r>
              <a:rPr kumimoji="1" lang="en-US" altLang="ja-JP"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rPr>
              <a:t>		</a:t>
            </a:r>
            <a:r>
              <a:rPr kumimoji="1" lang="ja-JP" altLang="en-US"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rPr>
              <a:t>→</a:t>
            </a:r>
            <a:r>
              <a:rPr kumimoji="1" lang="en-US" altLang="ja-JP"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rPr>
              <a:t>	</a:t>
            </a:r>
            <a:r>
              <a:rPr kumimoji="1" lang="ja-JP" altLang="en-US"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rPr>
              <a:t>更なる管理が必要である場合に</a:t>
            </a:r>
            <a:endParaRPr kumimoji="1" lang="en-US" altLang="ja-JP"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endParaRPr>
          </a:p>
          <a:p>
            <a:pPr marR="0" lvl="0" indent="177800" algn="l" defTabSz="914400" rtl="0" eaLnBrk="1" fontAlgn="auto" latinLnBrk="0" hangingPunct="1">
              <a:lnSpc>
                <a:spcPct val="100000"/>
              </a:lnSpc>
              <a:spcBef>
                <a:spcPts val="0"/>
              </a:spcBef>
              <a:spcAft>
                <a:spcPts val="0"/>
              </a:spcAft>
              <a:buClrTx/>
              <a:buSzTx/>
              <a:buFontTx/>
              <a:buNone/>
              <a:tabLst/>
              <a:defRPr/>
            </a:pPr>
            <a:r>
              <a:rPr lang="ja-JP" altLang="en-US" sz="2000" b="1" dirty="0">
                <a:solidFill>
                  <a:srgbClr val="D905C0"/>
                </a:solidFill>
                <a:latin typeface="Calibri" panose="020F0502020204030204"/>
                <a:ea typeface="ＭＳ Ｐゴシック" panose="020B0600070205080204" pitchFamily="50" charset="-128"/>
              </a:rPr>
              <a:t>スペシエーション（化学形態別分布）→</a:t>
            </a:r>
            <a:r>
              <a:rPr lang="en-US" altLang="ja-JP" sz="2000" b="1" dirty="0">
                <a:solidFill>
                  <a:srgbClr val="D905C0"/>
                </a:solidFill>
                <a:latin typeface="Calibri" panose="020F0502020204030204"/>
                <a:ea typeface="ＭＳ Ｐゴシック" panose="020B0600070205080204" pitchFamily="50" charset="-128"/>
              </a:rPr>
              <a:t>	</a:t>
            </a:r>
            <a:r>
              <a:rPr lang="ja-JP" altLang="en-US" sz="2000" b="1" dirty="0">
                <a:solidFill>
                  <a:srgbClr val="D905C0"/>
                </a:solidFill>
                <a:latin typeface="Calibri" panose="020F0502020204030204"/>
                <a:ea typeface="ＭＳ Ｐゴシック" panose="020B0600070205080204" pitchFamily="50" charset="-128"/>
              </a:rPr>
              <a:t>（　）を削除</a:t>
            </a:r>
            <a:endParaRPr lang="en-US" altLang="ja-JP" sz="2000" b="1" dirty="0">
              <a:solidFill>
                <a:srgbClr val="D905C0"/>
              </a:solidFill>
              <a:latin typeface="Calibri" panose="020F0502020204030204"/>
              <a:ea typeface="ＭＳ Ｐゴシック" panose="020B0600070205080204" pitchFamily="50" charset="-128"/>
            </a:endParaRPr>
          </a:p>
          <a:p>
            <a:pPr indent="177800">
              <a:defRPr/>
            </a:pPr>
            <a:r>
              <a:rPr kumimoji="1" lang="ja-JP" altLang="en-US"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rPr>
              <a:t>　　　　　　　　　　　　　　　　　　　　</a:t>
            </a:r>
            <a:r>
              <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等、</a:t>
            </a:r>
            <a:r>
              <a:rPr lang="ja-JP" altLang="en-US" sz="2000" b="1" dirty="0">
                <a:solidFill>
                  <a:srgbClr val="002060"/>
                </a:solidFill>
                <a:latin typeface="Calibri" panose="020F0502020204030204"/>
                <a:ea typeface="ＭＳ Ｐゴシック" panose="020B0600070205080204" pitchFamily="50" charset="-128"/>
              </a:rPr>
              <a:t>本質的に影響のない軽微な記載の変更</a:t>
            </a:r>
            <a:endParaRPr kumimoji="1" lang="en-US" altLang="ja-JP"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endParaRPr>
          </a:p>
        </p:txBody>
      </p:sp>
    </p:spTree>
    <p:extLst>
      <p:ext uri="{BB962C8B-B14F-4D97-AF65-F5344CB8AC3E}">
        <p14:creationId xmlns:p14="http://schemas.microsoft.com/office/powerpoint/2010/main" val="27112406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B0143529-84A9-4FA7-9BDD-3EA09D736E0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400" b="0" i="1" u="none" strike="noStrike" kern="1200" cap="none" spc="0" normalizeH="0" baseline="0" noProof="0">
                <a:ln>
                  <a:noFill/>
                </a:ln>
                <a:solidFill>
                  <a:prstClr val="white"/>
                </a:solidFill>
                <a:effectLst/>
                <a:uLnTx/>
                <a:uFillTx/>
                <a:latin typeface="Calibri" panose="020F0502020204030204"/>
                <a:ea typeface="+mn-ea"/>
                <a:cs typeface="+mn-cs"/>
              </a:rPr>
              <a:t>ENVIRONMENTAL TECHNICAL Co., Ltd</a:t>
            </a:r>
            <a:endParaRPr kumimoji="1" lang="en-US" sz="1400" b="0"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スライド番号プレースホルダー 2">
            <a:extLst>
              <a:ext uri="{FF2B5EF4-FFF2-40B4-BE49-F238E27FC236}">
                <a16:creationId xmlns:a16="http://schemas.microsoft.com/office/drawing/2014/main" id="{DF815553-2C39-4E23-A8E2-83B6D766F14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1845F5A-061D-4825-9AE9-D7794091C6CF}" type="slidenum">
              <a:rPr kumimoji="1" lang="en-US"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r>
              <a:rPr lang="ja-JP" altLang="en-US" dirty="0"/>
              <a:t>／</a:t>
            </a:r>
            <a:r>
              <a:rPr lang="en-US" altLang="ja-JP" dirty="0"/>
              <a:t>46</a:t>
            </a:r>
            <a:endParaRPr kumimoji="1"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四角形: 角を丸くする 6">
            <a:extLst>
              <a:ext uri="{FF2B5EF4-FFF2-40B4-BE49-F238E27FC236}">
                <a16:creationId xmlns:a16="http://schemas.microsoft.com/office/drawing/2014/main" id="{D9043E02-82C6-43A7-9724-011E309D5364}"/>
              </a:ext>
            </a:extLst>
          </p:cNvPr>
          <p:cNvSpPr/>
          <p:nvPr/>
        </p:nvSpPr>
        <p:spPr>
          <a:xfrm>
            <a:off x="689316" y="590840"/>
            <a:ext cx="10663311" cy="59084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JP18</a:t>
            </a:r>
            <a:r>
              <a:rPr kumimoji="1" lang="ja-JP" altLang="en-US"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　改定（一般試験法）</a:t>
            </a:r>
          </a:p>
        </p:txBody>
      </p:sp>
      <p:sp>
        <p:nvSpPr>
          <p:cNvPr id="26" name="四角形: 角を丸くする 25">
            <a:extLst>
              <a:ext uri="{FF2B5EF4-FFF2-40B4-BE49-F238E27FC236}">
                <a16:creationId xmlns:a16="http://schemas.microsoft.com/office/drawing/2014/main" id="{59FE21C9-F496-4372-A5E4-EFCF86852E4F}"/>
              </a:ext>
            </a:extLst>
          </p:cNvPr>
          <p:cNvSpPr/>
          <p:nvPr/>
        </p:nvSpPr>
        <p:spPr>
          <a:xfrm>
            <a:off x="1120196" y="1308294"/>
            <a:ext cx="10832123" cy="942538"/>
          </a:xfrm>
          <a:prstGeom prst="roundRect">
            <a:avLst/>
          </a:prstGeom>
          <a:solidFill>
            <a:srgbClr val="E8ECE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ＭＳ Ｐゴシック" panose="020B0600070205080204" pitchFamily="50" charset="-128"/>
              <a:cs typeface="+mn-cs"/>
            </a:endParaRPr>
          </a:p>
        </p:txBody>
      </p:sp>
      <p:sp>
        <p:nvSpPr>
          <p:cNvPr id="27" name="テキスト ボックス 26">
            <a:extLst>
              <a:ext uri="{FF2B5EF4-FFF2-40B4-BE49-F238E27FC236}">
                <a16:creationId xmlns:a16="http://schemas.microsoft.com/office/drawing/2014/main" id="{25A6E85B-8592-40E3-841A-6F565FD95B88}"/>
              </a:ext>
            </a:extLst>
          </p:cNvPr>
          <p:cNvSpPr txBox="1"/>
          <p:nvPr/>
        </p:nvSpPr>
        <p:spPr>
          <a:xfrm>
            <a:off x="1561514" y="1325070"/>
            <a:ext cx="637266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a:t>
            </a:r>
            <a:r>
              <a:rPr kumimoji="1" lang="en-US" altLang="ja-JP"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2.52</a:t>
            </a:r>
            <a:r>
              <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＞熱分析法</a:t>
            </a:r>
          </a:p>
        </p:txBody>
      </p:sp>
      <p:sp>
        <p:nvSpPr>
          <p:cNvPr id="10" name="テキスト ボックス 9">
            <a:extLst>
              <a:ext uri="{FF2B5EF4-FFF2-40B4-BE49-F238E27FC236}">
                <a16:creationId xmlns:a16="http://schemas.microsoft.com/office/drawing/2014/main" id="{B6ACA5B8-1AEC-41CC-BE6C-0D0D1DC16B6B}"/>
              </a:ext>
            </a:extLst>
          </p:cNvPr>
          <p:cNvSpPr txBox="1"/>
          <p:nvPr/>
        </p:nvSpPr>
        <p:spPr>
          <a:xfrm>
            <a:off x="1688124" y="1700247"/>
            <a:ext cx="991772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☆前文の記載整備</a:t>
            </a:r>
            <a:endParaRPr kumimoji="1" lang="en-US" altLang="ja-JP"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endParaRPr>
          </a:p>
        </p:txBody>
      </p:sp>
      <p:pic>
        <p:nvPicPr>
          <p:cNvPr id="12" name="図 11" descr="挿絵, 抽象 が含まれている画像&#10;&#10;自動的に生成された説明">
            <a:extLst>
              <a:ext uri="{FF2B5EF4-FFF2-40B4-BE49-F238E27FC236}">
                <a16:creationId xmlns:a16="http://schemas.microsoft.com/office/drawing/2014/main" id="{79191899-A487-42A7-B4B8-DB0B95A6D7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9346" y="4079635"/>
            <a:ext cx="1305217" cy="1529598"/>
          </a:xfrm>
          <a:prstGeom prst="rect">
            <a:avLst/>
          </a:prstGeom>
        </p:spPr>
      </p:pic>
      <p:sp>
        <p:nvSpPr>
          <p:cNvPr id="15" name="吹き出し: 角を丸めた四角形 14">
            <a:extLst>
              <a:ext uri="{FF2B5EF4-FFF2-40B4-BE49-F238E27FC236}">
                <a16:creationId xmlns:a16="http://schemas.microsoft.com/office/drawing/2014/main" id="{BBA49730-B175-44DA-A8B5-B6697091F761}"/>
              </a:ext>
            </a:extLst>
          </p:cNvPr>
          <p:cNvSpPr/>
          <p:nvPr/>
        </p:nvSpPr>
        <p:spPr>
          <a:xfrm>
            <a:off x="3042594" y="4134824"/>
            <a:ext cx="5424191" cy="1140562"/>
          </a:xfrm>
          <a:prstGeom prst="wedgeRoundRectCallout">
            <a:avLst>
              <a:gd name="adj1" fmla="val -58611"/>
              <a:gd name="adj2" fmla="val -7807"/>
              <a:gd name="adj3" fmla="val 16667"/>
            </a:avLst>
          </a:prstGeom>
          <a:solidFill>
            <a:srgbClr val="FFDDE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dirty="0">
                <a:solidFill>
                  <a:schemeClr val="tx1"/>
                </a:solidFill>
                <a:latin typeface="HGP創英角ﾎﾟｯﾌﾟ体" panose="040B0A00000000000000" pitchFamily="50" charset="-128"/>
                <a:ea typeface="HGP創英角ﾎﾟｯﾌﾟ体" panose="040B0A00000000000000" pitchFamily="50" charset="-128"/>
              </a:rPr>
              <a:t>通則</a:t>
            </a:r>
            <a:r>
              <a:rPr lang="en-US" altLang="ja-JP" sz="2400" dirty="0">
                <a:solidFill>
                  <a:schemeClr val="tx1"/>
                </a:solidFill>
                <a:latin typeface="HGP創英角ﾎﾟｯﾌﾟ体" panose="040B0A00000000000000" pitchFamily="50" charset="-128"/>
                <a:ea typeface="HGP創英角ﾎﾟｯﾌﾟ体" panose="040B0A00000000000000" pitchFamily="50" charset="-128"/>
              </a:rPr>
              <a:t>49</a:t>
            </a:r>
            <a:r>
              <a:rPr lang="ja-JP" altLang="en-US" sz="2400" dirty="0">
                <a:solidFill>
                  <a:schemeClr val="tx1"/>
                </a:solidFill>
                <a:latin typeface="HGP創英角ﾎﾟｯﾌﾟ体" panose="040B0A00000000000000" pitchFamily="50" charset="-128"/>
                <a:ea typeface="HGP創英角ﾎﾟｯﾌﾟ体" panose="040B0A00000000000000" pitchFamily="50" charset="-128"/>
              </a:rPr>
              <a:t>の国際調和の記載に基づき、</a:t>
            </a:r>
            <a:endParaRPr lang="en-US" altLang="ja-JP" sz="2400" dirty="0">
              <a:solidFill>
                <a:schemeClr val="tx1"/>
              </a:solidFill>
              <a:latin typeface="HGP創英角ﾎﾟｯﾌﾟ体" panose="040B0A00000000000000" pitchFamily="50" charset="-128"/>
              <a:ea typeface="HGP創英角ﾎﾟｯﾌﾟ体" panose="040B0A00000000000000" pitchFamily="50" charset="-128"/>
            </a:endParaRPr>
          </a:p>
          <a:p>
            <a:pPr algn="ctr"/>
            <a:r>
              <a:rPr lang="ja-JP" altLang="en-US" sz="2400" dirty="0">
                <a:solidFill>
                  <a:schemeClr val="tx1"/>
                </a:solidFill>
                <a:latin typeface="HGP創英角ﾎﾟｯﾌﾟ体" panose="040B0A00000000000000" pitchFamily="50" charset="-128"/>
                <a:ea typeface="HGP創英角ﾎﾟｯﾌﾟ体" panose="040B0A00000000000000" pitchFamily="50" charset="-128"/>
              </a:rPr>
              <a:t>前文を分かりやすく記載整備</a:t>
            </a:r>
            <a:endParaRPr lang="en-US" altLang="ja-JP" sz="2400" dirty="0">
              <a:solidFill>
                <a:schemeClr val="tx1"/>
              </a:solidFill>
              <a:latin typeface="HGP創英角ﾎﾟｯﾌﾟ体" panose="040B0A00000000000000" pitchFamily="50" charset="-128"/>
              <a:ea typeface="HGP創英角ﾎﾟｯﾌﾟ体" panose="040B0A00000000000000" pitchFamily="50" charset="-128"/>
            </a:endParaRPr>
          </a:p>
          <a:p>
            <a:pPr algn="ctr"/>
            <a:r>
              <a:rPr lang="ja-JP" altLang="en-US" sz="2400" dirty="0">
                <a:solidFill>
                  <a:schemeClr val="tx1"/>
                </a:solidFill>
                <a:latin typeface="HGP創英角ﾎﾟｯﾌﾟ体" panose="040B0A00000000000000" pitchFamily="50" charset="-128"/>
                <a:ea typeface="HGP創英角ﾎﾟｯﾌﾟ体" panose="040B0A00000000000000" pitchFamily="50" charset="-128"/>
              </a:rPr>
              <a:t>した改正だぜ</a:t>
            </a:r>
            <a:endParaRPr kumimoji="1" lang="ja-JP" altLang="en-US" sz="2400" dirty="0">
              <a:solidFill>
                <a:schemeClr val="tx1"/>
              </a:solidFill>
              <a:latin typeface="HGP創英角ﾎﾟｯﾌﾟ体" panose="040B0A00000000000000" pitchFamily="50" charset="-128"/>
              <a:ea typeface="HGP創英角ﾎﾟｯﾌﾟ体" panose="040B0A00000000000000" pitchFamily="50" charset="-128"/>
            </a:endParaRPr>
          </a:p>
        </p:txBody>
      </p:sp>
      <p:sp>
        <p:nvSpPr>
          <p:cNvPr id="16" name="四角形: 角を丸くする 15">
            <a:extLst>
              <a:ext uri="{FF2B5EF4-FFF2-40B4-BE49-F238E27FC236}">
                <a16:creationId xmlns:a16="http://schemas.microsoft.com/office/drawing/2014/main" id="{959BA86E-D95C-4D3D-96D8-85B7359FF764}"/>
              </a:ext>
            </a:extLst>
          </p:cNvPr>
          <p:cNvSpPr/>
          <p:nvPr/>
        </p:nvSpPr>
        <p:spPr>
          <a:xfrm>
            <a:off x="1120196" y="2492310"/>
            <a:ext cx="10832123" cy="942538"/>
          </a:xfrm>
          <a:prstGeom prst="roundRect">
            <a:avLst/>
          </a:prstGeom>
          <a:solidFill>
            <a:srgbClr val="E8ECE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ＭＳ Ｐゴシック" panose="020B0600070205080204" pitchFamily="50" charset="-128"/>
              <a:cs typeface="+mn-cs"/>
            </a:endParaRPr>
          </a:p>
        </p:txBody>
      </p:sp>
      <p:sp>
        <p:nvSpPr>
          <p:cNvPr id="17" name="テキスト ボックス 16">
            <a:extLst>
              <a:ext uri="{FF2B5EF4-FFF2-40B4-BE49-F238E27FC236}">
                <a16:creationId xmlns:a16="http://schemas.microsoft.com/office/drawing/2014/main" id="{51F8C498-8A15-4014-972E-17F8C4A8BE75}"/>
              </a:ext>
            </a:extLst>
          </p:cNvPr>
          <p:cNvSpPr txBox="1"/>
          <p:nvPr/>
        </p:nvSpPr>
        <p:spPr>
          <a:xfrm>
            <a:off x="1561514" y="2535386"/>
            <a:ext cx="637266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a:t>
            </a:r>
            <a:r>
              <a:rPr lang="en-US" altLang="ja-JP" sz="2000" b="1" dirty="0">
                <a:solidFill>
                  <a:srgbClr val="002060"/>
                </a:solidFill>
                <a:latin typeface="Calibri" panose="020F0502020204030204"/>
                <a:ea typeface="ＭＳ Ｐゴシック" panose="020B0600070205080204" pitchFamily="50" charset="-128"/>
              </a:rPr>
              <a:t>4</a:t>
            </a:r>
            <a:r>
              <a:rPr kumimoji="1" lang="en-US" altLang="ja-JP"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.06</a:t>
            </a:r>
            <a:r>
              <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＞無菌試験法</a:t>
            </a:r>
          </a:p>
        </p:txBody>
      </p:sp>
      <p:sp>
        <p:nvSpPr>
          <p:cNvPr id="18" name="テキスト ボックス 17">
            <a:extLst>
              <a:ext uri="{FF2B5EF4-FFF2-40B4-BE49-F238E27FC236}">
                <a16:creationId xmlns:a16="http://schemas.microsoft.com/office/drawing/2014/main" id="{19351977-97E0-4D52-B8C7-221998601C6B}"/>
              </a:ext>
            </a:extLst>
          </p:cNvPr>
          <p:cNvSpPr txBox="1"/>
          <p:nvPr/>
        </p:nvSpPr>
        <p:spPr>
          <a:xfrm>
            <a:off x="1688124" y="2895646"/>
            <a:ext cx="991772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☆前文の記載整備</a:t>
            </a:r>
            <a:endParaRPr kumimoji="1" lang="en-US" altLang="ja-JP"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endParaRPr>
          </a:p>
        </p:txBody>
      </p:sp>
    </p:spTree>
    <p:extLst>
      <p:ext uri="{BB962C8B-B14F-4D97-AF65-F5344CB8AC3E}">
        <p14:creationId xmlns:p14="http://schemas.microsoft.com/office/powerpoint/2010/main" val="24860652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B0143529-84A9-4FA7-9BDD-3EA09D736E0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400" b="0" i="1" u="none" strike="noStrike" kern="1200" cap="none" spc="0" normalizeH="0" baseline="0" noProof="0">
                <a:ln>
                  <a:noFill/>
                </a:ln>
                <a:solidFill>
                  <a:prstClr val="white"/>
                </a:solidFill>
                <a:effectLst/>
                <a:uLnTx/>
                <a:uFillTx/>
                <a:latin typeface="Calibri" panose="020F0502020204030204"/>
                <a:ea typeface="+mn-ea"/>
                <a:cs typeface="+mn-cs"/>
              </a:rPr>
              <a:t>ENVIRONMENTAL TECHNICAL Co., Ltd</a:t>
            </a:r>
            <a:endParaRPr kumimoji="1" lang="en-US" sz="1400" b="0"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スライド番号プレースホルダー 2">
            <a:extLst>
              <a:ext uri="{FF2B5EF4-FFF2-40B4-BE49-F238E27FC236}">
                <a16:creationId xmlns:a16="http://schemas.microsoft.com/office/drawing/2014/main" id="{DF815553-2C39-4E23-A8E2-83B6D766F14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1845F5A-061D-4825-9AE9-D7794091C6CF}" type="slidenum">
              <a:rPr kumimoji="1" lang="en-US"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r>
              <a:rPr lang="ja-JP" altLang="en-US" dirty="0"/>
              <a:t>／</a:t>
            </a:r>
            <a:r>
              <a:rPr lang="en-US" altLang="ja-JP" dirty="0"/>
              <a:t>46</a:t>
            </a:r>
            <a:endParaRPr kumimoji="1"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四角形: 角を丸くする 6">
            <a:extLst>
              <a:ext uri="{FF2B5EF4-FFF2-40B4-BE49-F238E27FC236}">
                <a16:creationId xmlns:a16="http://schemas.microsoft.com/office/drawing/2014/main" id="{D9043E02-82C6-43A7-9724-011E309D5364}"/>
              </a:ext>
            </a:extLst>
          </p:cNvPr>
          <p:cNvSpPr/>
          <p:nvPr/>
        </p:nvSpPr>
        <p:spPr>
          <a:xfrm>
            <a:off x="689316" y="590840"/>
            <a:ext cx="10663311" cy="59084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JP18</a:t>
            </a:r>
            <a:r>
              <a:rPr kumimoji="1" lang="ja-JP" altLang="en-US"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　改定（一般試験法）</a:t>
            </a:r>
          </a:p>
        </p:txBody>
      </p:sp>
      <p:pic>
        <p:nvPicPr>
          <p:cNvPr id="13" name="図 12" descr="抽象, 挿絵 が含まれている画像&#10;&#10;自動的に生成された説明">
            <a:extLst>
              <a:ext uri="{FF2B5EF4-FFF2-40B4-BE49-F238E27FC236}">
                <a16:creationId xmlns:a16="http://schemas.microsoft.com/office/drawing/2014/main" id="{D9B996C3-69C0-47D7-819E-577503FF19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33377" y="5281216"/>
            <a:ext cx="1032178" cy="1032178"/>
          </a:xfrm>
          <a:prstGeom prst="rect">
            <a:avLst/>
          </a:prstGeom>
        </p:spPr>
      </p:pic>
      <p:sp>
        <p:nvSpPr>
          <p:cNvPr id="14" name="吹き出し: 角を丸めた四角形 13">
            <a:extLst>
              <a:ext uri="{FF2B5EF4-FFF2-40B4-BE49-F238E27FC236}">
                <a16:creationId xmlns:a16="http://schemas.microsoft.com/office/drawing/2014/main" id="{F923AA2F-D870-4F79-A3FF-B4B30CB73D15}"/>
              </a:ext>
            </a:extLst>
          </p:cNvPr>
          <p:cNvSpPr/>
          <p:nvPr/>
        </p:nvSpPr>
        <p:spPr>
          <a:xfrm>
            <a:off x="3266172" y="5356990"/>
            <a:ext cx="7558048" cy="922181"/>
          </a:xfrm>
          <a:prstGeom prst="wedgeRoundRectCallout">
            <a:avLst>
              <a:gd name="adj1" fmla="val -59508"/>
              <a:gd name="adj2" fmla="val -7193"/>
              <a:gd name="adj3" fmla="val 16667"/>
            </a:avLst>
          </a:prstGeom>
          <a:solidFill>
            <a:srgbClr val="BAFEB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試薬のグレード変更や、</a:t>
            </a:r>
            <a:r>
              <a:rPr kumimoji="1" lang="en-US" altLang="ja-JP" sz="2400" b="1" i="0" u="none" strike="noStrike" kern="1200" cap="none" spc="0" normalizeH="0" baseline="0" noProof="0" dirty="0" err="1">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qNMR</a:t>
            </a:r>
            <a:r>
              <a:rPr kumimoji="1" lang="ja-JP" altLang="en-US"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使用時の天秤の</a:t>
            </a:r>
            <a:endParaRPr kumimoji="1" lang="en-US" altLang="ja-JP"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規定など、該当の試験時には注意してください</a:t>
            </a:r>
          </a:p>
        </p:txBody>
      </p:sp>
      <p:sp>
        <p:nvSpPr>
          <p:cNvPr id="26" name="四角形: 角を丸くする 25">
            <a:extLst>
              <a:ext uri="{FF2B5EF4-FFF2-40B4-BE49-F238E27FC236}">
                <a16:creationId xmlns:a16="http://schemas.microsoft.com/office/drawing/2014/main" id="{59FE21C9-F496-4372-A5E4-EFCF86852E4F}"/>
              </a:ext>
            </a:extLst>
          </p:cNvPr>
          <p:cNvSpPr/>
          <p:nvPr/>
        </p:nvSpPr>
        <p:spPr>
          <a:xfrm>
            <a:off x="1120196" y="1308293"/>
            <a:ext cx="10832123" cy="3681979"/>
          </a:xfrm>
          <a:prstGeom prst="roundRect">
            <a:avLst/>
          </a:prstGeom>
          <a:solidFill>
            <a:srgbClr val="E8ECE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10</a:t>
            </a:r>
            <a:endParaRPr kumimoji="1" lang="ja-JP" altLang="en-US" sz="18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endParaRPr>
          </a:p>
        </p:txBody>
      </p:sp>
      <p:sp>
        <p:nvSpPr>
          <p:cNvPr id="27" name="テキスト ボックス 26">
            <a:extLst>
              <a:ext uri="{FF2B5EF4-FFF2-40B4-BE49-F238E27FC236}">
                <a16:creationId xmlns:a16="http://schemas.microsoft.com/office/drawing/2014/main" id="{25A6E85B-8592-40E3-841A-6F565FD95B88}"/>
              </a:ext>
            </a:extLst>
          </p:cNvPr>
          <p:cNvSpPr txBox="1"/>
          <p:nvPr/>
        </p:nvSpPr>
        <p:spPr>
          <a:xfrm>
            <a:off x="1561514" y="1325070"/>
            <a:ext cx="637266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a:t>
            </a:r>
            <a:r>
              <a:rPr lang="en-US" altLang="ja-JP" sz="2000" b="1" dirty="0">
                <a:solidFill>
                  <a:srgbClr val="002060"/>
                </a:solidFill>
                <a:latin typeface="Calibri" panose="020F0502020204030204"/>
                <a:ea typeface="ＭＳ Ｐゴシック" panose="020B0600070205080204" pitchFamily="50" charset="-128"/>
              </a:rPr>
              <a:t>5</a:t>
            </a:r>
            <a:r>
              <a:rPr kumimoji="1" lang="en-US" altLang="ja-JP"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.01</a:t>
            </a:r>
            <a:r>
              <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＞生薬試験法</a:t>
            </a:r>
          </a:p>
        </p:txBody>
      </p:sp>
      <p:sp>
        <p:nvSpPr>
          <p:cNvPr id="28" name="テキスト ボックス 27">
            <a:extLst>
              <a:ext uri="{FF2B5EF4-FFF2-40B4-BE49-F238E27FC236}">
                <a16:creationId xmlns:a16="http://schemas.microsoft.com/office/drawing/2014/main" id="{1978358C-E1CB-41B6-93EF-C2371AB39610}"/>
              </a:ext>
            </a:extLst>
          </p:cNvPr>
          <p:cNvSpPr txBox="1"/>
          <p:nvPr/>
        </p:nvSpPr>
        <p:spPr>
          <a:xfrm>
            <a:off x="1828799" y="1623376"/>
            <a:ext cx="938368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☆定量</a:t>
            </a:r>
            <a:r>
              <a:rPr kumimoji="1" lang="en-US" altLang="ja-JP"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NMR</a:t>
            </a:r>
            <a:r>
              <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の</a:t>
            </a:r>
            <a:r>
              <a:rPr kumimoji="1" lang="en-US" altLang="ja-JP"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SN</a:t>
            </a:r>
            <a:r>
              <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比の定義を追加</a:t>
            </a:r>
            <a:endParaRPr kumimoji="1" lang="en-US" altLang="ja-JP"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endParaRPr>
          </a:p>
        </p:txBody>
      </p:sp>
      <p:sp>
        <p:nvSpPr>
          <p:cNvPr id="10" name="テキスト ボックス 9">
            <a:extLst>
              <a:ext uri="{FF2B5EF4-FFF2-40B4-BE49-F238E27FC236}">
                <a16:creationId xmlns:a16="http://schemas.microsoft.com/office/drawing/2014/main" id="{B6ACA5B8-1AEC-41CC-BE6C-0D0D1DC16B6B}"/>
              </a:ext>
            </a:extLst>
          </p:cNvPr>
          <p:cNvSpPr txBox="1"/>
          <p:nvPr/>
        </p:nvSpPr>
        <p:spPr>
          <a:xfrm>
            <a:off x="1828798" y="2010522"/>
            <a:ext cx="9777047" cy="28623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☆その他、記載整備</a:t>
            </a:r>
            <a:endParaRPr kumimoji="1" lang="en-US" altLang="ja-JP"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endParaRPr>
          </a:p>
          <a:p>
            <a:pPr marL="365125" marR="0" lvl="0" indent="-182563" algn="l" defTabSz="914400" rtl="0" eaLnBrk="1" fontAlgn="auto" latinLnBrk="0" hangingPunct="1">
              <a:lnSpc>
                <a:spcPct val="100000"/>
              </a:lnSpc>
              <a:spcBef>
                <a:spcPts val="0"/>
              </a:spcBef>
              <a:spcAft>
                <a:spcPts val="0"/>
              </a:spcAft>
              <a:buClrTx/>
              <a:buSzTx/>
              <a:buFontTx/>
              <a:buNone/>
              <a:tabLst/>
              <a:defRPr/>
            </a:pPr>
            <a:r>
              <a:rPr lang="en-US" altLang="ja-JP" sz="2000" b="1" dirty="0">
                <a:solidFill>
                  <a:srgbClr val="D905C0"/>
                </a:solidFill>
                <a:latin typeface="Calibri" panose="020F0502020204030204"/>
                <a:ea typeface="ＭＳ Ｐゴシック" panose="020B0600070205080204" pitchFamily="50" charset="-128"/>
              </a:rPr>
              <a:t>【</a:t>
            </a:r>
            <a:r>
              <a:rPr lang="ja-JP" altLang="en-US" sz="2000" b="1" dirty="0">
                <a:solidFill>
                  <a:srgbClr val="D905C0"/>
                </a:solidFill>
                <a:latin typeface="Calibri" panose="020F0502020204030204"/>
                <a:ea typeface="ＭＳ Ｐゴシック" panose="020B0600070205080204" pitchFamily="50" charset="-128"/>
              </a:rPr>
              <a:t>主な文言の変更点</a:t>
            </a:r>
            <a:r>
              <a:rPr lang="en-US" altLang="ja-JP" sz="2000" b="1" dirty="0">
                <a:solidFill>
                  <a:srgbClr val="D905C0"/>
                </a:solidFill>
                <a:latin typeface="Calibri" panose="020F0502020204030204"/>
                <a:ea typeface="ＭＳ Ｐゴシック" panose="020B0600070205080204" pitchFamily="50" charset="-128"/>
              </a:rPr>
              <a:t>】</a:t>
            </a:r>
          </a:p>
          <a:p>
            <a:pPr marL="365125" marR="0" lvl="0" indent="-182563" algn="l" defTabSz="914400" rtl="0" eaLnBrk="1" fontAlgn="auto" latinLnBrk="0" hangingPunct="1">
              <a:lnSpc>
                <a:spcPct val="100000"/>
              </a:lnSpc>
              <a:spcBef>
                <a:spcPts val="0"/>
              </a:spcBef>
              <a:spcAft>
                <a:spcPts val="0"/>
              </a:spcAft>
              <a:buClrTx/>
              <a:buSzTx/>
              <a:buFontTx/>
              <a:buNone/>
              <a:tabLst>
                <a:tab pos="4572000" algn="l"/>
              </a:tabLst>
              <a:defRPr/>
            </a:pPr>
            <a:r>
              <a:rPr lang="en-US" altLang="ja-JP" sz="2000" b="1" dirty="0">
                <a:solidFill>
                  <a:srgbClr val="D905C0"/>
                </a:solidFill>
                <a:latin typeface="Calibri" panose="020F0502020204030204"/>
                <a:ea typeface="ＭＳ Ｐゴシック" panose="020B0600070205080204" pitchFamily="50" charset="-128"/>
              </a:rPr>
              <a:t>4.3.</a:t>
            </a:r>
            <a:r>
              <a:rPr lang="ja-JP" altLang="en-US" sz="2000" b="1" dirty="0">
                <a:solidFill>
                  <a:srgbClr val="D905C0"/>
                </a:solidFill>
                <a:latin typeface="Calibri" panose="020F0502020204030204"/>
                <a:ea typeface="ＭＳ Ｐゴシック" panose="020B0600070205080204" pitchFamily="50" charset="-128"/>
              </a:rPr>
              <a:t>総</a:t>
            </a:r>
            <a:r>
              <a:rPr lang="en-US" altLang="ja-JP" sz="2000" b="1" dirty="0">
                <a:solidFill>
                  <a:srgbClr val="D905C0"/>
                </a:solidFill>
                <a:latin typeface="Calibri" panose="020F0502020204030204"/>
                <a:ea typeface="ＭＳ Ｐゴシック" panose="020B0600070205080204" pitchFamily="50" charset="-128"/>
              </a:rPr>
              <a:t>BHC</a:t>
            </a:r>
            <a:r>
              <a:rPr lang="ja-JP" altLang="en-US" sz="2000" b="1" dirty="0">
                <a:solidFill>
                  <a:srgbClr val="D905C0"/>
                </a:solidFill>
                <a:latin typeface="Calibri" panose="020F0502020204030204"/>
                <a:ea typeface="ＭＳ Ｐゴシック" panose="020B0600070205080204" pitchFamily="50" charset="-128"/>
              </a:rPr>
              <a:t>及び総</a:t>
            </a:r>
            <a:r>
              <a:rPr lang="en-US" altLang="ja-JP" sz="2000" b="1" dirty="0">
                <a:solidFill>
                  <a:srgbClr val="D905C0"/>
                </a:solidFill>
                <a:latin typeface="Calibri" panose="020F0502020204030204"/>
                <a:ea typeface="ＭＳ Ｐゴシック" panose="020B0600070205080204" pitchFamily="50" charset="-128"/>
              </a:rPr>
              <a:t>DDT</a:t>
            </a:r>
            <a:r>
              <a:rPr lang="ja-JP" altLang="en-US" sz="2000" b="1" dirty="0">
                <a:solidFill>
                  <a:srgbClr val="D905C0"/>
                </a:solidFill>
                <a:latin typeface="Calibri" panose="020F0502020204030204"/>
                <a:ea typeface="ＭＳ Ｐゴシック" panose="020B0600070205080204" pitchFamily="50" charset="-128"/>
              </a:rPr>
              <a:t>：　　　　　　　減圧　</a:t>
            </a:r>
            <a:r>
              <a:rPr lang="en-US" altLang="ja-JP" sz="2000" b="1" dirty="0">
                <a:solidFill>
                  <a:srgbClr val="D905C0"/>
                </a:solidFill>
                <a:latin typeface="Calibri" panose="020F0502020204030204"/>
                <a:ea typeface="ＭＳ Ｐゴシック" panose="020B0600070205080204" pitchFamily="50" charset="-128"/>
              </a:rPr>
              <a:t>	</a:t>
            </a:r>
            <a:r>
              <a:rPr lang="ja-JP" altLang="en-US" sz="2000" b="1" dirty="0">
                <a:solidFill>
                  <a:srgbClr val="D905C0"/>
                </a:solidFill>
                <a:latin typeface="Calibri" panose="020F0502020204030204"/>
                <a:ea typeface="ＭＳ Ｐゴシック" panose="020B0600070205080204" pitchFamily="50" charset="-128"/>
              </a:rPr>
              <a:t>→　低圧（真空）</a:t>
            </a:r>
            <a:endParaRPr lang="en-US" altLang="ja-JP" sz="2000" b="1" dirty="0">
              <a:solidFill>
                <a:srgbClr val="D905C0"/>
              </a:solidFill>
              <a:latin typeface="Calibri" panose="020F0502020204030204"/>
              <a:ea typeface="ＭＳ Ｐゴシック" panose="020B0600070205080204" pitchFamily="50" charset="-128"/>
            </a:endParaRPr>
          </a:p>
          <a:p>
            <a:pPr marL="3587750" marR="0" lvl="0" indent="-3405188" algn="l" defTabSz="914400" rtl="0" eaLnBrk="1" fontAlgn="auto" latinLnBrk="0" hangingPunct="1">
              <a:lnSpc>
                <a:spcPct val="100000"/>
              </a:lnSpc>
              <a:spcBef>
                <a:spcPts val="0"/>
              </a:spcBef>
              <a:spcAft>
                <a:spcPts val="0"/>
              </a:spcAft>
              <a:buClrTx/>
              <a:buSzTx/>
              <a:buFontTx/>
              <a:buNone/>
              <a:tabLst>
                <a:tab pos="4572000" algn="l"/>
              </a:tabLst>
              <a:defRPr/>
            </a:pPr>
            <a:r>
              <a:rPr kumimoji="1" lang="ja-JP" altLang="en-US"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rPr>
              <a:t>　　　　　　　　　　　　　　　　　　　ヘキサン　</a:t>
            </a:r>
            <a:r>
              <a:rPr kumimoji="1" lang="en-US" altLang="ja-JP"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rPr>
              <a:t>	</a:t>
            </a:r>
            <a:r>
              <a:rPr kumimoji="1" lang="ja-JP" altLang="en-US"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rPr>
              <a:t>→　生薬純度試験用ヘキサン</a:t>
            </a:r>
            <a:endParaRPr kumimoji="1" lang="en-US" altLang="ja-JP"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endParaRPr>
          </a:p>
          <a:p>
            <a:pPr marL="3587750" marR="0" lvl="0" indent="-3405188" algn="l" defTabSz="914400" rtl="0" eaLnBrk="1" fontAlgn="auto" latinLnBrk="0" hangingPunct="1">
              <a:lnSpc>
                <a:spcPct val="100000"/>
              </a:lnSpc>
              <a:spcBef>
                <a:spcPts val="0"/>
              </a:spcBef>
              <a:spcAft>
                <a:spcPts val="0"/>
              </a:spcAft>
              <a:buClrTx/>
              <a:buSzTx/>
              <a:buFontTx/>
              <a:buNone/>
              <a:tabLst/>
              <a:defRPr/>
            </a:pPr>
            <a:r>
              <a:rPr lang="en-US" altLang="ja-JP" sz="2000" b="1" dirty="0">
                <a:solidFill>
                  <a:srgbClr val="D905C0"/>
                </a:solidFill>
                <a:latin typeface="Calibri" panose="020F0502020204030204"/>
                <a:ea typeface="ＭＳ Ｐゴシック" panose="020B0600070205080204" pitchFamily="50" charset="-128"/>
              </a:rPr>
              <a:t>10.2.</a:t>
            </a:r>
            <a:r>
              <a:rPr lang="ja-JP" altLang="en-US" sz="2000" b="1" dirty="0">
                <a:solidFill>
                  <a:srgbClr val="D905C0"/>
                </a:solidFill>
                <a:latin typeface="Calibri" panose="020F0502020204030204"/>
                <a:ea typeface="ＭＳ Ｐゴシック" panose="020B0600070205080204" pitchFamily="50" charset="-128"/>
              </a:rPr>
              <a:t>定量</a:t>
            </a:r>
            <a:r>
              <a:rPr lang="en-US" altLang="ja-JP" sz="2000" b="1" dirty="0">
                <a:solidFill>
                  <a:srgbClr val="D905C0"/>
                </a:solidFill>
                <a:latin typeface="Calibri" panose="020F0502020204030204"/>
                <a:ea typeface="ＭＳ Ｐゴシック" panose="020B0600070205080204" pitchFamily="50" charset="-128"/>
              </a:rPr>
              <a:t>NMR</a:t>
            </a:r>
            <a:r>
              <a:rPr lang="ja-JP" altLang="en-US" sz="2000" b="1" dirty="0">
                <a:solidFill>
                  <a:srgbClr val="D905C0"/>
                </a:solidFill>
                <a:latin typeface="Calibri" panose="020F0502020204030204"/>
                <a:ea typeface="ＭＳ Ｐゴシック" panose="020B0600070205080204" pitchFamily="50" charset="-128"/>
              </a:rPr>
              <a:t>用基準物質と定量ソフトの供給：</a:t>
            </a:r>
            <a:endParaRPr lang="en-US" altLang="ja-JP" sz="2000" b="1" dirty="0">
              <a:solidFill>
                <a:srgbClr val="D905C0"/>
              </a:solidFill>
              <a:latin typeface="Calibri" panose="020F0502020204030204"/>
              <a:ea typeface="ＭＳ Ｐゴシック" panose="020B0600070205080204" pitchFamily="50" charset="-128"/>
            </a:endParaRPr>
          </a:p>
          <a:p>
            <a:pPr marL="3587750" marR="0" lvl="0" indent="-3405188" algn="l" defTabSz="914400" rtl="0" eaLnBrk="1" fontAlgn="auto" latinLnBrk="0" hangingPunct="1">
              <a:lnSpc>
                <a:spcPct val="100000"/>
              </a:lnSpc>
              <a:spcBef>
                <a:spcPts val="0"/>
              </a:spcBef>
              <a:spcAft>
                <a:spcPts val="0"/>
              </a:spcAft>
              <a:buClrTx/>
              <a:buSzTx/>
              <a:buFontTx/>
              <a:buNone/>
              <a:tabLst>
                <a:tab pos="4572000" algn="l"/>
              </a:tabLst>
              <a:defRPr/>
            </a:pPr>
            <a:r>
              <a:rPr lang="ja-JP" altLang="en-US" sz="2000" b="1" dirty="0">
                <a:solidFill>
                  <a:srgbClr val="D905C0"/>
                </a:solidFill>
                <a:latin typeface="Calibri" panose="020F0502020204030204"/>
                <a:ea typeface="ＭＳ Ｐゴシック" panose="020B0600070205080204" pitchFamily="50" charset="-128"/>
              </a:rPr>
              <a:t>　　　　　　　　　　　　　　　　　　　　　</a:t>
            </a:r>
            <a:r>
              <a:rPr lang="en-US" altLang="ja-JP" sz="2000" b="1" dirty="0">
                <a:solidFill>
                  <a:srgbClr val="D905C0"/>
                </a:solidFill>
                <a:latin typeface="Calibri" panose="020F0502020204030204"/>
                <a:ea typeface="ＭＳ Ｐゴシック" panose="020B0600070205080204" pitchFamily="50" charset="-128"/>
              </a:rPr>
              <a:t>NMR</a:t>
            </a:r>
            <a:r>
              <a:rPr lang="ja-JP" altLang="en-US" sz="2000" b="1" dirty="0">
                <a:solidFill>
                  <a:srgbClr val="D905C0"/>
                </a:solidFill>
                <a:latin typeface="Calibri" panose="020F0502020204030204"/>
                <a:ea typeface="ＭＳ Ｐゴシック" panose="020B0600070205080204" pitchFamily="50" charset="-128"/>
              </a:rPr>
              <a:t>　</a:t>
            </a:r>
            <a:r>
              <a:rPr lang="en-US" altLang="ja-JP" sz="2000" b="1" dirty="0">
                <a:solidFill>
                  <a:srgbClr val="D905C0"/>
                </a:solidFill>
                <a:latin typeface="Calibri" panose="020F0502020204030204"/>
                <a:ea typeface="ＭＳ Ｐゴシック" panose="020B0600070205080204" pitchFamily="50" charset="-128"/>
              </a:rPr>
              <a:t>	</a:t>
            </a:r>
            <a:r>
              <a:rPr lang="ja-JP" altLang="en-US" sz="2000" b="1" dirty="0">
                <a:solidFill>
                  <a:srgbClr val="D905C0"/>
                </a:solidFill>
                <a:latin typeface="Calibri" panose="020F0502020204030204"/>
                <a:ea typeface="ＭＳ Ｐゴシック" panose="020B0600070205080204" pitchFamily="50" charset="-128"/>
              </a:rPr>
              <a:t>→　定量</a:t>
            </a:r>
            <a:r>
              <a:rPr lang="en-US" altLang="ja-JP" sz="2000" b="1" dirty="0">
                <a:solidFill>
                  <a:srgbClr val="D905C0"/>
                </a:solidFill>
                <a:latin typeface="Calibri" panose="020F0502020204030204"/>
                <a:ea typeface="ＭＳ Ｐゴシック" panose="020B0600070205080204" pitchFamily="50" charset="-128"/>
              </a:rPr>
              <a:t>NMR</a:t>
            </a:r>
          </a:p>
          <a:p>
            <a:pPr marL="3587750" marR="0" lvl="0" indent="-3405188" algn="l" defTabSz="914400" rtl="0" eaLnBrk="1" fontAlgn="auto" latinLnBrk="0" hangingPunct="1">
              <a:lnSpc>
                <a:spcPct val="100000"/>
              </a:lnSpc>
              <a:spcBef>
                <a:spcPts val="0"/>
              </a:spcBef>
              <a:spcAft>
                <a:spcPts val="0"/>
              </a:spcAft>
              <a:buClrTx/>
              <a:buSzTx/>
              <a:buFontTx/>
              <a:buNone/>
              <a:tabLst/>
              <a:defRPr/>
            </a:pPr>
            <a:r>
              <a:rPr kumimoji="1" lang="en-US" altLang="ja-JP"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rPr>
              <a:t>10.4.qNMR</a:t>
            </a:r>
            <a:r>
              <a:rPr kumimoji="1" lang="ja-JP" altLang="en-US"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rPr>
              <a:t>実施の際の注意事項：</a:t>
            </a:r>
            <a:endParaRPr kumimoji="1" lang="en-US" altLang="ja-JP"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endParaRPr>
          </a:p>
          <a:p>
            <a:pPr marL="3587750" marR="0" lvl="0" indent="-3405188" algn="l" defTabSz="914400" rtl="0" eaLnBrk="1" fontAlgn="auto" latinLnBrk="0" hangingPunct="1">
              <a:lnSpc>
                <a:spcPct val="100000"/>
              </a:lnSpc>
              <a:spcBef>
                <a:spcPts val="0"/>
              </a:spcBef>
              <a:spcAft>
                <a:spcPts val="0"/>
              </a:spcAft>
              <a:buClrTx/>
              <a:buSzTx/>
              <a:buFontTx/>
              <a:buNone/>
              <a:tabLst>
                <a:tab pos="4572000" algn="l"/>
              </a:tabLst>
              <a:defRPr/>
            </a:pPr>
            <a:r>
              <a:rPr lang="ja-JP" altLang="en-US" sz="2000" b="1" dirty="0">
                <a:solidFill>
                  <a:srgbClr val="D905C0"/>
                </a:solidFill>
                <a:latin typeface="Calibri" panose="020F0502020204030204"/>
                <a:ea typeface="ＭＳ Ｐゴシック" panose="020B0600070205080204" pitchFamily="50" charset="-128"/>
              </a:rPr>
              <a:t>　　　　　ﾊﾞﾘﾃﾞｰﾄされた現実的な最低量　</a:t>
            </a:r>
            <a:r>
              <a:rPr lang="en-US" altLang="ja-JP" sz="2000" b="1" dirty="0">
                <a:solidFill>
                  <a:srgbClr val="D905C0"/>
                </a:solidFill>
                <a:latin typeface="Calibri" panose="020F0502020204030204"/>
                <a:ea typeface="ＭＳ Ｐゴシック" panose="020B0600070205080204" pitchFamily="50" charset="-128"/>
              </a:rPr>
              <a:t>	</a:t>
            </a:r>
            <a:r>
              <a:rPr lang="ja-JP" altLang="en-US" sz="2000" b="1" dirty="0">
                <a:solidFill>
                  <a:srgbClr val="D905C0"/>
                </a:solidFill>
                <a:latin typeface="Calibri" panose="020F0502020204030204"/>
                <a:ea typeface="ＭＳ Ｐゴシック" panose="020B0600070205080204" pitchFamily="50" charset="-128"/>
              </a:rPr>
              <a:t>→　ｳﾙﾄﾗﾐｸﾛ化学はかりを使用してﾊﾞﾘﾃﾞｰﾄ</a:t>
            </a:r>
            <a:endParaRPr lang="en-US" altLang="ja-JP" sz="2000" b="1" dirty="0">
              <a:solidFill>
                <a:srgbClr val="D905C0"/>
              </a:solidFill>
              <a:latin typeface="Calibri" panose="020F0502020204030204"/>
              <a:ea typeface="ＭＳ Ｐゴシック" panose="020B0600070205080204" pitchFamily="50" charset="-128"/>
            </a:endParaRPr>
          </a:p>
          <a:p>
            <a:pPr marL="3587750" marR="0" lvl="0" indent="-3405188" algn="l" defTabSz="914400" rtl="0" eaLnBrk="1" fontAlgn="auto" latinLnBrk="0" hangingPunct="1">
              <a:lnSpc>
                <a:spcPct val="100000"/>
              </a:lnSpc>
              <a:spcBef>
                <a:spcPts val="0"/>
              </a:spcBef>
              <a:spcAft>
                <a:spcPts val="0"/>
              </a:spcAft>
              <a:buClrTx/>
              <a:buSzTx/>
              <a:buFontTx/>
              <a:buNone/>
              <a:tabLst/>
              <a:defRPr/>
            </a:pPr>
            <a:r>
              <a:rPr lang="ja-JP" altLang="en-US" sz="2000" b="1" dirty="0">
                <a:solidFill>
                  <a:srgbClr val="D905C0"/>
                </a:solidFill>
                <a:latin typeface="Calibri" panose="020F0502020204030204"/>
                <a:ea typeface="ＭＳ Ｐゴシック" panose="020B0600070205080204" pitchFamily="50" charset="-128"/>
              </a:rPr>
              <a:t>　　　　　　　　　　　　　　　　　　　　　　　　　　　　された現実的な最低量</a:t>
            </a:r>
            <a:r>
              <a:rPr kumimoji="1" lang="ja-JP" altLang="en-US"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rPr>
              <a:t>　</a:t>
            </a:r>
            <a:endParaRPr kumimoji="1" lang="en-US" altLang="ja-JP"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endParaRPr>
          </a:p>
        </p:txBody>
      </p:sp>
    </p:spTree>
    <p:extLst>
      <p:ext uri="{BB962C8B-B14F-4D97-AF65-F5344CB8AC3E}">
        <p14:creationId xmlns:p14="http://schemas.microsoft.com/office/powerpoint/2010/main" val="4286361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B0143529-84A9-4FA7-9BDD-3EA09D736E0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400" b="0" i="1" u="none" strike="noStrike" kern="1200" cap="none" spc="0" normalizeH="0" baseline="0" noProof="0">
                <a:ln>
                  <a:noFill/>
                </a:ln>
                <a:solidFill>
                  <a:prstClr val="white"/>
                </a:solidFill>
                <a:effectLst/>
                <a:uLnTx/>
                <a:uFillTx/>
                <a:latin typeface="Calibri" panose="020F0502020204030204"/>
                <a:ea typeface="+mn-ea"/>
                <a:cs typeface="+mn-cs"/>
              </a:rPr>
              <a:t>ENVIRONMENTAL TECHNICAL Co., Ltd</a:t>
            </a:r>
            <a:endParaRPr kumimoji="1" lang="en-US" sz="1400" b="0"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スライド番号プレースホルダー 2">
            <a:extLst>
              <a:ext uri="{FF2B5EF4-FFF2-40B4-BE49-F238E27FC236}">
                <a16:creationId xmlns:a16="http://schemas.microsoft.com/office/drawing/2014/main" id="{DF815553-2C39-4E23-A8E2-83B6D766F14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1845F5A-061D-4825-9AE9-D7794091C6CF}" type="slidenum">
              <a:rPr kumimoji="1" lang="en-US"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a:t>
            </a:fld>
            <a:r>
              <a:rPr lang="ja-JP" altLang="en-US" dirty="0"/>
              <a:t>／</a:t>
            </a:r>
            <a:r>
              <a:rPr lang="en-US" altLang="ja-JP" dirty="0"/>
              <a:t>46</a:t>
            </a:r>
            <a:endParaRPr kumimoji="1"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四角形: 角を丸くする 6">
            <a:extLst>
              <a:ext uri="{FF2B5EF4-FFF2-40B4-BE49-F238E27FC236}">
                <a16:creationId xmlns:a16="http://schemas.microsoft.com/office/drawing/2014/main" id="{D9043E02-82C6-43A7-9724-011E309D5364}"/>
              </a:ext>
            </a:extLst>
          </p:cNvPr>
          <p:cNvSpPr/>
          <p:nvPr/>
        </p:nvSpPr>
        <p:spPr>
          <a:xfrm>
            <a:off x="689316" y="590840"/>
            <a:ext cx="10663311" cy="59084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8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JP18</a:t>
            </a:r>
            <a:r>
              <a:rPr kumimoji="1" lang="ja-JP" altLang="en-US" sz="28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　新規・改定（標準品，標準液，試薬・試液，計量器・用器等）</a:t>
            </a:r>
          </a:p>
        </p:txBody>
      </p:sp>
      <p:sp>
        <p:nvSpPr>
          <p:cNvPr id="26" name="四角形: 角を丸くする 25">
            <a:extLst>
              <a:ext uri="{FF2B5EF4-FFF2-40B4-BE49-F238E27FC236}">
                <a16:creationId xmlns:a16="http://schemas.microsoft.com/office/drawing/2014/main" id="{59FE21C9-F496-4372-A5E4-EFCF86852E4F}"/>
              </a:ext>
            </a:extLst>
          </p:cNvPr>
          <p:cNvSpPr/>
          <p:nvPr/>
        </p:nvSpPr>
        <p:spPr>
          <a:xfrm>
            <a:off x="1378632" y="1304849"/>
            <a:ext cx="9833851" cy="749034"/>
          </a:xfrm>
          <a:prstGeom prst="roundRect">
            <a:avLst/>
          </a:prstGeom>
          <a:solidFill>
            <a:srgbClr val="E8ECE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ＭＳ Ｐゴシック" panose="020B0600070205080204" pitchFamily="50" charset="-128"/>
              <a:cs typeface="+mn-cs"/>
            </a:endParaRPr>
          </a:p>
        </p:txBody>
      </p:sp>
      <p:sp>
        <p:nvSpPr>
          <p:cNvPr id="27" name="テキスト ボックス 26">
            <a:extLst>
              <a:ext uri="{FF2B5EF4-FFF2-40B4-BE49-F238E27FC236}">
                <a16:creationId xmlns:a16="http://schemas.microsoft.com/office/drawing/2014/main" id="{25A6E85B-8592-40E3-841A-6F565FD95B88}"/>
              </a:ext>
            </a:extLst>
          </p:cNvPr>
          <p:cNvSpPr txBox="1"/>
          <p:nvPr/>
        </p:nvSpPr>
        <p:spPr>
          <a:xfrm>
            <a:off x="1378632" y="1321625"/>
            <a:ext cx="9706709"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a:t>
            </a:r>
            <a:r>
              <a:rPr lang="en-US" altLang="ja-JP" sz="2000" b="1" dirty="0">
                <a:solidFill>
                  <a:srgbClr val="002060"/>
                </a:solidFill>
                <a:latin typeface="Calibri" panose="020F0502020204030204"/>
                <a:ea typeface="ＭＳ Ｐゴシック" panose="020B0600070205080204" pitchFamily="50" charset="-128"/>
              </a:rPr>
              <a:t>9</a:t>
            </a:r>
            <a:r>
              <a:rPr kumimoji="1" lang="en-US" altLang="ja-JP"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.01</a:t>
            </a:r>
            <a:r>
              <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＞標準品</a:t>
            </a:r>
            <a:endParaRPr kumimoji="1" lang="en-US" altLang="ja-JP"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000" b="1" dirty="0">
                <a:solidFill>
                  <a:srgbClr val="002060"/>
                </a:solidFill>
                <a:latin typeface="Calibri" panose="020F0502020204030204"/>
                <a:ea typeface="ＭＳ Ｐゴシック" panose="020B0600070205080204" pitchFamily="50" charset="-128"/>
              </a:rPr>
              <a:t>　</a:t>
            </a:r>
            <a:r>
              <a:rPr lang="en-US" altLang="ja-JP" b="1" dirty="0">
                <a:solidFill>
                  <a:srgbClr val="002060"/>
                </a:solidFill>
                <a:latin typeface="Calibri" panose="020F0502020204030204"/>
                <a:ea typeface="ＭＳ Ｐゴシック" panose="020B0600070205080204" pitchFamily="50" charset="-128"/>
              </a:rPr>
              <a:t>(1)</a:t>
            </a:r>
            <a:r>
              <a:rPr lang="ja-JP" altLang="en-US" b="1" dirty="0">
                <a:solidFill>
                  <a:srgbClr val="002060"/>
                </a:solidFill>
                <a:latin typeface="Calibri" panose="020F0502020204030204"/>
                <a:ea typeface="ＭＳ Ｐゴシック" panose="020B0600070205080204" pitchFamily="50" charset="-128"/>
              </a:rPr>
              <a:t>別に厚生労働大臣が定めるところにより厚生労働大臣の登録を受けたものが製造する標準品</a:t>
            </a:r>
            <a:endPar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endParaRPr>
          </a:p>
        </p:txBody>
      </p:sp>
      <p:graphicFrame>
        <p:nvGraphicFramePr>
          <p:cNvPr id="4" name="表 4">
            <a:extLst>
              <a:ext uri="{FF2B5EF4-FFF2-40B4-BE49-F238E27FC236}">
                <a16:creationId xmlns:a16="http://schemas.microsoft.com/office/drawing/2014/main" id="{4921C8E1-CBAE-4B48-AE76-7BBA4DF96DBB}"/>
              </a:ext>
            </a:extLst>
          </p:cNvPr>
          <p:cNvGraphicFramePr>
            <a:graphicFrameLocks noGrp="1"/>
          </p:cNvGraphicFramePr>
          <p:nvPr>
            <p:extLst>
              <p:ext uri="{D42A27DB-BD31-4B8C-83A1-F6EECF244321}">
                <p14:modId xmlns:p14="http://schemas.microsoft.com/office/powerpoint/2010/main" val="3393779328"/>
              </p:ext>
            </p:extLst>
          </p:nvPr>
        </p:nvGraphicFramePr>
        <p:xfrm>
          <a:off x="1336431" y="2179687"/>
          <a:ext cx="10016196" cy="3749040"/>
        </p:xfrm>
        <a:graphic>
          <a:graphicData uri="http://schemas.openxmlformats.org/drawingml/2006/table">
            <a:tbl>
              <a:tblPr firstRow="1" bandRow="1">
                <a:tableStyleId>{0E3FDE45-AF77-4B5C-9715-49D594BDF05E}</a:tableStyleId>
              </a:tblPr>
              <a:tblGrid>
                <a:gridCol w="1457744">
                  <a:extLst>
                    <a:ext uri="{9D8B030D-6E8A-4147-A177-3AD203B41FA5}">
                      <a16:colId xmlns:a16="http://schemas.microsoft.com/office/drawing/2014/main" val="3310822296"/>
                    </a:ext>
                  </a:extLst>
                </a:gridCol>
                <a:gridCol w="2987647">
                  <a:extLst>
                    <a:ext uri="{9D8B030D-6E8A-4147-A177-3AD203B41FA5}">
                      <a16:colId xmlns:a16="http://schemas.microsoft.com/office/drawing/2014/main" val="2061700160"/>
                    </a:ext>
                  </a:extLst>
                </a:gridCol>
                <a:gridCol w="1575581">
                  <a:extLst>
                    <a:ext uri="{9D8B030D-6E8A-4147-A177-3AD203B41FA5}">
                      <a16:colId xmlns:a16="http://schemas.microsoft.com/office/drawing/2014/main" val="3638355715"/>
                    </a:ext>
                  </a:extLst>
                </a:gridCol>
                <a:gridCol w="3995224">
                  <a:extLst>
                    <a:ext uri="{9D8B030D-6E8A-4147-A177-3AD203B41FA5}">
                      <a16:colId xmlns:a16="http://schemas.microsoft.com/office/drawing/2014/main" val="2830744473"/>
                    </a:ext>
                  </a:extLst>
                </a:gridCol>
              </a:tblGrid>
              <a:tr h="2286000">
                <a:tc rowSpan="2">
                  <a:txBody>
                    <a:bodyPr/>
                    <a:lstStyle/>
                    <a:p>
                      <a:r>
                        <a:rPr kumimoji="1" lang="ja-JP" altLang="en-US" dirty="0"/>
                        <a:t>新規収載</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r>
                        <a:rPr kumimoji="1" lang="ja-JP" altLang="en-US" sz="1600" dirty="0"/>
                        <a:t>ｴﾘﾌﾞﾘﾝﾒｼﾙ酸塩標準品</a:t>
                      </a:r>
                      <a:endParaRPr kumimoji="1" lang="en-US" altLang="ja-JP" sz="16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dirty="0"/>
                        <a:t>ｼｽﾃﾑ適合性試験用ｴﾘﾌﾞﾘﾝﾒｼﾙ　</a:t>
                      </a:r>
                      <a:endParaRPr kumimoji="1" lang="en-US" altLang="ja-JP" sz="16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dirty="0"/>
                        <a:t>　酸塩類縁物質</a:t>
                      </a:r>
                      <a:r>
                        <a:rPr kumimoji="1" lang="en-US" altLang="ja-JP" sz="1600" dirty="0"/>
                        <a:t>C</a:t>
                      </a:r>
                      <a:r>
                        <a:rPr kumimoji="1" lang="ja-JP" altLang="en-US" sz="1600" dirty="0"/>
                        <a:t>標準品</a:t>
                      </a:r>
                      <a:endParaRPr kumimoji="1" lang="en-US" altLang="ja-JP" sz="1600" dirty="0"/>
                    </a:p>
                    <a:p>
                      <a:r>
                        <a:rPr kumimoji="1" lang="ja-JP" altLang="en-US" sz="1600" dirty="0"/>
                        <a:t>ｶﾍﾞﾙｺﾞﾘﾝ標準品</a:t>
                      </a:r>
                      <a:endParaRPr kumimoji="1" lang="en-US" altLang="ja-JP" sz="1600" dirty="0"/>
                    </a:p>
                    <a:p>
                      <a:r>
                        <a:rPr kumimoji="1" lang="ja-JP" altLang="en-US" sz="1600" dirty="0"/>
                        <a:t>ｸﾞﾙｶｺﾞﾝ標準品</a:t>
                      </a:r>
                      <a:endParaRPr kumimoji="1" lang="en-US" altLang="ja-JP" sz="1600" dirty="0"/>
                    </a:p>
                    <a:p>
                      <a:r>
                        <a:rPr kumimoji="1" lang="ja-JP" altLang="en-US" sz="1600" dirty="0"/>
                        <a:t>ｹﾞﾌｨﾁﾆﾌﾞ標準品</a:t>
                      </a:r>
                      <a:endParaRPr kumimoji="1" lang="en-US" altLang="ja-JP" sz="1600" dirty="0"/>
                    </a:p>
                    <a:p>
                      <a:r>
                        <a:rPr kumimoji="1" lang="ja-JP" altLang="en-US" sz="1600" dirty="0"/>
                        <a:t>ｻｯｶﾘﾝ標準品</a:t>
                      </a:r>
                      <a:endParaRPr kumimoji="1" lang="en-US" altLang="ja-JP" sz="1600" dirty="0"/>
                    </a:p>
                    <a:p>
                      <a:r>
                        <a:rPr kumimoji="1" lang="ja-JP" altLang="en-US" sz="1600" dirty="0"/>
                        <a:t>ｾﾚｺｷｼﾌﾞ標準品</a:t>
                      </a:r>
                      <a:endParaRPr kumimoji="1" lang="en-US" altLang="ja-JP" sz="1600" dirty="0"/>
                    </a:p>
                    <a:p>
                      <a:r>
                        <a:rPr kumimoji="1" lang="ja-JP" altLang="en-US" sz="1600" dirty="0"/>
                        <a:t>ﾁﾓﾛｰﾙﾏﾚｲﾝ酸塩標準品</a:t>
                      </a:r>
                      <a:endParaRPr kumimoji="1" lang="en-US" altLang="ja-JP" sz="1600" dirty="0"/>
                    </a:p>
                    <a:p>
                      <a:r>
                        <a:rPr kumimoji="1" lang="ja-JP" altLang="en-US" sz="1600" dirty="0"/>
                        <a:t>ﾄﾘｱｿﾞﾗﾑ標準品</a:t>
                      </a:r>
                      <a:endParaRPr kumimoji="1" lang="en-US" altLang="ja-JP" sz="1600" dirty="0"/>
                    </a:p>
                    <a:p>
                      <a:r>
                        <a:rPr kumimoji="1" lang="ja-JP" altLang="en-US" sz="1600" dirty="0"/>
                        <a:t>ﾋﾞｶﾙﾀﾐﾄﾞ標準品</a:t>
                      </a:r>
                      <a:endParaRPr kumimoji="1" lang="en-US" altLang="ja-JP" sz="1600" dirty="0"/>
                    </a:p>
                    <a:p>
                      <a:r>
                        <a:rPr kumimoji="1" lang="ja-JP" altLang="en-US" sz="1600" dirty="0"/>
                        <a:t>ﾌｪﾉﾌｨﾌﾞﾗｰﾄ標準品</a:t>
                      </a:r>
                      <a:endParaRPr kumimoji="1" lang="en-US" altLang="ja-JP" sz="1600" dirty="0"/>
                    </a:p>
                    <a:p>
                      <a:r>
                        <a:rPr kumimoji="1" lang="ja-JP" altLang="en-US" sz="1600" dirty="0"/>
                        <a:t>ﾘﾙﾏｻﾞﾎﾝ塩酸塩標準品</a:t>
                      </a:r>
                      <a:endParaRPr kumimoji="1" lang="en-US" altLang="ja-JP" sz="1600" dirty="0"/>
                    </a:p>
                    <a:p>
                      <a:r>
                        <a:rPr kumimoji="1" lang="ja-JP" altLang="en-US" sz="1600" dirty="0"/>
                        <a:t>ﾛｽﾊﾞｽﾀﾁﾝｶﾙｼｳﾑ標準品</a:t>
                      </a:r>
                      <a:endParaRPr kumimoji="1" lang="en-US" altLang="ja-JP" sz="1600" dirty="0"/>
                    </a:p>
                    <a:p>
                      <a:r>
                        <a:rPr kumimoji="1" lang="ja-JP" altLang="en-US" sz="1600" dirty="0"/>
                        <a:t>ﾛﾌﾗｾﾞﾌﾟ酸ｴﾁﾙ標準品</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en-US" altLang="ja-JP" dirty="0"/>
                        <a:t>(2)</a:t>
                      </a:r>
                      <a:r>
                        <a:rPr kumimoji="1" lang="ja-JP" altLang="en-US" dirty="0"/>
                        <a:t>国立感染症研究所が製造する標準品</a:t>
                      </a:r>
                      <a:endParaRPr kumimoji="1" lang="en-US" altLang="ja-JP" dirty="0"/>
                    </a:p>
                    <a:p>
                      <a:endParaRPr kumimoji="1" lang="en-US" altLang="ja-JP" dirty="0"/>
                    </a:p>
                    <a:p>
                      <a:r>
                        <a:rPr kumimoji="1" lang="ja-JP" altLang="en-US" dirty="0"/>
                        <a:t>から移動</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600" dirty="0"/>
                        <a:t>ｴﾋﾞﾙﾋﾞｼﾝ塩酸塩標準品</a:t>
                      </a:r>
                      <a:endParaRPr kumimoji="1" lang="en-US" altLang="ja-JP" sz="1600" dirty="0"/>
                    </a:p>
                    <a:p>
                      <a:r>
                        <a:rPr kumimoji="1" lang="ja-JP" altLang="en-US" sz="1600" dirty="0"/>
                        <a:t>ｸﾗﾘｽﾛﾏｲｼﾝ標準品</a:t>
                      </a:r>
                      <a:endParaRPr kumimoji="1" lang="en-US" altLang="ja-JP" sz="1600" dirty="0"/>
                    </a:p>
                    <a:p>
                      <a:r>
                        <a:rPr kumimoji="1" lang="ja-JP" altLang="en-US" sz="1600" dirty="0"/>
                        <a:t>ｽﾙﾊﾞｸﾀﾑ標準品</a:t>
                      </a:r>
                      <a:endParaRPr kumimoji="1" lang="en-US" altLang="ja-JP" sz="1600" dirty="0"/>
                    </a:p>
                    <a:p>
                      <a:r>
                        <a:rPr kumimoji="1" lang="ja-JP" altLang="en-US" sz="1600" dirty="0"/>
                        <a:t>ｾﾌｪﾋﾟﾑ塩酸塩標準品</a:t>
                      </a:r>
                      <a:endParaRPr kumimoji="1" lang="en-US" altLang="ja-JP" sz="1600" dirty="0"/>
                    </a:p>
                    <a:p>
                      <a:r>
                        <a:rPr kumimoji="1" lang="ja-JP" altLang="en-US" sz="1600" dirty="0"/>
                        <a:t>ｾﾌｫﾁｱﾑ塩酸塩標準品</a:t>
                      </a:r>
                      <a:endParaRPr kumimoji="1" lang="en-US" altLang="ja-JP" sz="1600" dirty="0"/>
                    </a:p>
                    <a:p>
                      <a:r>
                        <a:rPr kumimoji="1" lang="ja-JP" altLang="en-US" sz="1600" dirty="0"/>
                        <a:t>ｾﾌﾄﾘｱｷｿﾝﾅﾄﾘｳﾑ標準品</a:t>
                      </a:r>
                      <a:endParaRPr kumimoji="1" lang="en-US" altLang="ja-JP" sz="1600" dirty="0"/>
                    </a:p>
                    <a:p>
                      <a:r>
                        <a:rPr kumimoji="1" lang="ja-JP" altLang="en-US" sz="1600" dirty="0"/>
                        <a:t>ﾀｿﾞﾊﾞｸﾀﾑ標準品</a:t>
                      </a:r>
                      <a:endParaRPr kumimoji="1" lang="en-US" altLang="ja-JP" sz="1600" dirty="0"/>
                    </a:p>
                    <a:p>
                      <a:r>
                        <a:rPr kumimoji="1" lang="ja-JP" altLang="en-US" sz="1600" dirty="0"/>
                        <a:t>ﾊﾞﾝｺﾏｲｼﾝ塩酸塩標準品</a:t>
                      </a:r>
                      <a:endParaRPr kumimoji="1" lang="en-US" altLang="ja-JP" sz="1600" dirty="0"/>
                    </a:p>
                    <a:p>
                      <a:r>
                        <a:rPr kumimoji="1" lang="ja-JP" altLang="en-US" sz="1600" dirty="0"/>
                        <a:t>ﾋﾟﾍﾟﾗｼﾘﾝ標準品</a:t>
                      </a:r>
                      <a:endParaRPr kumimoji="1" lang="en-US" altLang="ja-JP" sz="1600" dirty="0"/>
                    </a:p>
                    <a:p>
                      <a:r>
                        <a:rPr kumimoji="1" lang="ja-JP" altLang="en-US" sz="1600" dirty="0"/>
                        <a:t>ﾐﾉｻｲｸﾘﾝ塩酸塩標準品</a:t>
                      </a:r>
                      <a:endParaRPr kumimoji="1" lang="en-US" altLang="ja-JP" sz="1600" dirty="0"/>
                    </a:p>
                    <a:p>
                      <a:r>
                        <a:rPr kumimoji="1" lang="ja-JP" altLang="en-US" sz="1600" dirty="0"/>
                        <a:t>ﾛｷｽﾛﾏｲｼﾝ標準品</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43112255"/>
                  </a:ext>
                </a:extLst>
              </a:tr>
              <a:tr h="815192">
                <a:tc vMerge="1">
                  <a:txBody>
                    <a:bodyPr/>
                    <a:lstStyle/>
                    <a:p>
                      <a:endParaRPr kumimoji="1" lang="ja-JP" altLang="en-US"/>
                    </a:p>
                  </a:txBody>
                  <a:tcPr>
                    <a:lnT w="12700" cap="flat" cmpd="sng" algn="ctr">
                      <a:solidFill>
                        <a:schemeClr val="tx1"/>
                      </a:solidFill>
                      <a:prstDash val="solid"/>
                      <a:round/>
                      <a:headEnd type="none" w="med" len="med"/>
                      <a:tailEnd type="none" w="med" len="med"/>
                    </a:lnT>
                  </a:tcPr>
                </a:tc>
                <a:tc vMerge="1">
                  <a:txBody>
                    <a:bodyPr/>
                    <a:lstStyle/>
                    <a:p>
                      <a:endParaRPr kumimoji="1" lang="ja-JP" altLang="en-US"/>
                    </a:p>
                  </a:txBody>
                  <a:tcPr>
                    <a:lnT w="12700" cap="flat" cmpd="sng" algn="ctr">
                      <a:solidFill>
                        <a:schemeClr val="tx1"/>
                      </a:solidFill>
                      <a:prstDash val="solid"/>
                      <a:round/>
                      <a:headEnd type="none" w="med" len="med"/>
                      <a:tailEnd type="none" w="med" len="med"/>
                    </a:lnT>
                  </a:tcPr>
                </a:tc>
                <a:tc>
                  <a:txBody>
                    <a:bodyPr/>
                    <a:lstStyle/>
                    <a:p>
                      <a:pPr marL="0" algn="l" defTabSz="914400" rtl="0" eaLnBrk="1" latinLnBrk="0" hangingPunct="1"/>
                      <a:r>
                        <a:rPr kumimoji="1" lang="ja-JP" altLang="en-US" sz="1800" b="1" kern="1200" dirty="0">
                          <a:solidFill>
                            <a:schemeClr val="tx1"/>
                          </a:solidFill>
                          <a:latin typeface="+mn-lt"/>
                          <a:ea typeface="+mn-ea"/>
                          <a:cs typeface="+mn-cs"/>
                        </a:rPr>
                        <a:t>名称変更</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20000"/>
                      </a:schemeClr>
                    </a:solidFill>
                  </a:tcPr>
                </a:tc>
                <a:tc>
                  <a:txBody>
                    <a:bodyPr/>
                    <a:lstStyle/>
                    <a:p>
                      <a:pPr marL="0" algn="l" defTabSz="914400" rtl="0" eaLnBrk="1" latinLnBrk="0" hangingPunct="1"/>
                      <a:r>
                        <a:rPr kumimoji="1" lang="ja-JP" altLang="en-US" sz="1600" b="1" kern="1200" dirty="0">
                          <a:solidFill>
                            <a:schemeClr val="tx1"/>
                          </a:solidFill>
                          <a:latin typeface="+mn-lt"/>
                          <a:ea typeface="+mn-ea"/>
                          <a:cs typeface="+mn-cs"/>
                        </a:rPr>
                        <a:t>確認試験用ｻｯｶﾘﾝﾅﾄﾘｳﾑ標準品</a:t>
                      </a:r>
                      <a:endParaRPr kumimoji="1" lang="en-US" altLang="ja-JP" sz="1600" b="1" kern="1200" dirty="0">
                        <a:solidFill>
                          <a:schemeClr val="tx1"/>
                        </a:solidFill>
                        <a:latin typeface="+mn-lt"/>
                        <a:ea typeface="+mn-ea"/>
                        <a:cs typeface="+mn-cs"/>
                      </a:endParaRPr>
                    </a:p>
                    <a:p>
                      <a:pPr marL="0" algn="l" defTabSz="914400" rtl="0" eaLnBrk="1" latinLnBrk="0" hangingPunct="1"/>
                      <a:r>
                        <a:rPr kumimoji="1" lang="ja-JP" altLang="en-US" sz="1600" b="1" kern="1200" dirty="0">
                          <a:solidFill>
                            <a:schemeClr val="tx1"/>
                          </a:solidFill>
                          <a:latin typeface="+mn-lt"/>
                          <a:ea typeface="+mn-ea"/>
                          <a:cs typeface="+mn-cs"/>
                        </a:rPr>
                        <a:t>　→ｻｯｶﾘﾝﾅﾄﾘｳﾑ標準品</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20000"/>
                      </a:schemeClr>
                    </a:solidFill>
                  </a:tcPr>
                </a:tc>
                <a:extLst>
                  <a:ext uri="{0D108BD9-81ED-4DB2-BD59-A6C34878D82A}">
                    <a16:rowId xmlns:a16="http://schemas.microsoft.com/office/drawing/2014/main" val="485881934"/>
                  </a:ext>
                </a:extLst>
              </a:tr>
            </a:tbl>
          </a:graphicData>
        </a:graphic>
      </p:graphicFrame>
    </p:spTree>
    <p:extLst>
      <p:ext uri="{BB962C8B-B14F-4D97-AF65-F5344CB8AC3E}">
        <p14:creationId xmlns:p14="http://schemas.microsoft.com/office/powerpoint/2010/main" val="30741313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B0143529-84A9-4FA7-9BDD-3EA09D736E0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400" b="0" i="1" u="none" strike="noStrike" kern="1200" cap="none" spc="0" normalizeH="0" baseline="0" noProof="0">
                <a:ln>
                  <a:noFill/>
                </a:ln>
                <a:solidFill>
                  <a:prstClr val="white"/>
                </a:solidFill>
                <a:effectLst/>
                <a:uLnTx/>
                <a:uFillTx/>
                <a:latin typeface="Calibri" panose="020F0502020204030204"/>
                <a:ea typeface="+mn-ea"/>
                <a:cs typeface="+mn-cs"/>
              </a:rPr>
              <a:t>ENVIRONMENTAL TECHNICAL Co., Ltd</a:t>
            </a:r>
            <a:endParaRPr kumimoji="1" lang="en-US" sz="1400" b="0"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スライド番号プレースホルダー 2">
            <a:extLst>
              <a:ext uri="{FF2B5EF4-FFF2-40B4-BE49-F238E27FC236}">
                <a16:creationId xmlns:a16="http://schemas.microsoft.com/office/drawing/2014/main" id="{DF815553-2C39-4E23-A8E2-83B6D766F14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1845F5A-061D-4825-9AE9-D7794091C6CF}" type="slidenum">
              <a:rPr kumimoji="1" lang="en-US"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a:t>
            </a:fld>
            <a:r>
              <a:rPr kumimoji="1" lang="ja-JP" altLang="en-US" sz="1800" b="0" i="0" u="none" strike="noStrike" kern="1200" cap="none" spc="0" normalizeH="0" baseline="0" noProof="0" dirty="0">
                <a:ln>
                  <a:noFill/>
                </a:ln>
                <a:solidFill>
                  <a:prstClr val="white"/>
                </a:solidFill>
                <a:effectLst/>
                <a:uLnTx/>
                <a:uFillTx/>
                <a:latin typeface="Calibri" panose="020F0502020204030204"/>
                <a:ea typeface="+mn-ea"/>
                <a:cs typeface="+mn-cs"/>
              </a:rPr>
              <a:t>／</a:t>
            </a:r>
            <a:r>
              <a:rPr kumimoji="1" lang="en-US" altLang="ja-JP" sz="1800" b="0" i="0" u="none" strike="noStrike" kern="1200" cap="none" spc="0" normalizeH="0" baseline="0" noProof="0" dirty="0">
                <a:ln>
                  <a:noFill/>
                </a:ln>
                <a:solidFill>
                  <a:prstClr val="white"/>
                </a:solidFill>
                <a:effectLst/>
                <a:uLnTx/>
                <a:uFillTx/>
                <a:latin typeface="Calibri" panose="020F0502020204030204"/>
                <a:ea typeface="+mn-ea"/>
                <a:cs typeface="+mn-cs"/>
              </a:rPr>
              <a:t>46</a:t>
            </a:r>
            <a:endParaRPr kumimoji="1"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四角形: 角を丸くする 6">
            <a:extLst>
              <a:ext uri="{FF2B5EF4-FFF2-40B4-BE49-F238E27FC236}">
                <a16:creationId xmlns:a16="http://schemas.microsoft.com/office/drawing/2014/main" id="{D9043E02-82C6-43A7-9724-011E309D5364}"/>
              </a:ext>
            </a:extLst>
          </p:cNvPr>
          <p:cNvSpPr/>
          <p:nvPr/>
        </p:nvSpPr>
        <p:spPr>
          <a:xfrm>
            <a:off x="689316" y="590840"/>
            <a:ext cx="10663311" cy="59084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JP18</a:t>
            </a:r>
            <a:r>
              <a:rPr kumimoji="1" lang="ja-JP" altLang="en-US"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　改定（標準品，標準液，試薬・試液，計量器・用器等）</a:t>
            </a:r>
          </a:p>
        </p:txBody>
      </p:sp>
      <p:pic>
        <p:nvPicPr>
          <p:cNvPr id="13" name="図 12" descr="抽象, 挿絵 が含まれている画像&#10;&#10;自動的に生成された説明">
            <a:extLst>
              <a:ext uri="{FF2B5EF4-FFF2-40B4-BE49-F238E27FC236}">
                <a16:creationId xmlns:a16="http://schemas.microsoft.com/office/drawing/2014/main" id="{D9B996C3-69C0-47D7-819E-577503FF19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4992" y="4365302"/>
            <a:ext cx="1512808" cy="1512808"/>
          </a:xfrm>
          <a:prstGeom prst="rect">
            <a:avLst/>
          </a:prstGeom>
        </p:spPr>
      </p:pic>
      <p:sp>
        <p:nvSpPr>
          <p:cNvPr id="14" name="吹き出し: 角を丸めた四角形 13">
            <a:extLst>
              <a:ext uri="{FF2B5EF4-FFF2-40B4-BE49-F238E27FC236}">
                <a16:creationId xmlns:a16="http://schemas.microsoft.com/office/drawing/2014/main" id="{F923AA2F-D870-4F79-A3FF-B4B30CB73D15}"/>
              </a:ext>
            </a:extLst>
          </p:cNvPr>
          <p:cNvSpPr/>
          <p:nvPr/>
        </p:nvSpPr>
        <p:spPr>
          <a:xfrm>
            <a:off x="2998422" y="3512451"/>
            <a:ext cx="7558048" cy="1705702"/>
          </a:xfrm>
          <a:prstGeom prst="wedgeRoundRectCallout">
            <a:avLst>
              <a:gd name="adj1" fmla="val -58554"/>
              <a:gd name="adj2" fmla="val 38578"/>
              <a:gd name="adj3" fmla="val 16667"/>
            </a:avLst>
          </a:prstGeom>
          <a:solidFill>
            <a:srgbClr val="BAFEB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ビュレット・メスフラスコ・メスシリンダー・</a:t>
            </a:r>
            <a:endParaRPr kumimoji="1" lang="en-US" altLang="ja-JP"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ホールピペット・メスピペットが</a:t>
            </a:r>
            <a:endParaRPr kumimoji="1" lang="en-US" altLang="ja-JP"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JIS</a:t>
            </a:r>
            <a:r>
              <a:rPr kumimoji="1" lang="ja-JP" altLang="en-US"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クラス</a:t>
            </a:r>
            <a:r>
              <a:rPr kumimoji="1" lang="en-US" altLang="ja-JP"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A</a:t>
            </a:r>
            <a:r>
              <a:rPr lang="ja-JP" altLang="en-US" sz="2400" b="1" dirty="0">
                <a:solidFill>
                  <a:prstClr val="black"/>
                </a:solidFill>
                <a:latin typeface="HG創英角ｺﾞｼｯｸUB" panose="020B0909000000000000" pitchFamily="49" charset="-128"/>
                <a:ea typeface="HG創英角ｺﾞｼｯｸUB" panose="020B0909000000000000" pitchFamily="49" charset="-128"/>
              </a:rPr>
              <a:t>の</a:t>
            </a:r>
            <a:r>
              <a:rPr kumimoji="1" lang="ja-JP" altLang="en-US"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規定に該当します</a:t>
            </a:r>
            <a:endParaRPr kumimoji="1" lang="en-US" altLang="ja-JP"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（容量によっては規定がないものもあります）</a:t>
            </a:r>
          </a:p>
        </p:txBody>
      </p:sp>
      <p:sp>
        <p:nvSpPr>
          <p:cNvPr id="26" name="四角形: 角を丸くする 25">
            <a:extLst>
              <a:ext uri="{FF2B5EF4-FFF2-40B4-BE49-F238E27FC236}">
                <a16:creationId xmlns:a16="http://schemas.microsoft.com/office/drawing/2014/main" id="{59FE21C9-F496-4372-A5E4-EFCF86852E4F}"/>
              </a:ext>
            </a:extLst>
          </p:cNvPr>
          <p:cNvSpPr/>
          <p:nvPr/>
        </p:nvSpPr>
        <p:spPr>
          <a:xfrm>
            <a:off x="1120196" y="1308294"/>
            <a:ext cx="10832123" cy="2006320"/>
          </a:xfrm>
          <a:prstGeom prst="roundRect">
            <a:avLst/>
          </a:prstGeom>
          <a:solidFill>
            <a:srgbClr val="E8ECE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ＭＳ Ｐゴシック" panose="020B0600070205080204" pitchFamily="50" charset="-128"/>
              <a:cs typeface="+mn-cs"/>
            </a:endParaRPr>
          </a:p>
        </p:txBody>
      </p:sp>
      <p:sp>
        <p:nvSpPr>
          <p:cNvPr id="27" name="テキスト ボックス 26">
            <a:extLst>
              <a:ext uri="{FF2B5EF4-FFF2-40B4-BE49-F238E27FC236}">
                <a16:creationId xmlns:a16="http://schemas.microsoft.com/office/drawing/2014/main" id="{25A6E85B-8592-40E3-841A-6F565FD95B88}"/>
              </a:ext>
            </a:extLst>
          </p:cNvPr>
          <p:cNvSpPr txBox="1"/>
          <p:nvPr/>
        </p:nvSpPr>
        <p:spPr>
          <a:xfrm>
            <a:off x="1561514" y="1325070"/>
            <a:ext cx="637266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a:t>
            </a:r>
            <a:r>
              <a:rPr lang="en-US" altLang="ja-JP" sz="2000" b="1" dirty="0">
                <a:solidFill>
                  <a:srgbClr val="002060"/>
                </a:solidFill>
                <a:latin typeface="Calibri" panose="020F0502020204030204"/>
                <a:ea typeface="ＭＳ Ｐゴシック" panose="020B0600070205080204" pitchFamily="50" charset="-128"/>
              </a:rPr>
              <a:t>9</a:t>
            </a:r>
            <a:r>
              <a:rPr kumimoji="1" lang="en-US" altLang="ja-JP"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.62</a:t>
            </a:r>
            <a:r>
              <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＞計量器・用器</a:t>
            </a:r>
          </a:p>
        </p:txBody>
      </p:sp>
      <p:sp>
        <p:nvSpPr>
          <p:cNvPr id="28" name="テキスト ボックス 27">
            <a:extLst>
              <a:ext uri="{FF2B5EF4-FFF2-40B4-BE49-F238E27FC236}">
                <a16:creationId xmlns:a16="http://schemas.microsoft.com/office/drawing/2014/main" id="{1978358C-E1CB-41B6-93EF-C2371AB39610}"/>
              </a:ext>
            </a:extLst>
          </p:cNvPr>
          <p:cNvSpPr txBox="1"/>
          <p:nvPr/>
        </p:nvSpPr>
        <p:spPr>
          <a:xfrm>
            <a:off x="1828799" y="2059474"/>
            <a:ext cx="9383684" cy="400110"/>
          </a:xfrm>
          <a:prstGeom prst="rect">
            <a:avLst/>
          </a:prstGeom>
          <a:noFill/>
        </p:spPr>
        <p:txBody>
          <a:bodyPr wrap="square" rtlCol="0">
            <a:spAutoFit/>
          </a:bodyPr>
          <a:lstStyle/>
          <a:p>
            <a:pPr marL="365125" marR="0" lvl="0" indent="-182563" algn="l" defTabSz="914400" rtl="0" eaLnBrk="1" fontAlgn="auto" latinLnBrk="0" hangingPunct="1">
              <a:lnSpc>
                <a:spcPct val="100000"/>
              </a:lnSpc>
              <a:spcBef>
                <a:spcPts val="0"/>
              </a:spcBef>
              <a:spcAft>
                <a:spcPts val="0"/>
              </a:spcAft>
              <a:buClrTx/>
              <a:buSzTx/>
              <a:buFontTx/>
              <a:buNone/>
              <a:tabLst/>
              <a:defRPr/>
            </a:pPr>
            <a:r>
              <a:rPr lang="ja-JP" altLang="en-US" sz="2000" b="1" dirty="0">
                <a:solidFill>
                  <a:srgbClr val="D905C0"/>
                </a:solidFill>
                <a:latin typeface="Calibri" panose="020F0502020204030204"/>
                <a:ea typeface="ＭＳ Ｐゴシック" panose="020B0600070205080204" pitchFamily="50" charset="-128"/>
              </a:rPr>
              <a:t>日本工業規格を日本産業規格に変更</a:t>
            </a:r>
            <a:endParaRPr kumimoji="1" lang="en-US" altLang="ja-JP"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endParaRPr>
          </a:p>
        </p:txBody>
      </p:sp>
      <p:sp>
        <p:nvSpPr>
          <p:cNvPr id="10" name="テキスト ボックス 9">
            <a:extLst>
              <a:ext uri="{FF2B5EF4-FFF2-40B4-BE49-F238E27FC236}">
                <a16:creationId xmlns:a16="http://schemas.microsoft.com/office/drawing/2014/main" id="{B6ACA5B8-1AEC-41CC-BE6C-0D0D1DC16B6B}"/>
              </a:ext>
            </a:extLst>
          </p:cNvPr>
          <p:cNvSpPr txBox="1"/>
          <p:nvPr/>
        </p:nvSpPr>
        <p:spPr>
          <a:xfrm>
            <a:off x="1828798" y="2516174"/>
            <a:ext cx="9777047" cy="707886"/>
          </a:xfrm>
          <a:prstGeom prst="rect">
            <a:avLst/>
          </a:prstGeom>
          <a:noFill/>
        </p:spPr>
        <p:txBody>
          <a:bodyPr wrap="square" rtlCol="0">
            <a:spAutoFit/>
          </a:bodyPr>
          <a:lstStyle/>
          <a:p>
            <a:pPr marL="182563" marR="0" lvl="0" algn="l" defTabSz="914400" rtl="0" eaLnBrk="1" fontAlgn="auto" latinLnBrk="0" hangingPunct="1">
              <a:lnSpc>
                <a:spcPct val="100000"/>
              </a:lnSpc>
              <a:spcBef>
                <a:spcPts val="0"/>
              </a:spcBef>
              <a:spcAft>
                <a:spcPts val="0"/>
              </a:spcAft>
              <a:buClrTx/>
              <a:buSzTx/>
              <a:buFontTx/>
              <a:buNone/>
              <a:tabLst/>
              <a:defRPr/>
            </a:pPr>
            <a:r>
              <a:rPr lang="ja-JP" altLang="en-US" sz="2000" b="1" dirty="0">
                <a:solidFill>
                  <a:srgbClr val="D905C0"/>
                </a:solidFill>
                <a:latin typeface="Calibri" panose="020F0502020204030204"/>
                <a:ea typeface="ＭＳ Ｐゴシック" panose="020B0600070205080204" pitchFamily="50" charset="-128"/>
              </a:rPr>
              <a:t>日本産業規格に体積の許容誤差としてクラス</a:t>
            </a:r>
            <a:r>
              <a:rPr lang="en-US" altLang="ja-JP" sz="2000" b="1" dirty="0">
                <a:solidFill>
                  <a:srgbClr val="D905C0"/>
                </a:solidFill>
                <a:latin typeface="Calibri" panose="020F0502020204030204"/>
                <a:ea typeface="ＭＳ Ｐゴシック" panose="020B0600070205080204" pitchFamily="50" charset="-128"/>
              </a:rPr>
              <a:t>A</a:t>
            </a:r>
            <a:r>
              <a:rPr lang="ja-JP" altLang="en-US" sz="2000" b="1" dirty="0">
                <a:solidFill>
                  <a:srgbClr val="D905C0"/>
                </a:solidFill>
                <a:latin typeface="Calibri" panose="020F0502020204030204"/>
                <a:ea typeface="ＭＳ Ｐゴシック" panose="020B0600070205080204" pitchFamily="50" charset="-128"/>
              </a:rPr>
              <a:t>の規格のある場合はその規格に適合したものを用いることが規定</a:t>
            </a:r>
            <a:endParaRPr kumimoji="1" lang="en-US" altLang="ja-JP"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endParaRPr>
          </a:p>
        </p:txBody>
      </p:sp>
      <p:sp>
        <p:nvSpPr>
          <p:cNvPr id="11" name="テキスト ボックス 10">
            <a:extLst>
              <a:ext uri="{FF2B5EF4-FFF2-40B4-BE49-F238E27FC236}">
                <a16:creationId xmlns:a16="http://schemas.microsoft.com/office/drawing/2014/main" id="{1A4E9DF4-5CD6-4342-8F21-30F2C7BF6E9D}"/>
              </a:ext>
            </a:extLst>
          </p:cNvPr>
          <p:cNvSpPr txBox="1"/>
          <p:nvPr/>
        </p:nvSpPr>
        <p:spPr>
          <a:xfrm>
            <a:off x="1828798" y="1715076"/>
            <a:ext cx="977704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a:t>
            </a:r>
            <a:r>
              <a:rPr lang="ja-JP" altLang="en-US" sz="2000" b="1" dirty="0">
                <a:solidFill>
                  <a:srgbClr val="002060"/>
                </a:solidFill>
                <a:latin typeface="Calibri" panose="020F0502020204030204"/>
                <a:ea typeface="ＭＳ Ｐゴシック" panose="020B0600070205080204" pitchFamily="50" charset="-128"/>
              </a:rPr>
              <a:t>化学用体積計</a:t>
            </a:r>
            <a:endParaRPr kumimoji="1" lang="en-US" altLang="ja-JP"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endParaRPr>
          </a:p>
        </p:txBody>
      </p:sp>
    </p:spTree>
    <p:extLst>
      <p:ext uri="{BB962C8B-B14F-4D97-AF65-F5344CB8AC3E}">
        <p14:creationId xmlns:p14="http://schemas.microsoft.com/office/powerpoint/2010/main" val="408057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B0143529-84A9-4FA7-9BDD-3EA09D736E0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400" b="0" i="1" u="none" strike="noStrike" kern="1200" cap="none" spc="0" normalizeH="0" baseline="0" noProof="0">
                <a:ln>
                  <a:noFill/>
                </a:ln>
                <a:solidFill>
                  <a:prstClr val="white"/>
                </a:solidFill>
                <a:effectLst/>
                <a:uLnTx/>
                <a:uFillTx/>
                <a:latin typeface="Calibri" panose="020F0502020204030204"/>
                <a:ea typeface="+mn-ea"/>
                <a:cs typeface="+mn-cs"/>
              </a:rPr>
              <a:t>ENVIRONMENTAL TECHNICAL Co., Ltd</a:t>
            </a:r>
            <a:endParaRPr kumimoji="1" lang="en-US" sz="1400" b="0"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スライド番号プレースホルダー 2">
            <a:extLst>
              <a:ext uri="{FF2B5EF4-FFF2-40B4-BE49-F238E27FC236}">
                <a16:creationId xmlns:a16="http://schemas.microsoft.com/office/drawing/2014/main" id="{DF815553-2C39-4E23-A8E2-83B6D766F14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1845F5A-061D-4825-9AE9-D7794091C6CF}" type="slidenum">
              <a:rPr kumimoji="1" lang="en-US"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a:t>
            </a:fld>
            <a:r>
              <a:rPr lang="ja-JP" altLang="en-US" dirty="0"/>
              <a:t>／</a:t>
            </a:r>
            <a:r>
              <a:rPr lang="en-US" altLang="ja-JP" dirty="0"/>
              <a:t>46</a:t>
            </a:r>
            <a:endParaRPr kumimoji="1"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四角形: 角を丸くする 6">
            <a:extLst>
              <a:ext uri="{FF2B5EF4-FFF2-40B4-BE49-F238E27FC236}">
                <a16:creationId xmlns:a16="http://schemas.microsoft.com/office/drawing/2014/main" id="{D9043E02-82C6-43A7-9724-011E309D5364}"/>
              </a:ext>
            </a:extLst>
          </p:cNvPr>
          <p:cNvSpPr/>
          <p:nvPr/>
        </p:nvSpPr>
        <p:spPr>
          <a:xfrm>
            <a:off x="689316" y="590840"/>
            <a:ext cx="10663311" cy="59084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JP18</a:t>
            </a:r>
            <a:r>
              <a:rPr kumimoji="1" lang="ja-JP" altLang="en-US"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　新規・改定・削除（医薬品各条）</a:t>
            </a:r>
          </a:p>
        </p:txBody>
      </p:sp>
      <p:graphicFrame>
        <p:nvGraphicFramePr>
          <p:cNvPr id="12" name="表 4">
            <a:extLst>
              <a:ext uri="{FF2B5EF4-FFF2-40B4-BE49-F238E27FC236}">
                <a16:creationId xmlns:a16="http://schemas.microsoft.com/office/drawing/2014/main" id="{8A77DA88-AF47-4FD1-91C0-50E3C7595F50}"/>
              </a:ext>
            </a:extLst>
          </p:cNvPr>
          <p:cNvGraphicFramePr>
            <a:graphicFrameLocks noGrp="1"/>
          </p:cNvGraphicFramePr>
          <p:nvPr>
            <p:extLst>
              <p:ext uri="{D42A27DB-BD31-4B8C-83A1-F6EECF244321}">
                <p14:modId xmlns:p14="http://schemas.microsoft.com/office/powerpoint/2010/main" val="1827878727"/>
              </p:ext>
            </p:extLst>
          </p:nvPr>
        </p:nvGraphicFramePr>
        <p:xfrm>
          <a:off x="1336431" y="1354187"/>
          <a:ext cx="10016196" cy="1274712"/>
        </p:xfrm>
        <a:graphic>
          <a:graphicData uri="http://schemas.openxmlformats.org/drawingml/2006/table">
            <a:tbl>
              <a:tblPr firstRow="1" bandRow="1">
                <a:tableStyleId>{0E3FDE45-AF77-4B5C-9715-49D594BDF05E}</a:tableStyleId>
              </a:tblPr>
              <a:tblGrid>
                <a:gridCol w="1457744">
                  <a:extLst>
                    <a:ext uri="{9D8B030D-6E8A-4147-A177-3AD203B41FA5}">
                      <a16:colId xmlns:a16="http://schemas.microsoft.com/office/drawing/2014/main" val="3310822296"/>
                    </a:ext>
                  </a:extLst>
                </a:gridCol>
                <a:gridCol w="3581225">
                  <a:extLst>
                    <a:ext uri="{9D8B030D-6E8A-4147-A177-3AD203B41FA5}">
                      <a16:colId xmlns:a16="http://schemas.microsoft.com/office/drawing/2014/main" val="2061700160"/>
                    </a:ext>
                  </a:extLst>
                </a:gridCol>
                <a:gridCol w="4977227">
                  <a:extLst>
                    <a:ext uri="{9D8B030D-6E8A-4147-A177-3AD203B41FA5}">
                      <a16:colId xmlns:a16="http://schemas.microsoft.com/office/drawing/2014/main" val="3638355715"/>
                    </a:ext>
                  </a:extLst>
                </a:gridCol>
              </a:tblGrid>
              <a:tr h="424904">
                <a:tc rowSpan="3">
                  <a:txBody>
                    <a:bodyPr/>
                    <a:lstStyle/>
                    <a:p>
                      <a:r>
                        <a:rPr kumimoji="1" lang="ja-JP" altLang="en-US" dirty="0"/>
                        <a:t>化学医薬品</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dirty="0"/>
                        <a:t>新規収載</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en-US" altLang="ja-JP" dirty="0"/>
                        <a:t>31</a:t>
                      </a:r>
                      <a:r>
                        <a:rPr kumimoji="1" lang="ja-JP" altLang="en-US" dirty="0"/>
                        <a:t>品目</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43112255"/>
                  </a:ext>
                </a:extLst>
              </a:tr>
              <a:tr h="424904">
                <a:tc vMerge="1">
                  <a:txBody>
                    <a:bodyPr/>
                    <a:lstStyle/>
                    <a:p>
                      <a:endParaRPr kumimoji="1" lang="ja-JP" altLang="en-US"/>
                    </a:p>
                  </a:txBody>
                  <a:tcPr/>
                </a:tc>
                <a:tc>
                  <a:txBody>
                    <a:bodyPr/>
                    <a:lstStyle/>
                    <a:p>
                      <a:pPr marL="0" algn="l" defTabSz="914400" rtl="0" eaLnBrk="1" latinLnBrk="0" hangingPunct="1"/>
                      <a:r>
                        <a:rPr kumimoji="1" lang="ja-JP" altLang="en-US" sz="1800" b="1" kern="1200" dirty="0">
                          <a:solidFill>
                            <a:schemeClr val="tx1"/>
                          </a:solidFill>
                          <a:latin typeface="+mn-lt"/>
                          <a:ea typeface="+mn-ea"/>
                          <a:cs typeface="+mn-cs"/>
                        </a:rPr>
                        <a:t>別名削除、化学名、基原の改定</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latinLnBrk="0" hangingPunct="1"/>
                      <a:r>
                        <a:rPr kumimoji="1" lang="en-US" altLang="ja-JP" sz="1800" b="1" kern="1200" dirty="0">
                          <a:solidFill>
                            <a:schemeClr val="tx1"/>
                          </a:solidFill>
                          <a:latin typeface="+mn-lt"/>
                          <a:ea typeface="+mn-ea"/>
                          <a:cs typeface="+mn-cs"/>
                        </a:rPr>
                        <a:t>644</a:t>
                      </a:r>
                      <a:r>
                        <a:rPr kumimoji="1" lang="ja-JP" altLang="en-US" sz="1800" b="1" kern="1200" dirty="0">
                          <a:solidFill>
                            <a:schemeClr val="tx1"/>
                          </a:solidFill>
                          <a:latin typeface="+mn-lt"/>
                          <a:ea typeface="+mn-ea"/>
                          <a:cs typeface="+mn-cs"/>
                        </a:rPr>
                        <a:t>品目</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76679032"/>
                  </a:ext>
                </a:extLst>
              </a:tr>
              <a:tr h="424904">
                <a:tc vMerge="1">
                  <a:txBody>
                    <a:bodyPr/>
                    <a:lstStyle/>
                    <a:p>
                      <a:endParaRPr kumimoji="1" lang="ja-JP" altLang="en-US"/>
                    </a:p>
                  </a:txBody>
                  <a:tcPr/>
                </a:tc>
                <a:tc>
                  <a:txBody>
                    <a:bodyPr/>
                    <a:lstStyle/>
                    <a:p>
                      <a:pPr marL="0" algn="l" defTabSz="914400" rtl="0" eaLnBrk="1" latinLnBrk="0" hangingPunct="1"/>
                      <a:r>
                        <a:rPr kumimoji="1" lang="ja-JP" altLang="en-US" sz="1800" b="1" kern="1200" dirty="0">
                          <a:solidFill>
                            <a:schemeClr val="tx1"/>
                          </a:solidFill>
                          <a:latin typeface="+mn-lt"/>
                          <a:ea typeface="+mn-ea"/>
                          <a:cs typeface="+mn-cs"/>
                        </a:rPr>
                        <a:t>削除</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latinLnBrk="0" hangingPunct="1"/>
                      <a:r>
                        <a:rPr kumimoji="1" lang="en-US" altLang="ja-JP" sz="1800" b="1" kern="1200" dirty="0">
                          <a:solidFill>
                            <a:schemeClr val="tx1"/>
                          </a:solidFill>
                          <a:latin typeface="+mn-lt"/>
                          <a:ea typeface="+mn-ea"/>
                          <a:cs typeface="+mn-cs"/>
                        </a:rPr>
                        <a:t>8</a:t>
                      </a:r>
                      <a:r>
                        <a:rPr kumimoji="1" lang="ja-JP" altLang="en-US" sz="1800" b="1" kern="1200" dirty="0">
                          <a:solidFill>
                            <a:schemeClr val="tx1"/>
                          </a:solidFill>
                          <a:latin typeface="+mn-lt"/>
                          <a:ea typeface="+mn-ea"/>
                          <a:cs typeface="+mn-cs"/>
                        </a:rPr>
                        <a:t>品目</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02649820"/>
                  </a:ext>
                </a:extLst>
              </a:tr>
            </a:tbl>
          </a:graphicData>
        </a:graphic>
      </p:graphicFrame>
      <p:graphicFrame>
        <p:nvGraphicFramePr>
          <p:cNvPr id="15" name="表 4">
            <a:extLst>
              <a:ext uri="{FF2B5EF4-FFF2-40B4-BE49-F238E27FC236}">
                <a16:creationId xmlns:a16="http://schemas.microsoft.com/office/drawing/2014/main" id="{E5FF6808-8256-4749-940B-C1F63A464B77}"/>
              </a:ext>
            </a:extLst>
          </p:cNvPr>
          <p:cNvGraphicFramePr>
            <a:graphicFrameLocks noGrp="1"/>
          </p:cNvGraphicFramePr>
          <p:nvPr>
            <p:extLst>
              <p:ext uri="{D42A27DB-BD31-4B8C-83A1-F6EECF244321}">
                <p14:modId xmlns:p14="http://schemas.microsoft.com/office/powerpoint/2010/main" val="2872308593"/>
              </p:ext>
            </p:extLst>
          </p:nvPr>
        </p:nvGraphicFramePr>
        <p:xfrm>
          <a:off x="1336431" y="2619574"/>
          <a:ext cx="10016196" cy="1274712"/>
        </p:xfrm>
        <a:graphic>
          <a:graphicData uri="http://schemas.openxmlformats.org/drawingml/2006/table">
            <a:tbl>
              <a:tblPr firstRow="1" bandRow="1">
                <a:tableStyleId>{0E3FDE45-AF77-4B5C-9715-49D594BDF05E}</a:tableStyleId>
              </a:tblPr>
              <a:tblGrid>
                <a:gridCol w="1457744">
                  <a:extLst>
                    <a:ext uri="{9D8B030D-6E8A-4147-A177-3AD203B41FA5}">
                      <a16:colId xmlns:a16="http://schemas.microsoft.com/office/drawing/2014/main" val="3310822296"/>
                    </a:ext>
                  </a:extLst>
                </a:gridCol>
                <a:gridCol w="3593925">
                  <a:extLst>
                    <a:ext uri="{9D8B030D-6E8A-4147-A177-3AD203B41FA5}">
                      <a16:colId xmlns:a16="http://schemas.microsoft.com/office/drawing/2014/main" val="2061700160"/>
                    </a:ext>
                  </a:extLst>
                </a:gridCol>
                <a:gridCol w="4964527">
                  <a:extLst>
                    <a:ext uri="{9D8B030D-6E8A-4147-A177-3AD203B41FA5}">
                      <a16:colId xmlns:a16="http://schemas.microsoft.com/office/drawing/2014/main" val="3638355715"/>
                    </a:ext>
                  </a:extLst>
                </a:gridCol>
              </a:tblGrid>
              <a:tr h="424904">
                <a:tc rowSpan="3">
                  <a:txBody>
                    <a:bodyPr/>
                    <a:lstStyle/>
                    <a:p>
                      <a:r>
                        <a:rPr kumimoji="1" lang="ja-JP" altLang="en-US" dirty="0"/>
                        <a:t>生薬等</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dirty="0"/>
                        <a:t>新規収載</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en-US" altLang="ja-JP" dirty="0"/>
                        <a:t>2</a:t>
                      </a:r>
                      <a:r>
                        <a:rPr kumimoji="1" lang="ja-JP" altLang="en-US" dirty="0"/>
                        <a:t>品目</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43112255"/>
                  </a:ext>
                </a:extLst>
              </a:tr>
              <a:tr h="424904">
                <a:tc vMerge="1">
                  <a:txBody>
                    <a:bodyPr/>
                    <a:lstStyle/>
                    <a:p>
                      <a:endParaRPr kumimoji="1" lang="ja-JP" altLang="en-US"/>
                    </a:p>
                  </a:txBody>
                  <a:tcPr/>
                </a:tc>
                <a:tc>
                  <a:txBody>
                    <a:bodyPr/>
                    <a:lstStyle/>
                    <a:p>
                      <a:pPr marL="0" algn="l" defTabSz="914400" rtl="0" eaLnBrk="1" latinLnBrk="0" hangingPunct="1"/>
                      <a:r>
                        <a:rPr kumimoji="1" lang="ja-JP" altLang="en-US" sz="1800" b="1" kern="1200" dirty="0">
                          <a:solidFill>
                            <a:schemeClr val="tx1"/>
                          </a:solidFill>
                          <a:latin typeface="+mn-lt"/>
                          <a:ea typeface="+mn-ea"/>
                          <a:cs typeface="+mn-cs"/>
                        </a:rPr>
                        <a:t>ラテン名・基原の改定</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latinLnBrk="0" hangingPunct="1"/>
                      <a:r>
                        <a:rPr kumimoji="1" lang="en-US" altLang="ja-JP" sz="1800" b="1" kern="1200" dirty="0">
                          <a:solidFill>
                            <a:schemeClr val="tx1"/>
                          </a:solidFill>
                          <a:latin typeface="+mn-lt"/>
                          <a:ea typeface="+mn-ea"/>
                          <a:cs typeface="+mn-cs"/>
                        </a:rPr>
                        <a:t>17</a:t>
                      </a:r>
                      <a:r>
                        <a:rPr kumimoji="1" lang="ja-JP" altLang="en-US" sz="1800" b="1" kern="1200" dirty="0">
                          <a:solidFill>
                            <a:schemeClr val="tx1"/>
                          </a:solidFill>
                          <a:latin typeface="+mn-lt"/>
                          <a:ea typeface="+mn-ea"/>
                          <a:cs typeface="+mn-cs"/>
                        </a:rPr>
                        <a:t>品目</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76679032"/>
                  </a:ext>
                </a:extLst>
              </a:tr>
              <a:tr h="424904">
                <a:tc vMerge="1">
                  <a:txBody>
                    <a:bodyPr/>
                    <a:lstStyle/>
                    <a:p>
                      <a:endParaRPr kumimoji="1" lang="ja-JP" altLang="en-US"/>
                    </a:p>
                  </a:txBody>
                  <a:tcPr/>
                </a:tc>
                <a:tc>
                  <a:txBody>
                    <a:bodyPr/>
                    <a:lstStyle/>
                    <a:p>
                      <a:pPr marL="0" algn="l" defTabSz="914400" rtl="0" eaLnBrk="1" latinLnBrk="0" hangingPunct="1"/>
                      <a:r>
                        <a:rPr kumimoji="1" lang="ja-JP" altLang="en-US" sz="1800" b="1" kern="1200" dirty="0">
                          <a:solidFill>
                            <a:schemeClr val="tx1"/>
                          </a:solidFill>
                          <a:latin typeface="+mn-lt"/>
                          <a:ea typeface="+mn-ea"/>
                          <a:cs typeface="+mn-cs"/>
                        </a:rPr>
                        <a:t>削除</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latinLnBrk="0" hangingPunct="1"/>
                      <a:r>
                        <a:rPr kumimoji="1" lang="en-US" altLang="ja-JP" sz="1800" b="1" kern="1200" dirty="0">
                          <a:solidFill>
                            <a:schemeClr val="tx1"/>
                          </a:solidFill>
                          <a:latin typeface="+mn-lt"/>
                          <a:ea typeface="+mn-ea"/>
                          <a:cs typeface="+mn-cs"/>
                        </a:rPr>
                        <a:t>0</a:t>
                      </a:r>
                      <a:r>
                        <a:rPr kumimoji="1" lang="ja-JP" altLang="en-US" sz="1800" b="1" kern="1200" dirty="0">
                          <a:solidFill>
                            <a:schemeClr val="tx1"/>
                          </a:solidFill>
                          <a:latin typeface="+mn-lt"/>
                          <a:ea typeface="+mn-ea"/>
                          <a:cs typeface="+mn-cs"/>
                        </a:rPr>
                        <a:t>品目</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02649820"/>
                  </a:ext>
                </a:extLst>
              </a:tr>
            </a:tbl>
          </a:graphicData>
        </a:graphic>
      </p:graphicFrame>
      <p:pic>
        <p:nvPicPr>
          <p:cNvPr id="16" name="図 15" descr="挿絵, 抽象 が含まれている画像&#10;&#10;自動的に生成された説明">
            <a:extLst>
              <a:ext uri="{FF2B5EF4-FFF2-40B4-BE49-F238E27FC236}">
                <a16:creationId xmlns:a16="http://schemas.microsoft.com/office/drawing/2014/main" id="{7A95C5F3-58F7-4BCC-9FB0-8F87821D72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72455" y="4150277"/>
            <a:ext cx="1594045" cy="1868079"/>
          </a:xfrm>
          <a:prstGeom prst="rect">
            <a:avLst/>
          </a:prstGeom>
        </p:spPr>
      </p:pic>
      <p:sp>
        <p:nvSpPr>
          <p:cNvPr id="17" name="吹き出し: 角を丸めた四角形 16">
            <a:extLst>
              <a:ext uri="{FF2B5EF4-FFF2-40B4-BE49-F238E27FC236}">
                <a16:creationId xmlns:a16="http://schemas.microsoft.com/office/drawing/2014/main" id="{52A552FA-C18E-4F2B-832E-7C712008C5E1}"/>
              </a:ext>
            </a:extLst>
          </p:cNvPr>
          <p:cNvSpPr/>
          <p:nvPr/>
        </p:nvSpPr>
        <p:spPr>
          <a:xfrm>
            <a:off x="2993253" y="4554772"/>
            <a:ext cx="8117630" cy="923739"/>
          </a:xfrm>
          <a:prstGeom prst="wedgeRoundRectCallout">
            <a:avLst>
              <a:gd name="adj1" fmla="val -56890"/>
              <a:gd name="adj2" fmla="val -3682"/>
              <a:gd name="adj3" fmla="val 16667"/>
            </a:avLst>
          </a:prstGeom>
          <a:solidFill>
            <a:srgbClr val="FFDDE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dirty="0">
                <a:solidFill>
                  <a:schemeClr val="tx1"/>
                </a:solidFill>
                <a:latin typeface="HGP創英角ﾎﾟｯﾌﾟ体" panose="040B0A00000000000000" pitchFamily="50" charset="-128"/>
                <a:ea typeface="HGP創英角ﾎﾟｯﾌﾟ体" panose="040B0A00000000000000" pitchFamily="50" charset="-128"/>
              </a:rPr>
              <a:t>性状を含めた試験法の改定は次ページ</a:t>
            </a:r>
            <a:endParaRPr kumimoji="1" lang="ja-JP" altLang="en-US" sz="2400" dirty="0">
              <a:solidFill>
                <a:schemeClr val="tx1"/>
              </a:solidFill>
              <a:latin typeface="HGP創英角ﾎﾟｯﾌﾟ体" panose="040B0A00000000000000" pitchFamily="50" charset="-128"/>
              <a:ea typeface="HGP創英角ﾎﾟｯﾌﾟ体" panose="040B0A00000000000000" pitchFamily="50" charset="-128"/>
            </a:endParaRPr>
          </a:p>
        </p:txBody>
      </p:sp>
    </p:spTree>
    <p:extLst>
      <p:ext uri="{BB962C8B-B14F-4D97-AF65-F5344CB8AC3E}">
        <p14:creationId xmlns:p14="http://schemas.microsoft.com/office/powerpoint/2010/main" val="18214970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B0143529-84A9-4FA7-9BDD-3EA09D736E0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400" b="0" i="1" u="none" strike="noStrike" kern="1200" cap="none" spc="0" normalizeH="0" baseline="0" noProof="0">
                <a:ln>
                  <a:noFill/>
                </a:ln>
                <a:solidFill>
                  <a:prstClr val="white"/>
                </a:solidFill>
                <a:effectLst/>
                <a:uLnTx/>
                <a:uFillTx/>
                <a:latin typeface="Calibri" panose="020F0502020204030204"/>
                <a:ea typeface="+mn-ea"/>
                <a:cs typeface="+mn-cs"/>
              </a:rPr>
              <a:t>ENVIRONMENTAL TECHNICAL Co., Ltd</a:t>
            </a:r>
            <a:endParaRPr kumimoji="1" lang="en-US" sz="1400" b="0"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スライド番号プレースホルダー 2">
            <a:extLst>
              <a:ext uri="{FF2B5EF4-FFF2-40B4-BE49-F238E27FC236}">
                <a16:creationId xmlns:a16="http://schemas.microsoft.com/office/drawing/2014/main" id="{DF815553-2C39-4E23-A8E2-83B6D766F14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1845F5A-061D-4825-9AE9-D7794091C6CF}" type="slidenum">
              <a:rPr kumimoji="1" lang="en-US"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a:t>
            </a:fld>
            <a:r>
              <a:rPr lang="ja-JP" altLang="en-US" dirty="0"/>
              <a:t>／</a:t>
            </a:r>
            <a:r>
              <a:rPr lang="en-US" altLang="ja-JP" dirty="0"/>
              <a:t>46</a:t>
            </a:r>
            <a:endParaRPr kumimoji="1"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四角形: 角を丸くする 6">
            <a:extLst>
              <a:ext uri="{FF2B5EF4-FFF2-40B4-BE49-F238E27FC236}">
                <a16:creationId xmlns:a16="http://schemas.microsoft.com/office/drawing/2014/main" id="{D9043E02-82C6-43A7-9724-011E309D5364}"/>
              </a:ext>
            </a:extLst>
          </p:cNvPr>
          <p:cNvSpPr/>
          <p:nvPr/>
        </p:nvSpPr>
        <p:spPr>
          <a:xfrm>
            <a:off x="689316" y="590840"/>
            <a:ext cx="10663311" cy="59084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JP18</a:t>
            </a:r>
            <a:r>
              <a:rPr kumimoji="1" lang="ja-JP" altLang="en-US"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　試験法等改定（医薬品各条）</a:t>
            </a:r>
          </a:p>
        </p:txBody>
      </p:sp>
      <p:graphicFrame>
        <p:nvGraphicFramePr>
          <p:cNvPr id="12" name="表 4">
            <a:extLst>
              <a:ext uri="{FF2B5EF4-FFF2-40B4-BE49-F238E27FC236}">
                <a16:creationId xmlns:a16="http://schemas.microsoft.com/office/drawing/2014/main" id="{8A77DA88-AF47-4FD1-91C0-50E3C7595F50}"/>
              </a:ext>
            </a:extLst>
          </p:cNvPr>
          <p:cNvGraphicFramePr>
            <a:graphicFrameLocks noGrp="1"/>
          </p:cNvGraphicFramePr>
          <p:nvPr>
            <p:extLst>
              <p:ext uri="{D42A27DB-BD31-4B8C-83A1-F6EECF244321}">
                <p14:modId xmlns:p14="http://schemas.microsoft.com/office/powerpoint/2010/main" val="3298230992"/>
              </p:ext>
            </p:extLst>
          </p:nvPr>
        </p:nvGraphicFramePr>
        <p:xfrm>
          <a:off x="1336431" y="1354187"/>
          <a:ext cx="10016196" cy="4998720"/>
        </p:xfrm>
        <a:graphic>
          <a:graphicData uri="http://schemas.openxmlformats.org/drawingml/2006/table">
            <a:tbl>
              <a:tblPr firstRow="1" bandRow="1">
                <a:tableStyleId>{0E3FDE45-AF77-4B5C-9715-49D594BDF05E}</a:tableStyleId>
              </a:tblPr>
              <a:tblGrid>
                <a:gridCol w="1457744">
                  <a:extLst>
                    <a:ext uri="{9D8B030D-6E8A-4147-A177-3AD203B41FA5}">
                      <a16:colId xmlns:a16="http://schemas.microsoft.com/office/drawing/2014/main" val="3310822296"/>
                    </a:ext>
                  </a:extLst>
                </a:gridCol>
                <a:gridCol w="2987647">
                  <a:extLst>
                    <a:ext uri="{9D8B030D-6E8A-4147-A177-3AD203B41FA5}">
                      <a16:colId xmlns:a16="http://schemas.microsoft.com/office/drawing/2014/main" val="2061700160"/>
                    </a:ext>
                  </a:extLst>
                </a:gridCol>
                <a:gridCol w="5570805">
                  <a:extLst>
                    <a:ext uri="{9D8B030D-6E8A-4147-A177-3AD203B41FA5}">
                      <a16:colId xmlns:a16="http://schemas.microsoft.com/office/drawing/2014/main" val="3638355715"/>
                    </a:ext>
                  </a:extLst>
                </a:gridCol>
              </a:tblGrid>
              <a:tr h="2429678">
                <a:tc>
                  <a:txBody>
                    <a:bodyPr/>
                    <a:lstStyle/>
                    <a:p>
                      <a:r>
                        <a:rPr kumimoji="1" lang="ja-JP" altLang="en-US" dirty="0"/>
                        <a:t>化学医薬品</a:t>
                      </a:r>
                      <a:endParaRPr kumimoji="1" lang="en-US" altLang="ja-JP" dirty="0"/>
                    </a:p>
                    <a:p>
                      <a:r>
                        <a:rPr kumimoji="1" lang="ja-JP" altLang="en-US" dirty="0"/>
                        <a:t>（</a:t>
                      </a:r>
                      <a:r>
                        <a:rPr kumimoji="1" lang="en-US" altLang="ja-JP" dirty="0"/>
                        <a:t>1/3</a:t>
                      </a:r>
                      <a:r>
                        <a:rPr kumimoji="1" lang="ja-JP" altLang="en-US"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400" dirty="0"/>
                        <a:t>ｱｻﾞﾁｵﾌﾟﾘﾝ錠</a:t>
                      </a:r>
                      <a:endParaRPr kumimoji="1" lang="en-US" altLang="ja-JP" sz="1400" dirty="0"/>
                    </a:p>
                    <a:p>
                      <a:r>
                        <a:rPr kumimoji="1" lang="ja-JP" altLang="en-US" sz="1400" dirty="0">
                          <a:solidFill>
                            <a:srgbClr val="002060"/>
                          </a:solidFill>
                        </a:rPr>
                        <a:t>ｱﾌﾟﾘﾝｼﾞﾝ塩酸塩</a:t>
                      </a:r>
                      <a:endParaRPr kumimoji="1" lang="en-US" altLang="ja-JP" sz="1400" dirty="0">
                        <a:solidFill>
                          <a:srgbClr val="002060"/>
                        </a:solidFill>
                      </a:endParaRPr>
                    </a:p>
                    <a:p>
                      <a:r>
                        <a:rPr kumimoji="1" lang="ja-JP" altLang="en-US" sz="1400" dirty="0"/>
                        <a:t>ｱﾐﾉ安息香酸ｴﾁﾙ</a:t>
                      </a:r>
                      <a:endParaRPr kumimoji="1" lang="en-US" altLang="ja-JP" sz="1400" dirty="0"/>
                    </a:p>
                    <a:p>
                      <a:r>
                        <a:rPr kumimoji="1" lang="ja-JP" altLang="en-US" sz="1400" dirty="0">
                          <a:solidFill>
                            <a:srgbClr val="002060"/>
                          </a:solidFill>
                        </a:rPr>
                        <a:t>ｲﾝｽﾘﾝ ﾋﾄ</a:t>
                      </a:r>
                      <a:r>
                        <a:rPr kumimoji="1" lang="en-US" altLang="ja-JP" sz="1400" dirty="0">
                          <a:solidFill>
                            <a:srgbClr val="002060"/>
                          </a:solidFill>
                        </a:rPr>
                        <a:t>(</a:t>
                      </a:r>
                      <a:r>
                        <a:rPr kumimoji="1" lang="ja-JP" altLang="en-US" sz="1400" dirty="0">
                          <a:solidFill>
                            <a:srgbClr val="002060"/>
                          </a:solidFill>
                        </a:rPr>
                        <a:t>遺伝子組換え</a:t>
                      </a:r>
                      <a:r>
                        <a:rPr kumimoji="1" lang="en-US" altLang="ja-JP" sz="1400" dirty="0">
                          <a:solidFill>
                            <a:srgbClr val="002060"/>
                          </a:solidFill>
                        </a:rPr>
                        <a:t>)</a:t>
                      </a:r>
                    </a:p>
                    <a:p>
                      <a:r>
                        <a:rPr kumimoji="1" lang="ja-JP" altLang="en-US" sz="1400" dirty="0"/>
                        <a:t>ｲﾝｽﾘﾝ ｱｽﾊﾟﾙﾄ</a:t>
                      </a:r>
                      <a:r>
                        <a:rPr kumimoji="1" lang="en-US" altLang="ja-JP" sz="1400" dirty="0"/>
                        <a:t>(</a:t>
                      </a:r>
                      <a:r>
                        <a:rPr kumimoji="1" lang="ja-JP" altLang="en-US" sz="1400" dirty="0"/>
                        <a:t>遺伝子組換え</a:t>
                      </a:r>
                      <a:r>
                        <a:rPr kumimoji="1" lang="en-US" altLang="ja-JP" sz="1400" dirty="0"/>
                        <a:t>)</a:t>
                      </a:r>
                    </a:p>
                    <a:p>
                      <a:r>
                        <a:rPr kumimoji="1" lang="ja-JP" altLang="en-US" sz="1400" dirty="0">
                          <a:solidFill>
                            <a:srgbClr val="002060"/>
                          </a:solidFill>
                        </a:rPr>
                        <a:t>ｲﾝｽﾘﾝ ｸﾞﾗﾙｷﾞﾝ</a:t>
                      </a:r>
                      <a:r>
                        <a:rPr kumimoji="1" lang="en-US" altLang="ja-JP" sz="1400" dirty="0">
                          <a:solidFill>
                            <a:srgbClr val="002060"/>
                          </a:solidFill>
                        </a:rPr>
                        <a:t>(</a:t>
                      </a:r>
                      <a:r>
                        <a:rPr kumimoji="1" lang="ja-JP" altLang="en-US" sz="1400" dirty="0">
                          <a:solidFill>
                            <a:srgbClr val="002060"/>
                          </a:solidFill>
                        </a:rPr>
                        <a:t>遺伝子組換え</a:t>
                      </a:r>
                      <a:r>
                        <a:rPr kumimoji="1" lang="en-US" altLang="ja-JP" sz="1400" dirty="0">
                          <a:solidFill>
                            <a:srgbClr val="002060"/>
                          </a:solidFill>
                        </a:rPr>
                        <a:t>)</a:t>
                      </a:r>
                    </a:p>
                    <a:p>
                      <a:r>
                        <a:rPr kumimoji="1" lang="ja-JP" altLang="en-US" sz="1400" dirty="0"/>
                        <a:t>ｴﾝﾋﾞｵﾏｲｼﾝ硫酸塩</a:t>
                      </a:r>
                      <a:endParaRPr kumimoji="1" lang="en-US" altLang="ja-JP" sz="1400" dirty="0"/>
                    </a:p>
                    <a:p>
                      <a:r>
                        <a:rPr kumimoji="1" lang="ja-JP" altLang="en-US" sz="1400" dirty="0">
                          <a:solidFill>
                            <a:srgbClr val="002060"/>
                          </a:solidFill>
                        </a:rPr>
                        <a:t>ｵｷｼﾌﾞﾌﾟﾛｶｲﾝ塩酸塩</a:t>
                      </a:r>
                      <a:endParaRPr kumimoji="1" lang="en-US" altLang="ja-JP" sz="1400" dirty="0">
                        <a:solidFill>
                          <a:srgbClr val="002060"/>
                        </a:solidFill>
                      </a:endParaRPr>
                    </a:p>
                    <a:p>
                      <a:r>
                        <a:rPr kumimoji="1" lang="ja-JP" altLang="en-US" sz="1400" dirty="0"/>
                        <a:t>ｶﾘｼﾞﾉｹﾞﾅｰｾﾞ</a:t>
                      </a:r>
                      <a:endParaRPr kumimoji="1" lang="en-US" altLang="ja-JP" sz="1400" dirty="0">
                        <a:solidFill>
                          <a:srgbClr val="002060"/>
                        </a:solidFill>
                      </a:endParaRPr>
                    </a:p>
                    <a:p>
                      <a:r>
                        <a:rPr kumimoji="1" lang="ja-JP" altLang="en-US" sz="1400" dirty="0">
                          <a:solidFill>
                            <a:srgbClr val="002060"/>
                          </a:solidFill>
                        </a:rPr>
                        <a:t>ｷﾀｻﾏｲｼﾝ・ｷﾀｻﾏｲｼﾝ酢酸ｴｽﾃﾙ</a:t>
                      </a:r>
                      <a:endParaRPr kumimoji="1" lang="en-US" altLang="ja-JP" sz="1400" dirty="0">
                        <a:solidFill>
                          <a:srgbClr val="002060"/>
                        </a:solidFill>
                      </a:endParaRPr>
                    </a:p>
                    <a:p>
                      <a:r>
                        <a:rPr kumimoji="1" lang="ja-JP" altLang="en-US" sz="1400" dirty="0"/>
                        <a:t>ｸﾛﾋﾟﾄﾞｸﾞﾚﾙ硫酸塩</a:t>
                      </a:r>
                      <a:endParaRPr kumimoji="1" lang="en-US" altLang="ja-JP" sz="1400" dirty="0">
                        <a:solidFill>
                          <a:srgbClr val="002060"/>
                        </a:solidFill>
                      </a:endParaRPr>
                    </a:p>
                    <a:p>
                      <a:r>
                        <a:rPr kumimoji="1" lang="ja-JP" altLang="en-US" sz="1400" dirty="0">
                          <a:solidFill>
                            <a:srgbClr val="002060"/>
                          </a:solidFill>
                        </a:rPr>
                        <a:t>ｹﾞﾝﾀﾏｲｼﾝ硫酸塩</a:t>
                      </a:r>
                      <a:endParaRPr kumimoji="1" lang="en-US" altLang="ja-JP" sz="1400" dirty="0">
                        <a:solidFill>
                          <a:srgbClr val="002060"/>
                        </a:solidFill>
                      </a:endParaRPr>
                    </a:p>
                    <a:p>
                      <a:r>
                        <a:rPr kumimoji="1" lang="ja-JP" altLang="en-US" sz="1400" dirty="0"/>
                        <a:t>ｺﾘｽﾁﾝﾒﾀﾝｽﾙﾎﾝ酸ﾅﾄﾘｳﾑ</a:t>
                      </a:r>
                      <a:endParaRPr kumimoji="1" lang="en-US" altLang="ja-JP" sz="1400" dirty="0">
                        <a:solidFill>
                          <a:srgbClr val="002060"/>
                        </a:solidFill>
                      </a:endParaRPr>
                    </a:p>
                    <a:p>
                      <a:r>
                        <a:rPr kumimoji="1" lang="ja-JP" altLang="en-US" sz="1400" dirty="0">
                          <a:solidFill>
                            <a:srgbClr val="002060"/>
                          </a:solidFill>
                        </a:rPr>
                        <a:t>ｻｯｶﾘﾝ</a:t>
                      </a:r>
                      <a:endParaRPr kumimoji="1" lang="en-US" altLang="ja-JP" sz="1400" dirty="0">
                        <a:solidFill>
                          <a:srgbClr val="002060"/>
                        </a:solidFill>
                      </a:endParaRPr>
                    </a:p>
                    <a:p>
                      <a:r>
                        <a:rPr kumimoji="1" lang="ja-JP" altLang="en-US" sz="1400" dirty="0"/>
                        <a:t>ｻｯｶﾘﾝﾅﾄﾘｳﾑ水和物</a:t>
                      </a:r>
                      <a:endParaRPr kumimoji="1" lang="en-US" altLang="ja-JP" sz="1400" dirty="0">
                        <a:solidFill>
                          <a:srgbClr val="002060"/>
                        </a:solidFill>
                      </a:endParaRPr>
                    </a:p>
                    <a:p>
                      <a:r>
                        <a:rPr kumimoji="1" lang="ja-JP" altLang="en-US" sz="1400" dirty="0">
                          <a:solidFill>
                            <a:srgbClr val="002060"/>
                          </a:solidFill>
                        </a:rPr>
                        <a:t>酸素</a:t>
                      </a:r>
                      <a:endParaRPr kumimoji="1" lang="en-US" altLang="ja-JP" sz="1400" dirty="0">
                        <a:solidFill>
                          <a:srgbClr val="002060"/>
                        </a:solidFill>
                      </a:endParaRPr>
                    </a:p>
                    <a:p>
                      <a:r>
                        <a:rPr kumimoji="1" lang="ja-JP" altLang="en-US" sz="1400" dirty="0"/>
                        <a:t>ｼﾞﾋﾄﾞﾛｴﾙｺﾞﾄｷｼﾝﾒｼﾙ酸塩</a:t>
                      </a:r>
                      <a:endParaRPr kumimoji="1" lang="en-US" altLang="ja-JP" sz="1400" dirty="0">
                        <a:solidFill>
                          <a:srgbClr val="002060"/>
                        </a:solidFill>
                      </a:endParaRPr>
                    </a:p>
                    <a:p>
                      <a:r>
                        <a:rPr kumimoji="1" lang="ja-JP" altLang="en-US" sz="1400" dirty="0">
                          <a:solidFill>
                            <a:srgbClr val="002060"/>
                          </a:solidFill>
                        </a:rPr>
                        <a:t>ｼﾞﾌｪﾝﾋﾄﾞﾗﾐﾝ塩酸塩</a:t>
                      </a:r>
                      <a:endParaRPr kumimoji="1" lang="en-US" altLang="ja-JP" sz="1400" dirty="0">
                        <a:solidFill>
                          <a:srgbClr val="002060"/>
                        </a:solidFill>
                      </a:endParaRPr>
                    </a:p>
                    <a:p>
                      <a:r>
                        <a:rPr kumimoji="1" lang="ja-JP" altLang="en-US" sz="1400" dirty="0"/>
                        <a:t>ｼﾛﾄﾞｼﾝ・ｼﾛﾄﾞｼﾝ錠</a:t>
                      </a:r>
                      <a:endParaRPr kumimoji="1" lang="en-US" altLang="ja-JP" sz="1400" dirty="0">
                        <a:solidFill>
                          <a:srgbClr val="002060"/>
                        </a:solidFill>
                      </a:endParaRPr>
                    </a:p>
                    <a:p>
                      <a:r>
                        <a:rPr kumimoji="1" lang="ja-JP" altLang="en-US" sz="1400" dirty="0">
                          <a:solidFill>
                            <a:srgbClr val="002060"/>
                          </a:solidFill>
                        </a:rPr>
                        <a:t>ﾋﾄ下垂体性性腺刺激ﾎﾙﾓﾝ</a:t>
                      </a:r>
                      <a:endParaRPr kumimoji="1" lang="en-US" altLang="ja-JP" sz="1400" dirty="0">
                        <a:solidFill>
                          <a:srgbClr val="002060"/>
                        </a:solidFill>
                      </a:endParaRPr>
                    </a:p>
                    <a:p>
                      <a:r>
                        <a:rPr kumimoji="1" lang="ja-JP" altLang="en-US" sz="1400" dirty="0"/>
                        <a:t>ｾﾌｫﾍﾟﾗｿﾞﾝﾅﾄﾘｳﾑ</a:t>
                      </a:r>
                      <a:endParaRPr kumimoji="1" lang="en-US" altLang="ja-JP" sz="1400" dirty="0">
                        <a:solidFill>
                          <a:srgbClr val="002060"/>
                        </a:solidFill>
                      </a:endParaRPr>
                    </a:p>
                    <a:p>
                      <a:r>
                        <a:rPr kumimoji="1" lang="ja-JP" altLang="en-US" sz="1400" dirty="0">
                          <a:solidFill>
                            <a:srgbClr val="002060"/>
                          </a:solidFill>
                        </a:rPr>
                        <a:t>ｾﾞﾗﾁﾝ</a:t>
                      </a:r>
                      <a:endParaRPr kumimoji="1" lang="en-US" altLang="ja-JP" sz="1400" dirty="0">
                        <a:solidFill>
                          <a:srgbClr val="002060"/>
                        </a:solidFill>
                      </a:endParaRPr>
                    </a:p>
                    <a:p>
                      <a:r>
                        <a:rPr kumimoji="1" lang="ja-JP" altLang="en-US" sz="1400" dirty="0"/>
                        <a:t>精製ｾﾞﾗﾁﾝ</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400" dirty="0"/>
                        <a:t>確認試験</a:t>
                      </a:r>
                      <a:endParaRPr kumimoji="1" lang="en-US" altLang="ja-JP" sz="1400" dirty="0"/>
                    </a:p>
                    <a:p>
                      <a:r>
                        <a:rPr kumimoji="1" lang="ja-JP" altLang="en-US" sz="1400" dirty="0">
                          <a:solidFill>
                            <a:srgbClr val="002060"/>
                          </a:solidFill>
                        </a:rPr>
                        <a:t>性状，別名の削除</a:t>
                      </a:r>
                      <a:endParaRPr kumimoji="1" lang="en-US" altLang="ja-JP" sz="1400" dirty="0">
                        <a:solidFill>
                          <a:srgbClr val="002060"/>
                        </a:solidFill>
                      </a:endParaRPr>
                    </a:p>
                    <a:p>
                      <a:r>
                        <a:rPr kumimoji="1" lang="ja-JP" altLang="en-US" sz="1400" dirty="0"/>
                        <a:t>性状</a:t>
                      </a:r>
                      <a:endParaRPr kumimoji="1" lang="en-US" altLang="ja-JP" sz="1400" dirty="0"/>
                    </a:p>
                    <a:p>
                      <a:r>
                        <a:rPr kumimoji="1" lang="ja-JP" altLang="en-US" sz="1400" dirty="0">
                          <a:solidFill>
                            <a:srgbClr val="002060"/>
                          </a:solidFill>
                        </a:rPr>
                        <a:t>基原，構造式，分子式及び分子量、別名の削除</a:t>
                      </a:r>
                      <a:endParaRPr kumimoji="1" lang="en-US" altLang="ja-JP" sz="1400" dirty="0">
                        <a:solidFill>
                          <a:srgbClr val="002060"/>
                        </a:solidFill>
                      </a:endParaRPr>
                    </a:p>
                    <a:p>
                      <a:r>
                        <a:rPr kumimoji="1" lang="ja-JP" altLang="en-US" sz="1400" dirty="0"/>
                        <a:t>構造式，分子式及び分子量</a:t>
                      </a:r>
                      <a:endParaRPr kumimoji="1" lang="en-US" altLang="ja-JP" sz="1400" dirty="0"/>
                    </a:p>
                    <a:p>
                      <a:r>
                        <a:rPr kumimoji="1" lang="ja-JP" altLang="en-US" sz="1400" dirty="0">
                          <a:solidFill>
                            <a:srgbClr val="002060"/>
                          </a:solidFill>
                        </a:rPr>
                        <a:t>基原，構造式，分子式及び分子量</a:t>
                      </a:r>
                      <a:endParaRPr kumimoji="1" lang="en-US" altLang="ja-JP" sz="1400" dirty="0">
                        <a:solidFill>
                          <a:srgbClr val="002060"/>
                        </a:solidFill>
                      </a:endParaRPr>
                    </a:p>
                    <a:p>
                      <a:r>
                        <a:rPr kumimoji="1" lang="ja-JP" altLang="en-US" sz="1400" dirty="0"/>
                        <a:t>構造式，別名の削除</a:t>
                      </a:r>
                      <a:endParaRPr kumimoji="1" lang="en-US" altLang="ja-JP" sz="1400" dirty="0">
                        <a:solidFill>
                          <a:srgbClr val="002060"/>
                        </a:solidFill>
                      </a:endParaRPr>
                    </a:p>
                    <a:p>
                      <a:r>
                        <a:rPr kumimoji="1" lang="ja-JP" altLang="en-US" sz="1400" dirty="0">
                          <a:solidFill>
                            <a:srgbClr val="002060"/>
                          </a:solidFill>
                        </a:rPr>
                        <a:t>性状，別名の削除</a:t>
                      </a:r>
                      <a:endParaRPr kumimoji="1" lang="en-US" altLang="ja-JP" sz="1400" dirty="0">
                        <a:solidFill>
                          <a:srgbClr val="002060"/>
                        </a:solidFill>
                      </a:endParaRPr>
                    </a:p>
                    <a:p>
                      <a:r>
                        <a:rPr kumimoji="1" lang="ja-JP" altLang="en-US" sz="1400" dirty="0"/>
                        <a:t>純度試験</a:t>
                      </a:r>
                      <a:endParaRPr kumimoji="1" lang="en-US" altLang="ja-JP" sz="1400" dirty="0">
                        <a:solidFill>
                          <a:srgbClr val="002060"/>
                        </a:solidFill>
                      </a:endParaRPr>
                    </a:p>
                    <a:p>
                      <a:r>
                        <a:rPr kumimoji="1" lang="ja-JP" altLang="en-US" sz="1400" dirty="0">
                          <a:solidFill>
                            <a:srgbClr val="002060"/>
                          </a:solidFill>
                        </a:rPr>
                        <a:t>構造式，化学名，別名の削除</a:t>
                      </a:r>
                      <a:endParaRPr kumimoji="1" lang="en-US" altLang="ja-JP" sz="1400" dirty="0">
                        <a:solidFill>
                          <a:srgbClr val="002060"/>
                        </a:solidFill>
                      </a:endParaRPr>
                    </a:p>
                    <a:p>
                      <a:r>
                        <a:rPr kumimoji="1" lang="ja-JP" altLang="en-US" sz="1400" dirty="0"/>
                        <a:t>純度試験</a:t>
                      </a:r>
                      <a:endParaRPr kumimoji="1" lang="en-US" altLang="ja-JP" sz="1400" dirty="0">
                        <a:solidFill>
                          <a:srgbClr val="002060"/>
                        </a:solidFill>
                      </a:endParaRPr>
                    </a:p>
                    <a:p>
                      <a:r>
                        <a:rPr kumimoji="1" lang="ja-JP" altLang="en-US" sz="1400" dirty="0">
                          <a:solidFill>
                            <a:srgbClr val="002060"/>
                          </a:solidFill>
                        </a:rPr>
                        <a:t>構造式，別名の削除</a:t>
                      </a:r>
                      <a:endParaRPr kumimoji="1" lang="en-US" altLang="ja-JP" sz="1400" dirty="0">
                        <a:solidFill>
                          <a:srgbClr val="002060"/>
                        </a:solidFill>
                      </a:endParaRPr>
                    </a:p>
                    <a:p>
                      <a:r>
                        <a:rPr kumimoji="1" lang="ja-JP" altLang="en-US" sz="1400" dirty="0"/>
                        <a:t>分子量</a:t>
                      </a:r>
                      <a:endParaRPr kumimoji="1" lang="en-US" altLang="ja-JP" sz="1400" dirty="0">
                        <a:solidFill>
                          <a:srgbClr val="002060"/>
                        </a:solidFill>
                      </a:endParaRPr>
                    </a:p>
                    <a:p>
                      <a:r>
                        <a:rPr kumimoji="1" lang="ja-JP" altLang="en-US" sz="1400" dirty="0">
                          <a:solidFill>
                            <a:srgbClr val="002060"/>
                          </a:solidFill>
                        </a:rPr>
                        <a:t>基原，性状，定量法</a:t>
                      </a:r>
                      <a:endParaRPr kumimoji="1" lang="en-US" altLang="ja-JP" sz="1400" dirty="0">
                        <a:solidFill>
                          <a:srgbClr val="00206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t>基原，性状，確認試験，定量法，別名の削除</a:t>
                      </a:r>
                      <a:endParaRPr kumimoji="1" lang="ja-JP" altLang="en-US" sz="1400" dirty="0">
                        <a:solidFill>
                          <a:srgbClr val="002060"/>
                        </a:solidFill>
                      </a:endParaRPr>
                    </a:p>
                    <a:p>
                      <a:r>
                        <a:rPr kumimoji="1" lang="ja-JP" altLang="en-US" sz="1400" dirty="0">
                          <a:solidFill>
                            <a:srgbClr val="002060"/>
                          </a:solidFill>
                        </a:rPr>
                        <a:t>定量法</a:t>
                      </a:r>
                      <a:endParaRPr kumimoji="1" lang="en-US" altLang="ja-JP" sz="1400" dirty="0">
                        <a:solidFill>
                          <a:srgbClr val="002060"/>
                        </a:solidFill>
                      </a:endParaRPr>
                    </a:p>
                    <a:p>
                      <a:r>
                        <a:rPr kumimoji="1" lang="ja-JP" altLang="en-US" sz="1400" dirty="0"/>
                        <a:t>構造式，別名の削除</a:t>
                      </a:r>
                      <a:endParaRPr kumimoji="1" lang="en-US" altLang="ja-JP" sz="1400" dirty="0">
                        <a:solidFill>
                          <a:srgbClr val="002060"/>
                        </a:solidFill>
                      </a:endParaRPr>
                    </a:p>
                    <a:p>
                      <a:r>
                        <a:rPr kumimoji="1" lang="ja-JP" altLang="en-US" sz="1400" dirty="0">
                          <a:solidFill>
                            <a:srgbClr val="002060"/>
                          </a:solidFill>
                        </a:rPr>
                        <a:t>性状，別名の削除</a:t>
                      </a:r>
                      <a:endParaRPr kumimoji="1" lang="en-US" altLang="ja-JP" sz="1400" dirty="0">
                        <a:solidFill>
                          <a:srgbClr val="002060"/>
                        </a:solidFill>
                      </a:endParaRPr>
                    </a:p>
                    <a:p>
                      <a:r>
                        <a:rPr kumimoji="1" lang="ja-JP" altLang="en-US" sz="1400" dirty="0"/>
                        <a:t>純度試験，（追加）その他</a:t>
                      </a:r>
                      <a:endParaRPr kumimoji="1" lang="en-US" altLang="ja-JP" sz="1400" dirty="0">
                        <a:solidFill>
                          <a:srgbClr val="002060"/>
                        </a:solidFill>
                      </a:endParaRPr>
                    </a:p>
                    <a:p>
                      <a:r>
                        <a:rPr kumimoji="1" lang="ja-JP" altLang="en-US" sz="1400" dirty="0">
                          <a:solidFill>
                            <a:srgbClr val="002060"/>
                          </a:solidFill>
                        </a:rPr>
                        <a:t>全般</a:t>
                      </a:r>
                      <a:endParaRPr kumimoji="1" lang="en-US" altLang="ja-JP" sz="1400" dirty="0">
                        <a:solidFill>
                          <a:srgbClr val="002060"/>
                        </a:solidFill>
                      </a:endParaRPr>
                    </a:p>
                    <a:p>
                      <a:r>
                        <a:rPr kumimoji="1" lang="ja-JP" altLang="en-US" sz="1400" dirty="0"/>
                        <a:t>確認試験</a:t>
                      </a:r>
                      <a:endParaRPr kumimoji="1" lang="en-US" altLang="ja-JP" sz="1400" dirty="0">
                        <a:solidFill>
                          <a:srgbClr val="002060"/>
                        </a:solidFill>
                      </a:endParaRPr>
                    </a:p>
                    <a:p>
                      <a:r>
                        <a:rPr kumimoji="1" lang="ja-JP" altLang="en-US" sz="1400" dirty="0">
                          <a:solidFill>
                            <a:srgbClr val="002060"/>
                          </a:solidFill>
                        </a:rPr>
                        <a:t>全般</a:t>
                      </a:r>
                      <a:endParaRPr kumimoji="1" lang="en-US" altLang="ja-JP" sz="1400" dirty="0">
                        <a:solidFill>
                          <a:srgbClr val="002060"/>
                        </a:solidFill>
                      </a:endParaRPr>
                    </a:p>
                    <a:p>
                      <a:r>
                        <a:rPr kumimoji="1" lang="ja-JP" altLang="en-US" sz="1400" dirty="0"/>
                        <a:t>確認試験</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43112255"/>
                  </a:ext>
                </a:extLst>
              </a:tr>
            </a:tbl>
          </a:graphicData>
        </a:graphic>
      </p:graphicFrame>
      <p:pic>
        <p:nvPicPr>
          <p:cNvPr id="9" name="図 8" descr="抽象, 挿絵 が含まれている画像&#10;&#10;自動的に生成された説明">
            <a:extLst>
              <a:ext uri="{FF2B5EF4-FFF2-40B4-BE49-F238E27FC236}">
                <a16:creationId xmlns:a16="http://schemas.microsoft.com/office/drawing/2014/main" id="{31A4DF6F-D5C1-48F7-8BA4-09CB1D0CBA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955" y="4384705"/>
            <a:ext cx="1106408" cy="1106408"/>
          </a:xfrm>
          <a:prstGeom prst="rect">
            <a:avLst/>
          </a:prstGeom>
        </p:spPr>
      </p:pic>
    </p:spTree>
    <p:extLst>
      <p:ext uri="{BB962C8B-B14F-4D97-AF65-F5344CB8AC3E}">
        <p14:creationId xmlns:p14="http://schemas.microsoft.com/office/powerpoint/2010/main" val="3338118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B0143529-84A9-4FA7-9BDD-3EA09D736E0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400" b="0" i="1" u="none" strike="noStrike" kern="1200" cap="none" spc="0" normalizeH="0" baseline="0" noProof="0">
                <a:ln>
                  <a:noFill/>
                </a:ln>
                <a:solidFill>
                  <a:prstClr val="white"/>
                </a:solidFill>
                <a:effectLst/>
                <a:uLnTx/>
                <a:uFillTx/>
                <a:latin typeface="Calibri" panose="020F0502020204030204"/>
                <a:ea typeface="+mn-ea"/>
                <a:cs typeface="+mn-cs"/>
              </a:rPr>
              <a:t>ENVIRONMENTAL TECHNICAL Co., Ltd</a:t>
            </a:r>
            <a:endParaRPr kumimoji="1" lang="en-US" sz="1400" b="0"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スライド番号プレースホルダー 2">
            <a:extLst>
              <a:ext uri="{FF2B5EF4-FFF2-40B4-BE49-F238E27FC236}">
                <a16:creationId xmlns:a16="http://schemas.microsoft.com/office/drawing/2014/main" id="{DF815553-2C39-4E23-A8E2-83B6D766F14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1845F5A-061D-4825-9AE9-D7794091C6CF}" type="slidenum">
              <a:rPr kumimoji="1" lang="en-US"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24</a:t>
            </a:fld>
            <a:r>
              <a:rPr lang="ja-JP" altLang="en-US" dirty="0"/>
              <a:t>／</a:t>
            </a:r>
            <a:r>
              <a:rPr lang="en-US" altLang="ja-JP" dirty="0"/>
              <a:t>46</a:t>
            </a:r>
            <a:endParaRPr kumimoji="1"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四角形: 角を丸くする 6">
            <a:extLst>
              <a:ext uri="{FF2B5EF4-FFF2-40B4-BE49-F238E27FC236}">
                <a16:creationId xmlns:a16="http://schemas.microsoft.com/office/drawing/2014/main" id="{D9043E02-82C6-43A7-9724-011E309D5364}"/>
              </a:ext>
            </a:extLst>
          </p:cNvPr>
          <p:cNvSpPr/>
          <p:nvPr/>
        </p:nvSpPr>
        <p:spPr>
          <a:xfrm>
            <a:off x="689316" y="590840"/>
            <a:ext cx="10663311" cy="59084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JP18</a:t>
            </a:r>
            <a:r>
              <a:rPr kumimoji="1" lang="ja-JP" altLang="en-US"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　試験法等改定（医薬品各条）</a:t>
            </a:r>
          </a:p>
        </p:txBody>
      </p:sp>
      <p:graphicFrame>
        <p:nvGraphicFramePr>
          <p:cNvPr id="12" name="表 4">
            <a:extLst>
              <a:ext uri="{FF2B5EF4-FFF2-40B4-BE49-F238E27FC236}">
                <a16:creationId xmlns:a16="http://schemas.microsoft.com/office/drawing/2014/main" id="{8A77DA88-AF47-4FD1-91C0-50E3C7595F50}"/>
              </a:ext>
            </a:extLst>
          </p:cNvPr>
          <p:cNvGraphicFramePr>
            <a:graphicFrameLocks noGrp="1"/>
          </p:cNvGraphicFramePr>
          <p:nvPr>
            <p:extLst>
              <p:ext uri="{D42A27DB-BD31-4B8C-83A1-F6EECF244321}">
                <p14:modId xmlns:p14="http://schemas.microsoft.com/office/powerpoint/2010/main" val="2070448616"/>
              </p:ext>
            </p:extLst>
          </p:nvPr>
        </p:nvGraphicFramePr>
        <p:xfrm>
          <a:off x="1336431" y="1290687"/>
          <a:ext cx="10016196" cy="4572000"/>
        </p:xfrm>
        <a:graphic>
          <a:graphicData uri="http://schemas.openxmlformats.org/drawingml/2006/table">
            <a:tbl>
              <a:tblPr firstRow="1" bandRow="1">
                <a:tableStyleId>{0E3FDE45-AF77-4B5C-9715-49D594BDF05E}</a:tableStyleId>
              </a:tblPr>
              <a:tblGrid>
                <a:gridCol w="1457744">
                  <a:extLst>
                    <a:ext uri="{9D8B030D-6E8A-4147-A177-3AD203B41FA5}">
                      <a16:colId xmlns:a16="http://schemas.microsoft.com/office/drawing/2014/main" val="3310822296"/>
                    </a:ext>
                  </a:extLst>
                </a:gridCol>
                <a:gridCol w="2987647">
                  <a:extLst>
                    <a:ext uri="{9D8B030D-6E8A-4147-A177-3AD203B41FA5}">
                      <a16:colId xmlns:a16="http://schemas.microsoft.com/office/drawing/2014/main" val="2061700160"/>
                    </a:ext>
                  </a:extLst>
                </a:gridCol>
                <a:gridCol w="5570805">
                  <a:extLst>
                    <a:ext uri="{9D8B030D-6E8A-4147-A177-3AD203B41FA5}">
                      <a16:colId xmlns:a16="http://schemas.microsoft.com/office/drawing/2014/main" val="3638355715"/>
                    </a:ext>
                  </a:extLst>
                </a:gridCol>
              </a:tblGrid>
              <a:tr h="2429678">
                <a:tc>
                  <a:txBody>
                    <a:bodyPr/>
                    <a:lstStyle/>
                    <a:p>
                      <a:r>
                        <a:rPr kumimoji="1" lang="ja-JP" altLang="en-US" dirty="0"/>
                        <a:t>化学医薬品</a:t>
                      </a:r>
                      <a:endParaRPr kumimoji="1" lang="en-US" altLang="ja-JP" dirty="0"/>
                    </a:p>
                    <a:p>
                      <a:r>
                        <a:rPr kumimoji="1" lang="ja-JP" altLang="en-US" dirty="0"/>
                        <a:t>（</a:t>
                      </a:r>
                      <a:r>
                        <a:rPr kumimoji="1" lang="en-US" altLang="ja-JP" dirty="0"/>
                        <a:t>2/3</a:t>
                      </a:r>
                      <a:r>
                        <a:rPr kumimoji="1" lang="ja-JP" altLang="en-US"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400" dirty="0"/>
                        <a:t>精製ｾﾗｯｸ</a:t>
                      </a:r>
                      <a:endParaRPr kumimoji="1" lang="en-US" altLang="ja-JP" sz="1400" dirty="0">
                        <a:solidFill>
                          <a:srgbClr val="002060"/>
                        </a:solidFill>
                      </a:endParaRPr>
                    </a:p>
                    <a:p>
                      <a:r>
                        <a:rPr kumimoji="1" lang="ja-JP" altLang="en-US" sz="1400" dirty="0">
                          <a:solidFill>
                            <a:srgbClr val="002060"/>
                          </a:solidFill>
                        </a:rPr>
                        <a:t>白色ｾﾗｯｸ</a:t>
                      </a:r>
                      <a:endParaRPr kumimoji="1" lang="en-US" altLang="ja-JP" sz="1400" dirty="0">
                        <a:solidFill>
                          <a:srgbClr val="002060"/>
                        </a:solidFill>
                      </a:endParaRPr>
                    </a:p>
                    <a:p>
                      <a:r>
                        <a:rPr kumimoji="1" lang="ja-JP" altLang="en-US" sz="1400" dirty="0"/>
                        <a:t>ﾃｾﾛｲｷﾝ</a:t>
                      </a:r>
                      <a:r>
                        <a:rPr kumimoji="1" lang="en-US" altLang="ja-JP" sz="1400" dirty="0"/>
                        <a:t>(</a:t>
                      </a:r>
                      <a:r>
                        <a:rPr kumimoji="1" lang="ja-JP" altLang="en-US" sz="1400" dirty="0"/>
                        <a:t>遺伝子組換え</a:t>
                      </a:r>
                      <a:r>
                        <a:rPr kumimoji="1" lang="en-US" altLang="ja-JP" sz="1400" dirty="0"/>
                        <a:t>)</a:t>
                      </a:r>
                      <a:endParaRPr kumimoji="1" lang="en-US" altLang="ja-JP" sz="1400" dirty="0">
                        <a:solidFill>
                          <a:srgbClr val="002060"/>
                        </a:solidFill>
                      </a:endParaRPr>
                    </a:p>
                    <a:p>
                      <a:r>
                        <a:rPr kumimoji="1" lang="ja-JP" altLang="en-US" sz="1400" dirty="0">
                          <a:solidFill>
                            <a:srgbClr val="002060"/>
                          </a:solidFill>
                        </a:rPr>
                        <a:t>ｺﾒﾃﾞﾝﾌﾟﾝ</a:t>
                      </a:r>
                      <a:endParaRPr kumimoji="1" lang="en-US" altLang="ja-JP" sz="1400" dirty="0">
                        <a:solidFill>
                          <a:srgbClr val="002060"/>
                        </a:solidFill>
                      </a:endParaRPr>
                    </a:p>
                    <a:p>
                      <a:r>
                        <a:rPr kumimoji="1" lang="ja-JP" altLang="en-US" sz="1400" dirty="0"/>
                        <a:t>ﾄﾞﾙｿﾞﾗﾐﾄﾞ塩酸塩</a:t>
                      </a:r>
                      <a:endParaRPr kumimoji="1" lang="en-US" altLang="ja-JP" sz="1400" dirty="0">
                        <a:solidFill>
                          <a:srgbClr val="002060"/>
                        </a:solidFill>
                      </a:endParaRPr>
                    </a:p>
                    <a:p>
                      <a:r>
                        <a:rPr kumimoji="1" lang="ja-JP" altLang="en-US" sz="1400" dirty="0">
                          <a:solidFill>
                            <a:srgbClr val="002060"/>
                          </a:solidFill>
                        </a:rPr>
                        <a:t>ﾅﾙﾄｸﾞﾗｽﾁﾑ</a:t>
                      </a:r>
                      <a:r>
                        <a:rPr kumimoji="1" lang="en-US" altLang="ja-JP" sz="1400" dirty="0">
                          <a:solidFill>
                            <a:srgbClr val="002060"/>
                          </a:solidFill>
                        </a:rPr>
                        <a:t>(</a:t>
                      </a:r>
                      <a:r>
                        <a:rPr kumimoji="1" lang="ja-JP" altLang="en-US" sz="1400" dirty="0">
                          <a:solidFill>
                            <a:srgbClr val="002060"/>
                          </a:solidFill>
                        </a:rPr>
                        <a:t>遺伝子組換え</a:t>
                      </a:r>
                      <a:r>
                        <a:rPr kumimoji="1" lang="en-US" altLang="ja-JP" sz="1400" dirty="0">
                          <a:solidFill>
                            <a:srgbClr val="002060"/>
                          </a:solidFill>
                        </a:rPr>
                        <a:t>)</a:t>
                      </a:r>
                    </a:p>
                    <a:p>
                      <a:r>
                        <a:rPr kumimoji="1" lang="ja-JP" altLang="en-US" sz="1400" dirty="0"/>
                        <a:t>無水乳糖</a:t>
                      </a:r>
                      <a:endParaRPr kumimoji="1" lang="en-US" altLang="ja-JP" sz="1400" dirty="0">
                        <a:solidFill>
                          <a:srgbClr val="002060"/>
                        </a:solidFill>
                      </a:endParaRPr>
                    </a:p>
                    <a:p>
                      <a:r>
                        <a:rPr kumimoji="1" lang="ja-JP" altLang="en-US" sz="1400" dirty="0">
                          <a:solidFill>
                            <a:srgbClr val="002060"/>
                          </a:solidFill>
                        </a:rPr>
                        <a:t>乳糖水和物</a:t>
                      </a:r>
                      <a:endParaRPr kumimoji="1" lang="en-US" altLang="ja-JP" sz="1400" dirty="0">
                        <a:solidFill>
                          <a:srgbClr val="002060"/>
                        </a:solidFill>
                      </a:endParaRPr>
                    </a:p>
                    <a:p>
                      <a:endParaRPr kumimoji="1" lang="en-US" altLang="ja-JP" sz="1400" dirty="0"/>
                    </a:p>
                    <a:p>
                      <a:r>
                        <a:rPr kumimoji="1" lang="ja-JP" altLang="en-US" sz="1400" dirty="0"/>
                        <a:t>ﾉﾙｹﾞｽﾄﾚﾙ・ｴﾁﾆﾙｴｽﾄﾗｼﾞｵｰﾙ錠</a:t>
                      </a:r>
                      <a:endParaRPr kumimoji="1" lang="en-US" altLang="ja-JP" sz="1400" dirty="0">
                        <a:solidFill>
                          <a:srgbClr val="002060"/>
                        </a:solidFill>
                      </a:endParaRPr>
                    </a:p>
                    <a:p>
                      <a:r>
                        <a:rPr kumimoji="1" lang="ja-JP" altLang="en-US" sz="1400" dirty="0">
                          <a:solidFill>
                            <a:srgbClr val="002060"/>
                          </a:solidFill>
                        </a:rPr>
                        <a:t>精製白糖</a:t>
                      </a:r>
                      <a:endParaRPr kumimoji="1" lang="en-US" altLang="ja-JP" sz="1400" dirty="0">
                        <a:solidFill>
                          <a:srgbClr val="002060"/>
                        </a:solidFill>
                      </a:endParaRPr>
                    </a:p>
                    <a:p>
                      <a:r>
                        <a:rPr kumimoji="1" lang="ja-JP" altLang="en-US" sz="1400" dirty="0"/>
                        <a:t>ﾊﾞｿﾌﾟﾚｼﾝ注射液</a:t>
                      </a:r>
                      <a:endParaRPr kumimoji="1" lang="en-US" altLang="ja-JP" sz="1400" dirty="0">
                        <a:solidFill>
                          <a:srgbClr val="002060"/>
                        </a:solidFill>
                      </a:endParaRPr>
                    </a:p>
                    <a:p>
                      <a:r>
                        <a:rPr kumimoji="1" lang="ja-JP" altLang="en-US" sz="1400" dirty="0">
                          <a:solidFill>
                            <a:srgbClr val="002060"/>
                          </a:solidFill>
                        </a:rPr>
                        <a:t>ﾊﾞﾗｼｸﾛﾋﾞﾙ塩酸塩</a:t>
                      </a:r>
                      <a:endParaRPr kumimoji="1" lang="en-US" altLang="ja-JP" sz="1400" dirty="0">
                        <a:solidFill>
                          <a:srgbClr val="002060"/>
                        </a:solidFill>
                      </a:endParaRPr>
                    </a:p>
                    <a:p>
                      <a:r>
                        <a:rPr kumimoji="1" lang="ja-JP" altLang="en-US" sz="1400" dirty="0"/>
                        <a:t>ﾊﾞﾙｻﾙﾀﾝ</a:t>
                      </a:r>
                      <a:endParaRPr kumimoji="1" lang="en-US" altLang="ja-JP" sz="1400" dirty="0">
                        <a:solidFill>
                          <a:srgbClr val="002060"/>
                        </a:solidFill>
                      </a:endParaRPr>
                    </a:p>
                    <a:p>
                      <a:r>
                        <a:rPr kumimoji="1" lang="ja-JP" altLang="en-US" sz="1400" dirty="0">
                          <a:solidFill>
                            <a:srgbClr val="002060"/>
                          </a:solidFill>
                        </a:rPr>
                        <a:t>ﾊﾟﾛｷｾﾁﾝ塩酸塩水和物</a:t>
                      </a:r>
                      <a:endParaRPr kumimoji="1" lang="en-US" altLang="ja-JP" sz="1400" dirty="0">
                        <a:solidFill>
                          <a:srgbClr val="002060"/>
                        </a:solidFill>
                      </a:endParaRPr>
                    </a:p>
                    <a:p>
                      <a:r>
                        <a:rPr kumimoji="1" lang="ja-JP" altLang="en-US" sz="1400" dirty="0"/>
                        <a:t>ﾋﾟﾀﾊﾞｽﾀﾁﾝｶﾙｼｳﾑ水和物</a:t>
                      </a:r>
                      <a:endParaRPr kumimoji="1" lang="en-US" altLang="ja-JP" sz="1400" dirty="0">
                        <a:solidFill>
                          <a:srgbClr val="00206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rgbClr val="002060"/>
                          </a:solidFill>
                        </a:rPr>
                        <a:t>ﾋﾟﾀﾊﾞｽﾀﾁﾝｶﾙｼｳﾑ錠</a:t>
                      </a:r>
                      <a:endParaRPr kumimoji="1" lang="en-US" altLang="ja-JP" sz="1400" dirty="0">
                        <a:solidFill>
                          <a:srgbClr val="002060"/>
                        </a:solidFill>
                      </a:endParaRPr>
                    </a:p>
                    <a:p>
                      <a:r>
                        <a:rPr kumimoji="1" lang="ja-JP" altLang="en-US" sz="1400" dirty="0"/>
                        <a:t>ﾋﾌﾟﾛﾒﾛｰｽ</a:t>
                      </a:r>
                      <a:endParaRPr kumimoji="1" lang="en-US" altLang="ja-JP" sz="1400" dirty="0">
                        <a:solidFill>
                          <a:srgbClr val="002060"/>
                        </a:solidFill>
                      </a:endParaRPr>
                    </a:p>
                    <a:p>
                      <a:r>
                        <a:rPr kumimoji="1" lang="ja-JP" altLang="en-US" sz="1400" dirty="0">
                          <a:solidFill>
                            <a:srgbClr val="002060"/>
                          </a:solidFill>
                        </a:rPr>
                        <a:t>ﾌﾞﾄﾞｳ糖注射液</a:t>
                      </a:r>
                      <a:endParaRPr kumimoji="1" lang="en-US" altLang="ja-JP" sz="1400" dirty="0">
                        <a:solidFill>
                          <a:srgbClr val="002060"/>
                        </a:solidFill>
                      </a:endParaRPr>
                    </a:p>
                    <a:p>
                      <a:r>
                        <a:rPr kumimoji="1" lang="ja-JP" altLang="en-US" sz="1400" dirty="0"/>
                        <a:t>ﾌﾗｼﾞｵﾏｲｼﾝ硫酸塩</a:t>
                      </a:r>
                      <a:endParaRPr kumimoji="1" lang="en-US" altLang="ja-JP" sz="1400" dirty="0">
                        <a:solidFill>
                          <a:srgbClr val="002060"/>
                        </a:solidFill>
                      </a:endParaRPr>
                    </a:p>
                    <a:p>
                      <a:r>
                        <a:rPr kumimoji="1" lang="ja-JP" altLang="en-US" sz="1400" dirty="0">
                          <a:solidFill>
                            <a:srgbClr val="002060"/>
                          </a:solidFill>
                        </a:rPr>
                        <a:t>ﾌﾟﾙﾗﾝ</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400" dirty="0"/>
                        <a:t>純度試験</a:t>
                      </a:r>
                      <a:endParaRPr kumimoji="1" lang="en-US" altLang="ja-JP" sz="1400" dirty="0">
                        <a:solidFill>
                          <a:srgbClr val="002060"/>
                        </a:solidFill>
                      </a:endParaRPr>
                    </a:p>
                    <a:p>
                      <a:r>
                        <a:rPr kumimoji="1" lang="ja-JP" altLang="en-US" sz="1400" dirty="0">
                          <a:solidFill>
                            <a:srgbClr val="002060"/>
                          </a:solidFill>
                        </a:rPr>
                        <a:t>性状，純度試験</a:t>
                      </a:r>
                      <a:endParaRPr kumimoji="1" lang="en-US" altLang="ja-JP" sz="1400" dirty="0">
                        <a:solidFill>
                          <a:srgbClr val="002060"/>
                        </a:solidFill>
                      </a:endParaRPr>
                    </a:p>
                    <a:p>
                      <a:r>
                        <a:rPr kumimoji="1" lang="ja-JP" altLang="en-US" sz="1400" dirty="0"/>
                        <a:t>定量法，基原</a:t>
                      </a:r>
                      <a:endParaRPr kumimoji="1" lang="en-US" altLang="ja-JP" sz="1400" dirty="0">
                        <a:solidFill>
                          <a:srgbClr val="002060"/>
                        </a:solidFill>
                      </a:endParaRPr>
                    </a:p>
                    <a:p>
                      <a:r>
                        <a:rPr kumimoji="1" lang="ja-JP" altLang="en-US" sz="1400" dirty="0">
                          <a:solidFill>
                            <a:srgbClr val="002060"/>
                          </a:solidFill>
                        </a:rPr>
                        <a:t>純度試験，別名の削除</a:t>
                      </a:r>
                      <a:endParaRPr kumimoji="1" lang="en-US" altLang="ja-JP" sz="1400" dirty="0">
                        <a:solidFill>
                          <a:srgbClr val="002060"/>
                        </a:solidFill>
                      </a:endParaRPr>
                    </a:p>
                    <a:p>
                      <a:r>
                        <a:rPr kumimoji="1" lang="ja-JP" altLang="en-US" sz="1400" dirty="0"/>
                        <a:t>純度試験</a:t>
                      </a:r>
                      <a:endParaRPr kumimoji="1" lang="en-US" altLang="ja-JP" sz="1400" dirty="0">
                        <a:solidFill>
                          <a:srgbClr val="002060"/>
                        </a:solidFill>
                      </a:endParaRPr>
                    </a:p>
                    <a:p>
                      <a:r>
                        <a:rPr kumimoji="1" lang="ja-JP" altLang="en-US" sz="1400" dirty="0">
                          <a:solidFill>
                            <a:srgbClr val="002060"/>
                          </a:solidFill>
                        </a:rPr>
                        <a:t>確認試験，基原</a:t>
                      </a:r>
                      <a:endParaRPr kumimoji="1" lang="en-US" altLang="ja-JP" sz="1400" dirty="0">
                        <a:solidFill>
                          <a:srgbClr val="002060"/>
                        </a:solidFill>
                      </a:endParaRPr>
                    </a:p>
                    <a:p>
                      <a:r>
                        <a:rPr kumimoji="1" lang="ja-JP" altLang="en-US" sz="1400" dirty="0"/>
                        <a:t>国際調和記載，純度試験，微生物限度，異性体比</a:t>
                      </a:r>
                      <a:endParaRPr kumimoji="1" lang="en-US" altLang="ja-JP" sz="1400" dirty="0">
                        <a:solidFill>
                          <a:srgbClr val="002060"/>
                        </a:solidFill>
                      </a:endParaRPr>
                    </a:p>
                    <a:p>
                      <a:r>
                        <a:rPr kumimoji="1" lang="ja-JP" altLang="en-US" sz="1400" dirty="0">
                          <a:solidFill>
                            <a:srgbClr val="002060"/>
                          </a:solidFill>
                        </a:rPr>
                        <a:t>国際調和記載，確認試験，純度試験，乾燥減量，水分，微生物限度，</a:t>
                      </a:r>
                      <a:endParaRPr kumimoji="1" lang="en-US" altLang="ja-JP" sz="1400" dirty="0">
                        <a:solidFill>
                          <a:srgbClr val="002060"/>
                        </a:solidFill>
                      </a:endParaRPr>
                    </a:p>
                    <a:p>
                      <a:r>
                        <a:rPr kumimoji="1" lang="ja-JP" altLang="en-US" sz="1400" dirty="0">
                          <a:solidFill>
                            <a:srgbClr val="002060"/>
                          </a:solidFill>
                        </a:rPr>
                        <a:t>異性体比，基原，別名の削除</a:t>
                      </a:r>
                      <a:endParaRPr kumimoji="1" lang="en-US" altLang="ja-JP" sz="1400" dirty="0">
                        <a:solidFill>
                          <a:srgbClr val="002060"/>
                        </a:solidFill>
                      </a:endParaRPr>
                    </a:p>
                    <a:p>
                      <a:r>
                        <a:rPr kumimoji="1" lang="ja-JP" altLang="en-US" sz="1400" dirty="0"/>
                        <a:t>確認試験</a:t>
                      </a:r>
                      <a:endParaRPr kumimoji="1" lang="en-US" altLang="ja-JP" sz="1400" dirty="0">
                        <a:solidFill>
                          <a:srgbClr val="002060"/>
                        </a:solidFill>
                      </a:endParaRPr>
                    </a:p>
                    <a:p>
                      <a:r>
                        <a:rPr kumimoji="1" lang="ja-JP" altLang="en-US" sz="1400" dirty="0">
                          <a:solidFill>
                            <a:srgbClr val="002060"/>
                          </a:solidFill>
                        </a:rPr>
                        <a:t>導電率</a:t>
                      </a:r>
                      <a:endParaRPr kumimoji="1" lang="en-US" altLang="ja-JP" sz="1400" dirty="0">
                        <a:solidFill>
                          <a:srgbClr val="002060"/>
                        </a:solidFill>
                      </a:endParaRPr>
                    </a:p>
                    <a:p>
                      <a:r>
                        <a:rPr kumimoji="1" lang="ja-JP" altLang="en-US" sz="1400" dirty="0"/>
                        <a:t>定量法</a:t>
                      </a:r>
                      <a:endParaRPr kumimoji="1" lang="en-US" altLang="ja-JP" sz="1400" dirty="0">
                        <a:solidFill>
                          <a:srgbClr val="002060"/>
                        </a:solidFill>
                      </a:endParaRPr>
                    </a:p>
                    <a:p>
                      <a:r>
                        <a:rPr kumimoji="1" lang="ja-JP" altLang="en-US" sz="1400" dirty="0">
                          <a:solidFill>
                            <a:srgbClr val="002060"/>
                          </a:solidFill>
                        </a:rPr>
                        <a:t>純度試験</a:t>
                      </a:r>
                      <a:endParaRPr kumimoji="1" lang="en-US" altLang="ja-JP" sz="1400" dirty="0">
                        <a:solidFill>
                          <a:srgbClr val="00206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t>純度試験</a:t>
                      </a:r>
                      <a:endParaRPr kumimoji="1" lang="en-US" altLang="ja-JP" sz="1400" dirty="0">
                        <a:solidFill>
                          <a:srgbClr val="002060"/>
                        </a:solidFill>
                      </a:endParaRPr>
                    </a:p>
                    <a:p>
                      <a:r>
                        <a:rPr kumimoji="1" lang="ja-JP" altLang="en-US" sz="1400" dirty="0">
                          <a:solidFill>
                            <a:srgbClr val="002060"/>
                          </a:solidFill>
                        </a:rPr>
                        <a:t>純度試験，強熱残分，別名の削除</a:t>
                      </a:r>
                      <a:endParaRPr kumimoji="1" lang="en-US" altLang="ja-JP" sz="1400" dirty="0">
                        <a:solidFill>
                          <a:srgbClr val="002060"/>
                        </a:solidFill>
                      </a:endParaRPr>
                    </a:p>
                    <a:p>
                      <a:r>
                        <a:rPr kumimoji="1" lang="ja-JP" altLang="en-US" sz="1400" dirty="0"/>
                        <a:t>純度試験，別名の削除，</a:t>
                      </a:r>
                      <a:r>
                        <a:rPr kumimoji="1" lang="en-US" altLang="ja-JP" sz="1400" dirty="0"/>
                        <a:t>(</a:t>
                      </a:r>
                      <a:r>
                        <a:rPr kumimoji="1" lang="ja-JP" altLang="en-US" sz="1400" dirty="0"/>
                        <a:t>追加</a:t>
                      </a:r>
                      <a:r>
                        <a:rPr kumimoji="1" lang="en-US" altLang="ja-JP" sz="1400" dirty="0"/>
                        <a:t>)</a:t>
                      </a:r>
                      <a:r>
                        <a:rPr kumimoji="1" lang="ja-JP" altLang="en-US" sz="1400" dirty="0"/>
                        <a:t>その他</a:t>
                      </a:r>
                      <a:endParaRPr kumimoji="1" lang="en-US" altLang="ja-JP" sz="1400" dirty="0">
                        <a:solidFill>
                          <a:srgbClr val="00206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rgbClr val="002060"/>
                          </a:solidFill>
                        </a:rPr>
                        <a:t>純度試験，溶出性，</a:t>
                      </a:r>
                      <a:r>
                        <a:rPr kumimoji="1" lang="en-US" altLang="ja-JP" sz="1400" dirty="0">
                          <a:solidFill>
                            <a:srgbClr val="002060"/>
                          </a:solidFill>
                        </a:rPr>
                        <a:t>(</a:t>
                      </a:r>
                      <a:r>
                        <a:rPr kumimoji="1" lang="ja-JP" altLang="en-US" sz="1400" dirty="0">
                          <a:solidFill>
                            <a:srgbClr val="002060"/>
                          </a:solidFill>
                        </a:rPr>
                        <a:t>追加</a:t>
                      </a:r>
                      <a:r>
                        <a:rPr kumimoji="1" lang="en-US" altLang="ja-JP" sz="1400" dirty="0">
                          <a:solidFill>
                            <a:srgbClr val="002060"/>
                          </a:solidFill>
                        </a:rPr>
                        <a:t>)</a:t>
                      </a:r>
                      <a:r>
                        <a:rPr kumimoji="1" lang="ja-JP" altLang="en-US" sz="1400" dirty="0">
                          <a:solidFill>
                            <a:srgbClr val="002060"/>
                          </a:solidFill>
                        </a:rPr>
                        <a:t>その他</a:t>
                      </a:r>
                      <a:endParaRPr kumimoji="1" lang="en-US" altLang="ja-JP" sz="1400" dirty="0">
                        <a:solidFill>
                          <a:srgbClr val="002060"/>
                        </a:solidFill>
                      </a:endParaRPr>
                    </a:p>
                    <a:p>
                      <a:r>
                        <a:rPr kumimoji="1" lang="ja-JP" altLang="en-US" sz="1400" dirty="0"/>
                        <a:t>定量法，別名の削除</a:t>
                      </a:r>
                      <a:endParaRPr kumimoji="1" lang="en-US" altLang="ja-JP" sz="1400" dirty="0">
                        <a:solidFill>
                          <a:srgbClr val="002060"/>
                        </a:solidFill>
                      </a:endParaRPr>
                    </a:p>
                    <a:p>
                      <a:r>
                        <a:rPr kumimoji="1" lang="ja-JP" altLang="en-US" sz="1400" dirty="0">
                          <a:solidFill>
                            <a:srgbClr val="002060"/>
                          </a:solidFill>
                        </a:rPr>
                        <a:t>確認試験，純度試験，製法</a:t>
                      </a:r>
                      <a:endParaRPr kumimoji="1" lang="en-US" altLang="ja-JP" sz="1400" dirty="0">
                        <a:solidFill>
                          <a:srgbClr val="002060"/>
                        </a:solidFill>
                      </a:endParaRPr>
                    </a:p>
                    <a:p>
                      <a:r>
                        <a:rPr kumimoji="1" lang="ja-JP" altLang="en-US" sz="1400" dirty="0"/>
                        <a:t>構造式，別名の削除</a:t>
                      </a:r>
                      <a:endParaRPr kumimoji="1" lang="en-US" altLang="ja-JP" sz="1400" dirty="0">
                        <a:solidFill>
                          <a:srgbClr val="002060"/>
                        </a:solidFill>
                      </a:endParaRPr>
                    </a:p>
                    <a:p>
                      <a:r>
                        <a:rPr kumimoji="1" lang="ja-JP" altLang="en-US" sz="1400" dirty="0">
                          <a:solidFill>
                            <a:srgbClr val="002060"/>
                          </a:solidFill>
                        </a:rPr>
                        <a:t>構造式</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43112255"/>
                  </a:ext>
                </a:extLst>
              </a:tr>
            </a:tbl>
          </a:graphicData>
        </a:graphic>
      </p:graphicFrame>
      <p:pic>
        <p:nvPicPr>
          <p:cNvPr id="8" name="図 7" descr="挿絵, 抽象 が含まれている画像&#10;&#10;自動的に生成された説明">
            <a:extLst>
              <a:ext uri="{FF2B5EF4-FFF2-40B4-BE49-F238E27FC236}">
                <a16:creationId xmlns:a16="http://schemas.microsoft.com/office/drawing/2014/main" id="{8121000E-CAD0-4A00-8AD5-35FA59666D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100" y="4404742"/>
            <a:ext cx="997159" cy="1082084"/>
          </a:xfrm>
          <a:prstGeom prst="rect">
            <a:avLst/>
          </a:prstGeom>
        </p:spPr>
      </p:pic>
    </p:spTree>
    <p:extLst>
      <p:ext uri="{BB962C8B-B14F-4D97-AF65-F5344CB8AC3E}">
        <p14:creationId xmlns:p14="http://schemas.microsoft.com/office/powerpoint/2010/main" val="10280330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B0143529-84A9-4FA7-9BDD-3EA09D736E0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400" b="0" i="1" u="none" strike="noStrike" kern="1200" cap="none" spc="0" normalizeH="0" baseline="0" noProof="0">
                <a:ln>
                  <a:noFill/>
                </a:ln>
                <a:solidFill>
                  <a:prstClr val="white"/>
                </a:solidFill>
                <a:effectLst/>
                <a:uLnTx/>
                <a:uFillTx/>
                <a:latin typeface="Calibri" panose="020F0502020204030204"/>
                <a:ea typeface="+mn-ea"/>
                <a:cs typeface="+mn-cs"/>
              </a:rPr>
              <a:t>ENVIRONMENTAL TECHNICAL Co., Ltd</a:t>
            </a:r>
            <a:endParaRPr kumimoji="1" lang="en-US" sz="1400" b="0"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スライド番号プレースホルダー 2">
            <a:extLst>
              <a:ext uri="{FF2B5EF4-FFF2-40B4-BE49-F238E27FC236}">
                <a16:creationId xmlns:a16="http://schemas.microsoft.com/office/drawing/2014/main" id="{DF815553-2C39-4E23-A8E2-83B6D766F14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1845F5A-061D-4825-9AE9-D7794091C6CF}" type="slidenum">
              <a:rPr kumimoji="1" lang="en-US"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a:t>
            </a:fld>
            <a:r>
              <a:rPr kumimoji="1" lang="ja-JP" altLang="en-US" sz="1800" b="0" i="0" u="none" strike="noStrike" kern="1200" cap="none" spc="0" normalizeH="0" baseline="0" noProof="0" dirty="0">
                <a:ln>
                  <a:noFill/>
                </a:ln>
                <a:solidFill>
                  <a:prstClr val="white"/>
                </a:solidFill>
                <a:effectLst/>
                <a:uLnTx/>
                <a:uFillTx/>
                <a:latin typeface="Calibri" panose="020F0502020204030204"/>
                <a:ea typeface="+mn-ea"/>
                <a:cs typeface="+mn-cs"/>
              </a:rPr>
              <a:t>／</a:t>
            </a:r>
            <a:r>
              <a:rPr kumimoji="1" lang="en-US" altLang="ja-JP" sz="1800" b="0" i="0" u="none" strike="noStrike" kern="1200" cap="none" spc="0" normalizeH="0" baseline="0" noProof="0" dirty="0">
                <a:ln>
                  <a:noFill/>
                </a:ln>
                <a:solidFill>
                  <a:prstClr val="white"/>
                </a:solidFill>
                <a:effectLst/>
                <a:uLnTx/>
                <a:uFillTx/>
                <a:latin typeface="Calibri" panose="020F0502020204030204"/>
                <a:ea typeface="+mn-ea"/>
                <a:cs typeface="+mn-cs"/>
              </a:rPr>
              <a:t>46</a:t>
            </a:r>
            <a:endParaRPr kumimoji="1"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四角形: 角を丸くする 6">
            <a:extLst>
              <a:ext uri="{FF2B5EF4-FFF2-40B4-BE49-F238E27FC236}">
                <a16:creationId xmlns:a16="http://schemas.microsoft.com/office/drawing/2014/main" id="{D9043E02-82C6-43A7-9724-011E309D5364}"/>
              </a:ext>
            </a:extLst>
          </p:cNvPr>
          <p:cNvSpPr/>
          <p:nvPr/>
        </p:nvSpPr>
        <p:spPr>
          <a:xfrm>
            <a:off x="689316" y="590840"/>
            <a:ext cx="10663311" cy="59084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JP18</a:t>
            </a:r>
            <a:r>
              <a:rPr kumimoji="1" lang="ja-JP" altLang="en-US"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　試験法等改定（医薬品各条）</a:t>
            </a:r>
          </a:p>
        </p:txBody>
      </p:sp>
      <p:graphicFrame>
        <p:nvGraphicFramePr>
          <p:cNvPr id="12" name="表 4">
            <a:extLst>
              <a:ext uri="{FF2B5EF4-FFF2-40B4-BE49-F238E27FC236}">
                <a16:creationId xmlns:a16="http://schemas.microsoft.com/office/drawing/2014/main" id="{8A77DA88-AF47-4FD1-91C0-50E3C7595F50}"/>
              </a:ext>
            </a:extLst>
          </p:cNvPr>
          <p:cNvGraphicFramePr>
            <a:graphicFrameLocks noGrp="1"/>
          </p:cNvGraphicFramePr>
          <p:nvPr>
            <p:extLst>
              <p:ext uri="{D42A27DB-BD31-4B8C-83A1-F6EECF244321}">
                <p14:modId xmlns:p14="http://schemas.microsoft.com/office/powerpoint/2010/main" val="2537162313"/>
              </p:ext>
            </p:extLst>
          </p:nvPr>
        </p:nvGraphicFramePr>
        <p:xfrm>
          <a:off x="1336431" y="1290687"/>
          <a:ext cx="10016196" cy="3291840"/>
        </p:xfrm>
        <a:graphic>
          <a:graphicData uri="http://schemas.openxmlformats.org/drawingml/2006/table">
            <a:tbl>
              <a:tblPr firstRow="1" bandRow="1">
                <a:tableStyleId>{0E3FDE45-AF77-4B5C-9715-49D594BDF05E}</a:tableStyleId>
              </a:tblPr>
              <a:tblGrid>
                <a:gridCol w="1457744">
                  <a:extLst>
                    <a:ext uri="{9D8B030D-6E8A-4147-A177-3AD203B41FA5}">
                      <a16:colId xmlns:a16="http://schemas.microsoft.com/office/drawing/2014/main" val="3310822296"/>
                    </a:ext>
                  </a:extLst>
                </a:gridCol>
                <a:gridCol w="2987647">
                  <a:extLst>
                    <a:ext uri="{9D8B030D-6E8A-4147-A177-3AD203B41FA5}">
                      <a16:colId xmlns:a16="http://schemas.microsoft.com/office/drawing/2014/main" val="2061700160"/>
                    </a:ext>
                  </a:extLst>
                </a:gridCol>
                <a:gridCol w="5570805">
                  <a:extLst>
                    <a:ext uri="{9D8B030D-6E8A-4147-A177-3AD203B41FA5}">
                      <a16:colId xmlns:a16="http://schemas.microsoft.com/office/drawing/2014/main" val="3638355715"/>
                    </a:ext>
                  </a:extLst>
                </a:gridCol>
              </a:tblGrid>
              <a:tr h="2429678">
                <a:tc>
                  <a:txBody>
                    <a:bodyPr/>
                    <a:lstStyle/>
                    <a:p>
                      <a:r>
                        <a:rPr kumimoji="1" lang="ja-JP" altLang="en-US" dirty="0"/>
                        <a:t>化学医薬品</a:t>
                      </a:r>
                      <a:endParaRPr kumimoji="1" lang="en-US" altLang="ja-JP" dirty="0"/>
                    </a:p>
                    <a:p>
                      <a:r>
                        <a:rPr kumimoji="1" lang="ja-JP" altLang="en-US" dirty="0"/>
                        <a:t>（</a:t>
                      </a:r>
                      <a:r>
                        <a:rPr kumimoji="1" lang="en-US" altLang="ja-JP" dirty="0"/>
                        <a:t>3/3</a:t>
                      </a:r>
                      <a:r>
                        <a:rPr kumimoji="1" lang="ja-JP" altLang="en-US"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400" dirty="0"/>
                        <a:t>ﾌﾞﾚｵﾏｲｼﾝ塩酸塩</a:t>
                      </a:r>
                      <a:endParaRPr kumimoji="1" lang="en-US" altLang="ja-JP" sz="1400" dirty="0">
                        <a:solidFill>
                          <a:srgbClr val="002060"/>
                        </a:solidFill>
                      </a:endParaRPr>
                    </a:p>
                    <a:p>
                      <a:r>
                        <a:rPr kumimoji="1" lang="ja-JP" altLang="en-US" sz="1400" dirty="0">
                          <a:solidFill>
                            <a:srgbClr val="002060"/>
                          </a:solidFill>
                        </a:rPr>
                        <a:t>ﾌﾞﾚｵﾏｲｼﾝ硫酸塩</a:t>
                      </a:r>
                      <a:endParaRPr kumimoji="1" lang="en-US" altLang="ja-JP" sz="1400" dirty="0">
                        <a:solidFill>
                          <a:srgbClr val="002060"/>
                        </a:solidFill>
                      </a:endParaRPr>
                    </a:p>
                    <a:p>
                      <a:r>
                        <a:rPr kumimoji="1" lang="ja-JP" altLang="en-US" sz="1400" dirty="0">
                          <a:solidFill>
                            <a:srgbClr val="002060"/>
                          </a:solidFill>
                        </a:rPr>
                        <a:t>ﾌﾟﾛﾀﾐﾝ硫酸塩</a:t>
                      </a:r>
                      <a:endParaRPr kumimoji="1" lang="en-US" altLang="ja-JP" sz="1400" dirty="0">
                        <a:solidFill>
                          <a:schemeClr val="tx1"/>
                        </a:solidFill>
                      </a:endParaRPr>
                    </a:p>
                    <a:p>
                      <a:r>
                        <a:rPr kumimoji="1" lang="ja-JP" altLang="en-US" sz="1400" dirty="0">
                          <a:solidFill>
                            <a:schemeClr val="tx1"/>
                          </a:solidFill>
                        </a:rPr>
                        <a:t>ﾍﾞﾎﾟﾀｽﾁﾝﾍﾞｼﾙ酸塩</a:t>
                      </a:r>
                      <a:endParaRPr kumimoji="1" lang="en-US" altLang="ja-JP" sz="1400" dirty="0">
                        <a:solidFill>
                          <a:schemeClr val="tx1"/>
                        </a:solidFill>
                      </a:endParaRPr>
                    </a:p>
                    <a:p>
                      <a:r>
                        <a:rPr kumimoji="1" lang="ja-JP" altLang="en-US" sz="1400" dirty="0">
                          <a:solidFill>
                            <a:srgbClr val="002060"/>
                          </a:solidFill>
                        </a:rPr>
                        <a:t>ﾍﾟﾙﾌｪﾅｼﾞﾝ錠</a:t>
                      </a:r>
                      <a:endParaRPr kumimoji="1" lang="en-US" altLang="ja-JP" sz="1400" dirty="0">
                        <a:solidFill>
                          <a:srgbClr val="002060"/>
                        </a:solidFill>
                      </a:endParaRPr>
                    </a:p>
                    <a:p>
                      <a:r>
                        <a:rPr kumimoji="1" lang="ja-JP" altLang="en-US" sz="1400" dirty="0"/>
                        <a:t>ﾎﾟﾋﾞﾄﾞﾝ</a:t>
                      </a:r>
                      <a:endParaRPr kumimoji="1" lang="en-US" altLang="ja-JP" sz="1400" dirty="0">
                        <a:solidFill>
                          <a:srgbClr val="002060"/>
                        </a:solidFill>
                      </a:endParaRPr>
                    </a:p>
                    <a:p>
                      <a:r>
                        <a:rPr kumimoji="1" lang="ja-JP" altLang="en-US" sz="1400" dirty="0">
                          <a:solidFill>
                            <a:srgbClr val="002060"/>
                          </a:solidFill>
                        </a:rPr>
                        <a:t>ﾎﾟﾋﾞﾄﾞﾝﾖｰﾄﾞ</a:t>
                      </a:r>
                      <a:endParaRPr kumimoji="1" lang="en-US" altLang="ja-JP" sz="1400" dirty="0">
                        <a:solidFill>
                          <a:srgbClr val="002060"/>
                        </a:solidFill>
                      </a:endParaRPr>
                    </a:p>
                    <a:p>
                      <a:r>
                        <a:rPr kumimoji="1" lang="ja-JP" altLang="en-US" sz="1400" dirty="0"/>
                        <a:t>ﾎﾘﾅｰﾄｶﾙｼｳﾑ水和物</a:t>
                      </a:r>
                      <a:endParaRPr kumimoji="1" lang="en-US" altLang="ja-JP" sz="1400" dirty="0">
                        <a:solidFill>
                          <a:srgbClr val="002060"/>
                        </a:solidFill>
                      </a:endParaRPr>
                    </a:p>
                    <a:p>
                      <a:r>
                        <a:rPr kumimoji="1" lang="ja-JP" altLang="en-US" sz="1400" dirty="0">
                          <a:solidFill>
                            <a:srgbClr val="002060"/>
                          </a:solidFill>
                        </a:rPr>
                        <a:t>ﾎﾟﾘﾐｷｼﾝ</a:t>
                      </a:r>
                      <a:r>
                        <a:rPr kumimoji="1" lang="en-US" altLang="ja-JP" sz="1400" dirty="0">
                          <a:solidFill>
                            <a:srgbClr val="002060"/>
                          </a:solidFill>
                        </a:rPr>
                        <a:t>B</a:t>
                      </a:r>
                      <a:r>
                        <a:rPr kumimoji="1" lang="ja-JP" altLang="en-US" sz="1400" dirty="0">
                          <a:solidFill>
                            <a:srgbClr val="002060"/>
                          </a:solidFill>
                        </a:rPr>
                        <a:t>硫酸塩</a:t>
                      </a:r>
                      <a:endParaRPr kumimoji="1" lang="en-US" altLang="ja-JP" sz="1400" dirty="0">
                        <a:solidFill>
                          <a:srgbClr val="002060"/>
                        </a:solidFill>
                      </a:endParaRPr>
                    </a:p>
                    <a:p>
                      <a:r>
                        <a:rPr kumimoji="1" lang="ja-JP" altLang="en-US" sz="1400" dirty="0"/>
                        <a:t>ﾒﾁﾙｾﾙﾛｰｽ</a:t>
                      </a:r>
                      <a:endParaRPr kumimoji="1" lang="en-US" altLang="ja-JP" sz="1400" dirty="0">
                        <a:solidFill>
                          <a:srgbClr val="002060"/>
                        </a:solidFill>
                      </a:endParaRPr>
                    </a:p>
                    <a:p>
                      <a:r>
                        <a:rPr kumimoji="1" lang="ja-JP" altLang="en-US" sz="1400" dirty="0">
                          <a:solidFill>
                            <a:srgbClr val="002060"/>
                          </a:solidFill>
                        </a:rPr>
                        <a:t>ﾓﾝﾃﾙｶｽﾄﾅﾄﾘｳﾑ</a:t>
                      </a:r>
                      <a:endParaRPr kumimoji="1" lang="en-US" altLang="ja-JP" sz="1400" dirty="0">
                        <a:solidFill>
                          <a:srgbClr val="002060"/>
                        </a:solidFill>
                      </a:endParaRPr>
                    </a:p>
                    <a:p>
                      <a:r>
                        <a:rPr kumimoji="1" lang="ja-JP" altLang="en-US" sz="1400" dirty="0"/>
                        <a:t>ﾗｳﾘﾙ硫酸ﾅﾄﾘｳﾑ</a:t>
                      </a:r>
                      <a:endParaRPr kumimoji="1" lang="en-US" altLang="ja-JP" sz="1400" dirty="0">
                        <a:solidFill>
                          <a:srgbClr val="002060"/>
                        </a:solidFill>
                      </a:endParaRPr>
                    </a:p>
                    <a:p>
                      <a:r>
                        <a:rPr kumimoji="1" lang="ja-JP" altLang="en-US" sz="1400" dirty="0">
                          <a:solidFill>
                            <a:srgbClr val="002060"/>
                          </a:solidFill>
                        </a:rPr>
                        <a:t>ﾗｳﾛﾏｸﾛｺﾞｰﾙ</a:t>
                      </a:r>
                      <a:endParaRPr kumimoji="1" lang="en-US" altLang="ja-JP" sz="1400" dirty="0">
                        <a:solidFill>
                          <a:srgbClr val="002060"/>
                        </a:solidFill>
                      </a:endParaRPr>
                    </a:p>
                    <a:p>
                      <a:r>
                        <a:rPr kumimoji="1" lang="ja-JP" altLang="en-US" sz="1400" dirty="0"/>
                        <a:t>ﾚﾎﾞﾌﾛｷｻｼﾝ水和物</a:t>
                      </a:r>
                      <a:endParaRPr kumimoji="1" lang="en-US" altLang="ja-JP" sz="1400" dirty="0">
                        <a:solidFill>
                          <a:srgbClr val="002060"/>
                        </a:solidFill>
                      </a:endParaRPr>
                    </a:p>
                    <a:p>
                      <a:r>
                        <a:rPr kumimoji="1" lang="ja-JP" altLang="en-US" sz="1400" dirty="0">
                          <a:solidFill>
                            <a:srgbClr val="002060"/>
                          </a:solidFill>
                        </a:rPr>
                        <a:t>ﾚﾎﾞﾌﾛｷｻｼﾝ錠</a:t>
                      </a:r>
                      <a:r>
                        <a:rPr kumimoji="1" lang="en-US" altLang="ja-JP" sz="1400" dirty="0">
                          <a:solidFill>
                            <a:srgbClr val="002060"/>
                          </a:solidFill>
                        </a:rPr>
                        <a:t>/</a:t>
                      </a:r>
                      <a:r>
                        <a:rPr kumimoji="1" lang="ja-JP" altLang="en-US" sz="1400" dirty="0">
                          <a:solidFill>
                            <a:srgbClr val="002060"/>
                          </a:solidFill>
                        </a:rPr>
                        <a:t>細粒</a:t>
                      </a:r>
                      <a:r>
                        <a:rPr kumimoji="1" lang="en-US" altLang="ja-JP" sz="1400" dirty="0">
                          <a:solidFill>
                            <a:srgbClr val="002060"/>
                          </a:solidFill>
                        </a:rPr>
                        <a:t>/</a:t>
                      </a:r>
                      <a:r>
                        <a:rPr kumimoji="1" lang="ja-JP" altLang="en-US" sz="1400" dirty="0">
                          <a:solidFill>
                            <a:srgbClr val="002060"/>
                          </a:solidFill>
                        </a:rPr>
                        <a:t>注射液</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400" dirty="0"/>
                        <a:t>構造式，別名の削除</a:t>
                      </a:r>
                      <a:endParaRPr kumimoji="1" lang="en-US" altLang="ja-JP" sz="1400" dirty="0">
                        <a:solidFill>
                          <a:srgbClr val="002060"/>
                        </a:solidFill>
                      </a:endParaRPr>
                    </a:p>
                    <a:p>
                      <a:r>
                        <a:rPr kumimoji="1" lang="ja-JP" altLang="en-US" sz="1400" dirty="0">
                          <a:solidFill>
                            <a:srgbClr val="002060"/>
                          </a:solidFill>
                        </a:rPr>
                        <a:t>構造式，化学名，別名の削除</a:t>
                      </a:r>
                      <a:endParaRPr kumimoji="1" lang="en-US" altLang="ja-JP" sz="1400" dirty="0">
                        <a:solidFill>
                          <a:srgbClr val="002060"/>
                        </a:solidFill>
                      </a:endParaRPr>
                    </a:p>
                    <a:p>
                      <a:r>
                        <a:rPr kumimoji="1" lang="ja-JP" altLang="en-US" sz="1400" dirty="0">
                          <a:solidFill>
                            <a:srgbClr val="002060"/>
                          </a:solidFill>
                        </a:rPr>
                        <a:t>確認試験，別名の削除</a:t>
                      </a:r>
                      <a:endParaRPr kumimoji="1" lang="en-US" altLang="ja-JP" sz="1400" dirty="0">
                        <a:solidFill>
                          <a:schemeClr val="tx1"/>
                        </a:solidFill>
                      </a:endParaRPr>
                    </a:p>
                    <a:p>
                      <a:r>
                        <a:rPr kumimoji="1" lang="ja-JP" altLang="en-US" sz="1400" dirty="0">
                          <a:solidFill>
                            <a:schemeClr val="tx1"/>
                          </a:solidFill>
                        </a:rPr>
                        <a:t>純度試験</a:t>
                      </a:r>
                      <a:endParaRPr kumimoji="1" lang="en-US" altLang="ja-JP" sz="1400" dirty="0">
                        <a:solidFill>
                          <a:schemeClr val="tx1"/>
                        </a:solidFill>
                      </a:endParaRPr>
                    </a:p>
                    <a:p>
                      <a:r>
                        <a:rPr kumimoji="1" lang="ja-JP" altLang="en-US" sz="1400" dirty="0">
                          <a:solidFill>
                            <a:srgbClr val="002060"/>
                          </a:solidFill>
                        </a:rPr>
                        <a:t>溶出性（係数の修正）</a:t>
                      </a:r>
                      <a:endParaRPr kumimoji="1" lang="en-US" altLang="ja-JP" sz="1400" dirty="0">
                        <a:solidFill>
                          <a:srgbClr val="002060"/>
                        </a:solidFill>
                      </a:endParaRPr>
                    </a:p>
                    <a:p>
                      <a:r>
                        <a:rPr kumimoji="1" lang="ja-JP" altLang="en-US" sz="1400" dirty="0"/>
                        <a:t>構造式、別名の削除</a:t>
                      </a:r>
                      <a:endParaRPr kumimoji="1" lang="en-US" altLang="ja-JP" sz="1400" dirty="0">
                        <a:solidFill>
                          <a:srgbClr val="002060"/>
                        </a:solidFill>
                      </a:endParaRPr>
                    </a:p>
                    <a:p>
                      <a:r>
                        <a:rPr kumimoji="1" lang="ja-JP" altLang="en-US" sz="1400" dirty="0">
                          <a:solidFill>
                            <a:srgbClr val="002060"/>
                          </a:solidFill>
                        </a:rPr>
                        <a:t>構造式</a:t>
                      </a:r>
                      <a:endParaRPr kumimoji="1" lang="en-US" altLang="ja-JP" sz="1400" dirty="0">
                        <a:solidFill>
                          <a:srgbClr val="002060"/>
                        </a:solidFill>
                      </a:endParaRPr>
                    </a:p>
                    <a:p>
                      <a:r>
                        <a:rPr kumimoji="1" lang="ja-JP" altLang="en-US" sz="1400" dirty="0"/>
                        <a:t>構造式，日本名，英名，日本名別名，分子式，化学名，</a:t>
                      </a:r>
                      <a:r>
                        <a:rPr kumimoji="1" lang="en-US" altLang="ja-JP" sz="1400" dirty="0"/>
                        <a:t>CAS,</a:t>
                      </a:r>
                      <a:r>
                        <a:rPr kumimoji="1" lang="ja-JP" altLang="en-US" sz="1400" dirty="0"/>
                        <a:t>別名の削除</a:t>
                      </a:r>
                      <a:endParaRPr kumimoji="1" lang="en-US" altLang="ja-JP" sz="1400" dirty="0">
                        <a:solidFill>
                          <a:srgbClr val="002060"/>
                        </a:solidFill>
                      </a:endParaRPr>
                    </a:p>
                    <a:p>
                      <a:r>
                        <a:rPr kumimoji="1" lang="ja-JP" altLang="en-US" sz="1400" dirty="0">
                          <a:solidFill>
                            <a:srgbClr val="002060"/>
                          </a:solidFill>
                        </a:rPr>
                        <a:t>構造式，分子式，別名の削除</a:t>
                      </a:r>
                      <a:endParaRPr kumimoji="1" lang="en-US" altLang="ja-JP" sz="1400" dirty="0">
                        <a:solidFill>
                          <a:srgbClr val="002060"/>
                        </a:solidFill>
                      </a:endParaRPr>
                    </a:p>
                    <a:p>
                      <a:r>
                        <a:rPr kumimoji="1" lang="ja-JP" altLang="en-US" sz="1400" dirty="0"/>
                        <a:t>定量法</a:t>
                      </a:r>
                      <a:endParaRPr kumimoji="1" lang="en-US" altLang="ja-JP" sz="1400" dirty="0">
                        <a:solidFill>
                          <a:srgbClr val="002060"/>
                        </a:solidFill>
                      </a:endParaRPr>
                    </a:p>
                    <a:p>
                      <a:r>
                        <a:rPr kumimoji="1" lang="ja-JP" altLang="en-US" sz="1400" dirty="0">
                          <a:solidFill>
                            <a:srgbClr val="002060"/>
                          </a:solidFill>
                        </a:rPr>
                        <a:t>純度試験，化学名，その他</a:t>
                      </a:r>
                      <a:endParaRPr kumimoji="1" lang="en-US" altLang="ja-JP" sz="1400" dirty="0">
                        <a:solidFill>
                          <a:srgbClr val="002060"/>
                        </a:solidFill>
                      </a:endParaRPr>
                    </a:p>
                    <a:p>
                      <a:r>
                        <a:rPr kumimoji="1" lang="ja-JP" altLang="en-US" sz="1400" dirty="0"/>
                        <a:t>確認試験</a:t>
                      </a:r>
                      <a:endParaRPr kumimoji="1" lang="en-US" altLang="ja-JP" sz="1400" dirty="0">
                        <a:solidFill>
                          <a:srgbClr val="002060"/>
                        </a:solidFill>
                      </a:endParaRPr>
                    </a:p>
                    <a:p>
                      <a:r>
                        <a:rPr kumimoji="1" lang="ja-JP" altLang="en-US" sz="1400" dirty="0">
                          <a:solidFill>
                            <a:srgbClr val="002060"/>
                          </a:solidFill>
                        </a:rPr>
                        <a:t>性状，確認試験，別名の削除</a:t>
                      </a:r>
                      <a:endParaRPr kumimoji="1" lang="en-US" altLang="ja-JP" sz="1400" dirty="0">
                        <a:solidFill>
                          <a:srgbClr val="002060"/>
                        </a:solidFill>
                      </a:endParaRPr>
                    </a:p>
                    <a:p>
                      <a:r>
                        <a:rPr kumimoji="1" lang="ja-JP" altLang="en-US" sz="1400" dirty="0"/>
                        <a:t>純度試験，強熱残分，別名の削除</a:t>
                      </a:r>
                      <a:endParaRPr kumimoji="1" lang="en-US" altLang="ja-JP" sz="1400" dirty="0">
                        <a:solidFill>
                          <a:srgbClr val="002060"/>
                        </a:solidFill>
                      </a:endParaRPr>
                    </a:p>
                    <a:p>
                      <a:r>
                        <a:rPr kumimoji="1" lang="ja-JP" altLang="en-US" sz="1400" dirty="0">
                          <a:solidFill>
                            <a:srgbClr val="002060"/>
                          </a:solidFill>
                        </a:rPr>
                        <a:t>定量法</a:t>
                      </a:r>
                      <a:endParaRPr kumimoji="1" lang="en-US" altLang="ja-JP" sz="1400"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43112255"/>
                  </a:ext>
                </a:extLst>
              </a:tr>
            </a:tbl>
          </a:graphicData>
        </a:graphic>
      </p:graphicFrame>
      <p:pic>
        <p:nvPicPr>
          <p:cNvPr id="8" name="図 7" descr="挿絵, 抽象 が含まれている画像&#10;&#10;自動的に生成された説明">
            <a:extLst>
              <a:ext uri="{FF2B5EF4-FFF2-40B4-BE49-F238E27FC236}">
                <a16:creationId xmlns:a16="http://schemas.microsoft.com/office/drawing/2014/main" id="{92A66DBD-5F43-40D3-A1A0-2150F937D3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6156" y="4343400"/>
            <a:ext cx="974098" cy="1141556"/>
          </a:xfrm>
          <a:prstGeom prst="rect">
            <a:avLst/>
          </a:prstGeom>
        </p:spPr>
      </p:pic>
    </p:spTree>
    <p:extLst>
      <p:ext uri="{BB962C8B-B14F-4D97-AF65-F5344CB8AC3E}">
        <p14:creationId xmlns:p14="http://schemas.microsoft.com/office/powerpoint/2010/main" val="16097113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B0143529-84A9-4FA7-9BDD-3EA09D736E0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400" b="0" i="1" u="none" strike="noStrike" kern="1200" cap="none" spc="0" normalizeH="0" baseline="0" noProof="0">
                <a:ln>
                  <a:noFill/>
                </a:ln>
                <a:solidFill>
                  <a:prstClr val="white"/>
                </a:solidFill>
                <a:effectLst/>
                <a:uLnTx/>
                <a:uFillTx/>
                <a:latin typeface="Calibri" panose="020F0502020204030204"/>
                <a:ea typeface="+mn-ea"/>
                <a:cs typeface="+mn-cs"/>
              </a:rPr>
              <a:t>ENVIRONMENTAL TECHNICAL Co., Ltd</a:t>
            </a:r>
            <a:endParaRPr kumimoji="1" lang="en-US" sz="1400" b="0"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スライド番号プレースホルダー 2">
            <a:extLst>
              <a:ext uri="{FF2B5EF4-FFF2-40B4-BE49-F238E27FC236}">
                <a16:creationId xmlns:a16="http://schemas.microsoft.com/office/drawing/2014/main" id="{DF815553-2C39-4E23-A8E2-83B6D766F14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1845F5A-061D-4825-9AE9-D7794091C6CF}" type="slidenum">
              <a:rPr kumimoji="1" lang="en-US"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26</a:t>
            </a:fld>
            <a:r>
              <a:rPr kumimoji="1" lang="ja-JP" altLang="en-US" sz="1800" b="0" i="0" u="none" strike="noStrike" kern="1200" cap="none" spc="0" normalizeH="0" baseline="0" noProof="0" dirty="0">
                <a:ln>
                  <a:noFill/>
                </a:ln>
                <a:solidFill>
                  <a:prstClr val="white"/>
                </a:solidFill>
                <a:effectLst/>
                <a:uLnTx/>
                <a:uFillTx/>
                <a:latin typeface="Calibri" panose="020F0502020204030204"/>
                <a:ea typeface="+mn-ea"/>
                <a:cs typeface="+mn-cs"/>
              </a:rPr>
              <a:t>／</a:t>
            </a:r>
            <a:r>
              <a:rPr kumimoji="1" lang="en-US" altLang="ja-JP" sz="1800" b="0" i="0" u="none" strike="noStrike" kern="1200" cap="none" spc="0" normalizeH="0" baseline="0" noProof="0" dirty="0">
                <a:ln>
                  <a:noFill/>
                </a:ln>
                <a:solidFill>
                  <a:prstClr val="white"/>
                </a:solidFill>
                <a:effectLst/>
                <a:uLnTx/>
                <a:uFillTx/>
                <a:latin typeface="Calibri" panose="020F0502020204030204"/>
                <a:ea typeface="+mn-ea"/>
                <a:cs typeface="+mn-cs"/>
              </a:rPr>
              <a:t>46</a:t>
            </a:r>
            <a:endParaRPr kumimoji="1"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四角形: 角を丸くする 6">
            <a:extLst>
              <a:ext uri="{FF2B5EF4-FFF2-40B4-BE49-F238E27FC236}">
                <a16:creationId xmlns:a16="http://schemas.microsoft.com/office/drawing/2014/main" id="{D9043E02-82C6-43A7-9724-011E309D5364}"/>
              </a:ext>
            </a:extLst>
          </p:cNvPr>
          <p:cNvSpPr/>
          <p:nvPr/>
        </p:nvSpPr>
        <p:spPr>
          <a:xfrm>
            <a:off x="689316" y="590840"/>
            <a:ext cx="10663311" cy="59084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JP18</a:t>
            </a:r>
            <a:r>
              <a:rPr kumimoji="1" lang="ja-JP" altLang="en-US"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　試験法等改定（医薬品各条）</a:t>
            </a:r>
          </a:p>
        </p:txBody>
      </p:sp>
      <p:graphicFrame>
        <p:nvGraphicFramePr>
          <p:cNvPr id="12" name="表 4">
            <a:extLst>
              <a:ext uri="{FF2B5EF4-FFF2-40B4-BE49-F238E27FC236}">
                <a16:creationId xmlns:a16="http://schemas.microsoft.com/office/drawing/2014/main" id="{8A77DA88-AF47-4FD1-91C0-50E3C7595F50}"/>
              </a:ext>
            </a:extLst>
          </p:cNvPr>
          <p:cNvGraphicFramePr>
            <a:graphicFrameLocks noGrp="1"/>
          </p:cNvGraphicFramePr>
          <p:nvPr>
            <p:extLst>
              <p:ext uri="{D42A27DB-BD31-4B8C-83A1-F6EECF244321}">
                <p14:modId xmlns:p14="http://schemas.microsoft.com/office/powerpoint/2010/main" val="476944536"/>
              </p:ext>
            </p:extLst>
          </p:nvPr>
        </p:nvGraphicFramePr>
        <p:xfrm>
          <a:off x="1336431" y="1290687"/>
          <a:ext cx="10016196" cy="4998720"/>
        </p:xfrm>
        <a:graphic>
          <a:graphicData uri="http://schemas.openxmlformats.org/drawingml/2006/table">
            <a:tbl>
              <a:tblPr firstRow="1" bandRow="1">
                <a:tableStyleId>{0E3FDE45-AF77-4B5C-9715-49D594BDF05E}</a:tableStyleId>
              </a:tblPr>
              <a:tblGrid>
                <a:gridCol w="1457744">
                  <a:extLst>
                    <a:ext uri="{9D8B030D-6E8A-4147-A177-3AD203B41FA5}">
                      <a16:colId xmlns:a16="http://schemas.microsoft.com/office/drawing/2014/main" val="3310822296"/>
                    </a:ext>
                  </a:extLst>
                </a:gridCol>
                <a:gridCol w="2987647">
                  <a:extLst>
                    <a:ext uri="{9D8B030D-6E8A-4147-A177-3AD203B41FA5}">
                      <a16:colId xmlns:a16="http://schemas.microsoft.com/office/drawing/2014/main" val="2061700160"/>
                    </a:ext>
                  </a:extLst>
                </a:gridCol>
                <a:gridCol w="5570805">
                  <a:extLst>
                    <a:ext uri="{9D8B030D-6E8A-4147-A177-3AD203B41FA5}">
                      <a16:colId xmlns:a16="http://schemas.microsoft.com/office/drawing/2014/main" val="3638355715"/>
                    </a:ext>
                  </a:extLst>
                </a:gridCol>
              </a:tblGrid>
              <a:tr h="2429678">
                <a:tc>
                  <a:txBody>
                    <a:bodyPr/>
                    <a:lstStyle/>
                    <a:p>
                      <a:r>
                        <a:rPr kumimoji="1" lang="ja-JP" altLang="en-US" dirty="0"/>
                        <a:t>生薬等</a:t>
                      </a:r>
                      <a:endParaRPr kumimoji="1" lang="en-US" altLang="ja-JP" dirty="0"/>
                    </a:p>
                    <a:p>
                      <a:r>
                        <a:rPr kumimoji="1" lang="ja-JP" altLang="en-US" dirty="0"/>
                        <a:t>（</a:t>
                      </a:r>
                      <a:r>
                        <a:rPr kumimoji="1" lang="en-US" altLang="ja-JP" dirty="0"/>
                        <a:t>1/3</a:t>
                      </a:r>
                      <a:r>
                        <a:rPr kumimoji="1" lang="ja-JP" altLang="en-US"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400" dirty="0"/>
                        <a:t>ｳﾜｳﾙｼ</a:t>
                      </a:r>
                      <a:endParaRPr kumimoji="1" lang="en-US" altLang="ja-JP" sz="1400" dirty="0">
                        <a:solidFill>
                          <a:srgbClr val="002060"/>
                        </a:solidFill>
                      </a:endParaRPr>
                    </a:p>
                    <a:p>
                      <a:r>
                        <a:rPr kumimoji="1" lang="ja-JP" altLang="en-US" sz="1400" dirty="0">
                          <a:solidFill>
                            <a:srgbClr val="002060"/>
                          </a:solidFill>
                        </a:rPr>
                        <a:t>ｵｳﾊﾞｸ・ｵｳﾊﾞｸ末</a:t>
                      </a:r>
                      <a:endParaRPr kumimoji="1" lang="en-US" altLang="ja-JP" sz="1400" dirty="0">
                        <a:solidFill>
                          <a:srgbClr val="002060"/>
                        </a:solidFill>
                      </a:endParaRPr>
                    </a:p>
                    <a:p>
                      <a:r>
                        <a:rPr kumimoji="1" lang="ja-JP" altLang="en-US" sz="1400" dirty="0"/>
                        <a:t>ｵｳﾚﾝ・ｵｳﾚﾝ末・黄連解毒湯ｴｷｽ</a:t>
                      </a:r>
                      <a:endParaRPr kumimoji="1" lang="en-US" altLang="ja-JP" sz="1400" dirty="0">
                        <a:solidFill>
                          <a:srgbClr val="002060"/>
                        </a:solidFill>
                      </a:endParaRPr>
                    </a:p>
                    <a:p>
                      <a:r>
                        <a:rPr kumimoji="1" lang="ja-JP" altLang="en-US" sz="1400" dirty="0">
                          <a:solidFill>
                            <a:srgbClr val="002060"/>
                          </a:solidFill>
                        </a:rPr>
                        <a:t>ｶﾞｼﾞｭﾂ</a:t>
                      </a:r>
                      <a:endParaRPr kumimoji="1" lang="en-US" altLang="ja-JP" sz="1400" dirty="0">
                        <a:solidFill>
                          <a:srgbClr val="002060"/>
                        </a:solidFill>
                      </a:endParaRPr>
                    </a:p>
                    <a:p>
                      <a:r>
                        <a:rPr kumimoji="1" lang="ja-JP" altLang="en-US" sz="1400" dirty="0"/>
                        <a:t>ｶｯｺﾝ</a:t>
                      </a:r>
                      <a:endParaRPr kumimoji="1" lang="en-US" altLang="ja-JP" sz="1400" dirty="0">
                        <a:solidFill>
                          <a:srgbClr val="002060"/>
                        </a:solidFill>
                      </a:endParaRPr>
                    </a:p>
                    <a:p>
                      <a:r>
                        <a:rPr kumimoji="1" lang="ja-JP" altLang="en-US" sz="1400" dirty="0">
                          <a:solidFill>
                            <a:srgbClr val="002060"/>
                          </a:solidFill>
                        </a:rPr>
                        <a:t>加味帰脾湯ｴｷｽ</a:t>
                      </a:r>
                      <a:endParaRPr kumimoji="1" lang="en-US" altLang="ja-JP" sz="1400" dirty="0">
                        <a:solidFill>
                          <a:srgbClr val="00206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t>加味逍遙散ｴｷｽ</a:t>
                      </a:r>
                      <a:endParaRPr kumimoji="1" lang="en-US" altLang="ja-JP" sz="1400" dirty="0">
                        <a:solidFill>
                          <a:srgbClr val="002060"/>
                        </a:solidFill>
                      </a:endParaRPr>
                    </a:p>
                    <a:p>
                      <a:r>
                        <a:rPr kumimoji="1" lang="ja-JP" altLang="en-US" sz="1400" dirty="0">
                          <a:solidFill>
                            <a:srgbClr val="002060"/>
                          </a:solidFill>
                        </a:rPr>
                        <a:t>ｶﾛｺﾝ</a:t>
                      </a:r>
                      <a:endParaRPr kumimoji="1" lang="en-US" altLang="ja-JP" sz="1400" dirty="0">
                        <a:solidFill>
                          <a:srgbClr val="002060"/>
                        </a:solidFill>
                      </a:endParaRPr>
                    </a:p>
                    <a:p>
                      <a:r>
                        <a:rPr kumimoji="1" lang="ja-JP" altLang="en-US" sz="1400" dirty="0"/>
                        <a:t>ｶﾝｿﾞｳ</a:t>
                      </a:r>
                      <a:endParaRPr kumimoji="1" lang="en-US" altLang="ja-JP" sz="1400" dirty="0">
                        <a:solidFill>
                          <a:srgbClr val="002060"/>
                        </a:solidFill>
                      </a:endParaRPr>
                    </a:p>
                    <a:p>
                      <a:r>
                        <a:rPr kumimoji="1" lang="ja-JP" altLang="en-US" sz="1400" dirty="0">
                          <a:solidFill>
                            <a:srgbClr val="002060"/>
                          </a:solidFill>
                        </a:rPr>
                        <a:t>ｷｮｳｶﾂ</a:t>
                      </a:r>
                      <a:endParaRPr kumimoji="1" lang="en-US" altLang="ja-JP" sz="1400" dirty="0">
                        <a:solidFill>
                          <a:srgbClr val="002060"/>
                        </a:solidFill>
                      </a:endParaRPr>
                    </a:p>
                    <a:p>
                      <a:r>
                        <a:rPr kumimoji="1" lang="ja-JP" altLang="en-US" sz="1400" dirty="0"/>
                        <a:t>ｸｺｼ</a:t>
                      </a:r>
                      <a:endParaRPr kumimoji="1" lang="en-US" altLang="ja-JP" sz="1400" dirty="0">
                        <a:solidFill>
                          <a:srgbClr val="002060"/>
                        </a:solidFill>
                      </a:endParaRPr>
                    </a:p>
                    <a:p>
                      <a:r>
                        <a:rPr kumimoji="1" lang="ja-JP" altLang="en-US" sz="1400" dirty="0">
                          <a:solidFill>
                            <a:srgbClr val="002060"/>
                          </a:solidFill>
                        </a:rPr>
                        <a:t>ｸｼﾞﾝ・ｸｼﾞﾝ末</a:t>
                      </a:r>
                      <a:endParaRPr kumimoji="1" lang="en-US" altLang="ja-JP" sz="1400" dirty="0">
                        <a:solidFill>
                          <a:srgbClr val="002060"/>
                        </a:solidFill>
                      </a:endParaRPr>
                    </a:p>
                    <a:p>
                      <a:r>
                        <a:rPr kumimoji="1" lang="ja-JP" altLang="en-US" sz="1400" dirty="0"/>
                        <a:t>桂枝茯苓丸ｴｷｽ</a:t>
                      </a:r>
                      <a:endParaRPr kumimoji="1" lang="en-US" altLang="ja-JP" sz="1400" dirty="0">
                        <a:solidFill>
                          <a:srgbClr val="002060"/>
                        </a:solidFill>
                      </a:endParaRPr>
                    </a:p>
                    <a:p>
                      <a:r>
                        <a:rPr kumimoji="1" lang="ja-JP" altLang="en-US" sz="1400" dirty="0">
                          <a:solidFill>
                            <a:srgbClr val="002060"/>
                          </a:solidFill>
                        </a:rPr>
                        <a:t>ｺｳﾎﾞｸ・ｺｳﾎﾞｸ末</a:t>
                      </a:r>
                      <a:endParaRPr kumimoji="1" lang="en-US" altLang="ja-JP" sz="1400" dirty="0">
                        <a:solidFill>
                          <a:srgbClr val="002060"/>
                        </a:solidFill>
                      </a:endParaRPr>
                    </a:p>
                    <a:p>
                      <a:r>
                        <a:rPr kumimoji="1" lang="ja-JP" altLang="en-US" sz="1400" dirty="0"/>
                        <a:t>ｺﾞｼｭﾕ</a:t>
                      </a:r>
                      <a:endParaRPr kumimoji="1" lang="en-US" altLang="ja-JP" sz="1400" dirty="0">
                        <a:solidFill>
                          <a:srgbClr val="002060"/>
                        </a:solidFill>
                      </a:endParaRPr>
                    </a:p>
                    <a:p>
                      <a:r>
                        <a:rPr kumimoji="1" lang="ja-JP" altLang="en-US" sz="1400" dirty="0">
                          <a:solidFill>
                            <a:srgbClr val="002060"/>
                          </a:solidFill>
                        </a:rPr>
                        <a:t>呉茱萸湯エキス</a:t>
                      </a:r>
                      <a:endParaRPr kumimoji="1" lang="en-US" altLang="ja-JP" sz="1400" dirty="0">
                        <a:solidFill>
                          <a:srgbClr val="002060"/>
                        </a:solidFill>
                      </a:endParaRPr>
                    </a:p>
                    <a:p>
                      <a:r>
                        <a:rPr kumimoji="1" lang="ja-JP" altLang="en-US" sz="1400" dirty="0"/>
                        <a:t>五苓散ｴｷｽ</a:t>
                      </a:r>
                      <a:endParaRPr kumimoji="1" lang="en-US" altLang="ja-JP" sz="1400" dirty="0">
                        <a:solidFill>
                          <a:srgbClr val="002060"/>
                        </a:solidFill>
                      </a:endParaRPr>
                    </a:p>
                    <a:p>
                      <a:r>
                        <a:rPr kumimoji="1" lang="ja-JP" altLang="en-US" sz="1400" dirty="0">
                          <a:solidFill>
                            <a:srgbClr val="002060"/>
                          </a:solidFill>
                        </a:rPr>
                        <a:t>ｻｲｺ</a:t>
                      </a:r>
                      <a:endParaRPr kumimoji="1" lang="en-US" altLang="ja-JP" sz="1400" dirty="0">
                        <a:solidFill>
                          <a:srgbClr val="002060"/>
                        </a:solidFill>
                      </a:endParaRPr>
                    </a:p>
                    <a:p>
                      <a:r>
                        <a:rPr kumimoji="1" lang="ja-JP" altLang="en-US" sz="1400" dirty="0"/>
                        <a:t>ｻｲｼﾝ</a:t>
                      </a:r>
                      <a:endParaRPr kumimoji="1" lang="en-US" altLang="ja-JP" sz="1400" dirty="0">
                        <a:solidFill>
                          <a:srgbClr val="002060"/>
                        </a:solidFill>
                      </a:endParaRPr>
                    </a:p>
                    <a:p>
                      <a:r>
                        <a:rPr kumimoji="1" lang="ja-JP" altLang="en-US" sz="1400" dirty="0">
                          <a:solidFill>
                            <a:srgbClr val="002060"/>
                          </a:solidFill>
                        </a:rPr>
                        <a:t>ｻﾌﾗﾝ</a:t>
                      </a:r>
                      <a:endParaRPr kumimoji="1" lang="en-US" altLang="ja-JP" sz="1400" dirty="0">
                        <a:solidFill>
                          <a:srgbClr val="002060"/>
                        </a:solidFill>
                      </a:endParaRPr>
                    </a:p>
                    <a:p>
                      <a:r>
                        <a:rPr kumimoji="1" lang="ja-JP" altLang="en-US" sz="1400" dirty="0"/>
                        <a:t>ｻﾝｼｼ・ｻﾝｼｼ末</a:t>
                      </a:r>
                      <a:endParaRPr kumimoji="1" lang="en-US" altLang="ja-JP" sz="1400" dirty="0">
                        <a:solidFill>
                          <a:srgbClr val="002060"/>
                        </a:solidFill>
                      </a:endParaRPr>
                    </a:p>
                    <a:p>
                      <a:r>
                        <a:rPr kumimoji="1" lang="ja-JP" altLang="en-US" sz="1400" dirty="0">
                          <a:solidFill>
                            <a:srgbClr val="002060"/>
                          </a:solidFill>
                        </a:rPr>
                        <a:t>ｻﾝｼｭﾕ</a:t>
                      </a:r>
                      <a:endParaRPr kumimoji="1" lang="en-US" altLang="ja-JP" sz="1400" dirty="0">
                        <a:solidFill>
                          <a:srgbClr val="002060"/>
                        </a:solidFill>
                      </a:endParaRPr>
                    </a:p>
                    <a:p>
                      <a:r>
                        <a:rPr kumimoji="1" lang="ja-JP" altLang="en-US" sz="1400" dirty="0"/>
                        <a:t>ｻﾝｼｮｳ・ｻﾝｼｮｳ末</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400" dirty="0"/>
                        <a:t>定量法</a:t>
                      </a:r>
                      <a:endParaRPr kumimoji="1" lang="en-US" altLang="ja-JP" sz="1400" dirty="0">
                        <a:solidFill>
                          <a:srgbClr val="002060"/>
                        </a:solidFill>
                      </a:endParaRPr>
                    </a:p>
                    <a:p>
                      <a:r>
                        <a:rPr kumimoji="1" lang="ja-JP" altLang="en-US" sz="1400" dirty="0">
                          <a:solidFill>
                            <a:srgbClr val="002060"/>
                          </a:solidFill>
                        </a:rPr>
                        <a:t>定量法</a:t>
                      </a:r>
                      <a:endParaRPr kumimoji="1" lang="en-US" altLang="ja-JP" sz="1400" dirty="0">
                        <a:solidFill>
                          <a:srgbClr val="002060"/>
                        </a:solidFill>
                      </a:endParaRPr>
                    </a:p>
                    <a:p>
                      <a:r>
                        <a:rPr kumimoji="1" lang="ja-JP" altLang="en-US" sz="1400" dirty="0"/>
                        <a:t>定量法</a:t>
                      </a:r>
                      <a:endParaRPr kumimoji="1" lang="en-US" altLang="ja-JP" sz="1400" dirty="0">
                        <a:solidFill>
                          <a:srgbClr val="002060"/>
                        </a:solidFill>
                      </a:endParaRPr>
                    </a:p>
                    <a:p>
                      <a:r>
                        <a:rPr kumimoji="1" lang="ja-JP" altLang="en-US" sz="1400" dirty="0">
                          <a:solidFill>
                            <a:srgbClr val="002060"/>
                          </a:solidFill>
                        </a:rPr>
                        <a:t>確認試験</a:t>
                      </a:r>
                      <a:endParaRPr kumimoji="1" lang="en-US" altLang="ja-JP" sz="1400" dirty="0">
                        <a:solidFill>
                          <a:srgbClr val="002060"/>
                        </a:solidFill>
                      </a:endParaRPr>
                    </a:p>
                    <a:p>
                      <a:r>
                        <a:rPr kumimoji="1" lang="ja-JP" altLang="en-US" sz="1400" dirty="0"/>
                        <a:t>生薬の性状</a:t>
                      </a:r>
                      <a:endParaRPr kumimoji="1" lang="en-US" altLang="ja-JP" sz="1400" dirty="0">
                        <a:solidFill>
                          <a:srgbClr val="002060"/>
                        </a:solidFill>
                      </a:endParaRPr>
                    </a:p>
                    <a:p>
                      <a:r>
                        <a:rPr kumimoji="1" lang="ja-JP" altLang="en-US" sz="1400" dirty="0">
                          <a:solidFill>
                            <a:srgbClr val="002060"/>
                          </a:solidFill>
                        </a:rPr>
                        <a:t>定量法</a:t>
                      </a:r>
                      <a:endParaRPr kumimoji="1" lang="en-US" altLang="ja-JP" sz="1400" dirty="0">
                        <a:solidFill>
                          <a:srgbClr val="002060"/>
                        </a:solidFill>
                      </a:endParaRPr>
                    </a:p>
                    <a:p>
                      <a:r>
                        <a:rPr kumimoji="1" lang="ja-JP" altLang="en-US" sz="1400" dirty="0"/>
                        <a:t>定量法</a:t>
                      </a:r>
                      <a:endParaRPr kumimoji="1" lang="en-US" altLang="ja-JP" sz="1400" dirty="0">
                        <a:solidFill>
                          <a:srgbClr val="002060"/>
                        </a:solidFill>
                      </a:endParaRPr>
                    </a:p>
                    <a:p>
                      <a:r>
                        <a:rPr kumimoji="1" lang="ja-JP" altLang="en-US" sz="1400" dirty="0">
                          <a:solidFill>
                            <a:srgbClr val="002060"/>
                          </a:solidFill>
                        </a:rPr>
                        <a:t>生薬の性状，基原</a:t>
                      </a:r>
                      <a:endParaRPr kumimoji="1" lang="en-US" altLang="ja-JP" sz="1400" dirty="0">
                        <a:solidFill>
                          <a:srgbClr val="002060"/>
                        </a:solidFill>
                      </a:endParaRPr>
                    </a:p>
                    <a:p>
                      <a:r>
                        <a:rPr kumimoji="1" lang="ja-JP" altLang="en-US" sz="1400" dirty="0"/>
                        <a:t>生薬の性状</a:t>
                      </a:r>
                      <a:endParaRPr kumimoji="1" lang="en-US" altLang="ja-JP" sz="1400" dirty="0">
                        <a:solidFill>
                          <a:srgbClr val="002060"/>
                        </a:solidFill>
                      </a:endParaRPr>
                    </a:p>
                    <a:p>
                      <a:r>
                        <a:rPr kumimoji="1" lang="ja-JP" altLang="en-US" sz="1400" dirty="0">
                          <a:solidFill>
                            <a:srgbClr val="002060"/>
                          </a:solidFill>
                        </a:rPr>
                        <a:t>生薬の性状</a:t>
                      </a:r>
                      <a:endParaRPr kumimoji="1" lang="en-US" altLang="ja-JP" sz="1400" dirty="0">
                        <a:solidFill>
                          <a:srgbClr val="002060"/>
                        </a:solidFill>
                      </a:endParaRPr>
                    </a:p>
                    <a:p>
                      <a:r>
                        <a:rPr kumimoji="1" lang="ja-JP" altLang="en-US" sz="1400" dirty="0"/>
                        <a:t>生薬の性状</a:t>
                      </a:r>
                      <a:endParaRPr kumimoji="1" lang="en-US" altLang="ja-JP" sz="1400" dirty="0">
                        <a:solidFill>
                          <a:srgbClr val="002060"/>
                        </a:solidFill>
                      </a:endParaRPr>
                    </a:p>
                    <a:p>
                      <a:r>
                        <a:rPr kumimoji="1" lang="ja-JP" altLang="en-US" sz="1400" dirty="0">
                          <a:solidFill>
                            <a:srgbClr val="002060"/>
                          </a:solidFill>
                        </a:rPr>
                        <a:t>確認試験</a:t>
                      </a:r>
                      <a:endParaRPr kumimoji="1" lang="en-US" altLang="ja-JP" sz="1400" dirty="0">
                        <a:solidFill>
                          <a:srgbClr val="002060"/>
                        </a:solidFill>
                      </a:endParaRPr>
                    </a:p>
                    <a:p>
                      <a:r>
                        <a:rPr kumimoji="1" lang="ja-JP" altLang="en-US" sz="1400" dirty="0"/>
                        <a:t>定量法</a:t>
                      </a:r>
                      <a:endParaRPr kumimoji="1" lang="en-US" altLang="ja-JP" sz="1400" dirty="0">
                        <a:solidFill>
                          <a:srgbClr val="002060"/>
                        </a:solidFill>
                      </a:endParaRPr>
                    </a:p>
                    <a:p>
                      <a:r>
                        <a:rPr kumimoji="1" lang="ja-JP" altLang="en-US" sz="1400" dirty="0">
                          <a:solidFill>
                            <a:srgbClr val="002060"/>
                          </a:solidFill>
                        </a:rPr>
                        <a:t>定量法</a:t>
                      </a:r>
                      <a:endParaRPr kumimoji="1" lang="en-US" altLang="ja-JP" sz="1400" dirty="0">
                        <a:solidFill>
                          <a:srgbClr val="002060"/>
                        </a:solidFill>
                      </a:endParaRPr>
                    </a:p>
                    <a:p>
                      <a:r>
                        <a:rPr kumimoji="1" lang="ja-JP" altLang="en-US" sz="1400" dirty="0"/>
                        <a:t>生薬の性状</a:t>
                      </a:r>
                      <a:endParaRPr kumimoji="1" lang="en-US" altLang="ja-JP" sz="1400" dirty="0">
                        <a:solidFill>
                          <a:srgbClr val="002060"/>
                        </a:solidFill>
                      </a:endParaRPr>
                    </a:p>
                    <a:p>
                      <a:r>
                        <a:rPr kumimoji="1" lang="en-US" altLang="ja-JP" sz="1400" dirty="0">
                          <a:solidFill>
                            <a:srgbClr val="002060"/>
                          </a:solidFill>
                        </a:rPr>
                        <a:t>(</a:t>
                      </a:r>
                      <a:r>
                        <a:rPr kumimoji="1" lang="ja-JP" altLang="en-US" sz="1400" dirty="0">
                          <a:solidFill>
                            <a:srgbClr val="002060"/>
                          </a:solidFill>
                        </a:rPr>
                        <a:t>追加</a:t>
                      </a:r>
                      <a:r>
                        <a:rPr kumimoji="1" lang="en-US" altLang="ja-JP" sz="1400" dirty="0">
                          <a:solidFill>
                            <a:srgbClr val="002060"/>
                          </a:solidFill>
                        </a:rPr>
                        <a:t>)</a:t>
                      </a:r>
                      <a:r>
                        <a:rPr kumimoji="1" lang="ja-JP" altLang="en-US" sz="1400" dirty="0">
                          <a:solidFill>
                            <a:srgbClr val="002060"/>
                          </a:solidFill>
                        </a:rPr>
                        <a:t>定量法</a:t>
                      </a:r>
                      <a:r>
                        <a:rPr kumimoji="1" lang="en-US" altLang="ja-JP" sz="1400" dirty="0">
                          <a:solidFill>
                            <a:srgbClr val="002060"/>
                          </a:solidFill>
                        </a:rPr>
                        <a:t>(3)</a:t>
                      </a:r>
                      <a:r>
                        <a:rPr kumimoji="1" lang="ja-JP" altLang="en-US" sz="1400" dirty="0">
                          <a:solidFill>
                            <a:srgbClr val="002060"/>
                          </a:solidFill>
                        </a:rPr>
                        <a:t>，基原</a:t>
                      </a:r>
                      <a:endParaRPr kumimoji="1" lang="en-US" altLang="ja-JP" sz="1400" dirty="0">
                        <a:solidFill>
                          <a:srgbClr val="002060"/>
                        </a:solidFill>
                      </a:endParaRPr>
                    </a:p>
                    <a:p>
                      <a:r>
                        <a:rPr kumimoji="1" lang="ja-JP" altLang="en-US" sz="1400" dirty="0"/>
                        <a:t>定量法</a:t>
                      </a:r>
                      <a:endParaRPr kumimoji="1" lang="en-US" altLang="ja-JP" sz="1400" dirty="0">
                        <a:solidFill>
                          <a:srgbClr val="002060"/>
                        </a:solidFill>
                      </a:endParaRPr>
                    </a:p>
                    <a:p>
                      <a:r>
                        <a:rPr kumimoji="1" lang="ja-JP" altLang="en-US" sz="1400" dirty="0">
                          <a:solidFill>
                            <a:srgbClr val="002060"/>
                          </a:solidFill>
                        </a:rPr>
                        <a:t>生薬の性状，定量法</a:t>
                      </a:r>
                      <a:endParaRPr kumimoji="1" lang="en-US" altLang="ja-JP" sz="1400" dirty="0">
                        <a:solidFill>
                          <a:srgbClr val="002060"/>
                        </a:solidFill>
                      </a:endParaRPr>
                    </a:p>
                    <a:p>
                      <a:r>
                        <a:rPr kumimoji="1" lang="ja-JP" altLang="en-US" sz="1400" dirty="0"/>
                        <a:t>生薬の性状</a:t>
                      </a:r>
                      <a:endParaRPr kumimoji="1" lang="en-US" altLang="ja-JP" sz="1400" dirty="0">
                        <a:solidFill>
                          <a:srgbClr val="002060"/>
                        </a:solidFill>
                      </a:endParaRPr>
                    </a:p>
                    <a:p>
                      <a:r>
                        <a:rPr kumimoji="1" lang="ja-JP" altLang="en-US" sz="1400" dirty="0">
                          <a:solidFill>
                            <a:srgbClr val="002060"/>
                          </a:solidFill>
                        </a:rPr>
                        <a:t>確認試験，定量試験</a:t>
                      </a:r>
                      <a:endParaRPr kumimoji="1" lang="en-US" altLang="ja-JP" sz="1400" dirty="0">
                        <a:solidFill>
                          <a:srgbClr val="002060"/>
                        </a:solidFill>
                      </a:endParaRPr>
                    </a:p>
                    <a:p>
                      <a:r>
                        <a:rPr kumimoji="1" lang="ja-JP" altLang="en-US" sz="1400" dirty="0"/>
                        <a:t>定量法，基原</a:t>
                      </a:r>
                      <a:endParaRPr kumimoji="1" lang="en-US" altLang="ja-JP" sz="1400" dirty="0">
                        <a:solidFill>
                          <a:srgbClr val="002060"/>
                        </a:solidFill>
                      </a:endParaRPr>
                    </a:p>
                    <a:p>
                      <a:r>
                        <a:rPr kumimoji="1" lang="ja-JP" altLang="en-US" sz="1400" dirty="0">
                          <a:solidFill>
                            <a:srgbClr val="002060"/>
                          </a:solidFill>
                        </a:rPr>
                        <a:t>生薬の性状</a:t>
                      </a:r>
                      <a:endParaRPr kumimoji="1" lang="en-US" altLang="ja-JP" sz="1400" dirty="0">
                        <a:solidFill>
                          <a:srgbClr val="002060"/>
                        </a:solidFill>
                      </a:endParaRPr>
                    </a:p>
                    <a:p>
                      <a:r>
                        <a:rPr kumimoji="1" lang="ja-JP" altLang="en-US" sz="1400" dirty="0"/>
                        <a:t>生薬の性状</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43112255"/>
                  </a:ext>
                </a:extLst>
              </a:tr>
            </a:tbl>
          </a:graphicData>
        </a:graphic>
      </p:graphicFrame>
      <p:pic>
        <p:nvPicPr>
          <p:cNvPr id="9" name="図 8" descr="抽象, 挿絵 が含まれている画像&#10;&#10;自動的に生成された説明">
            <a:extLst>
              <a:ext uri="{FF2B5EF4-FFF2-40B4-BE49-F238E27FC236}">
                <a16:creationId xmlns:a16="http://schemas.microsoft.com/office/drawing/2014/main" id="{31A4DF6F-D5C1-48F7-8BA4-09CB1D0CBA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955" y="4356569"/>
            <a:ext cx="1106408" cy="1106408"/>
          </a:xfrm>
          <a:prstGeom prst="rect">
            <a:avLst/>
          </a:prstGeom>
        </p:spPr>
      </p:pic>
    </p:spTree>
    <p:extLst>
      <p:ext uri="{BB962C8B-B14F-4D97-AF65-F5344CB8AC3E}">
        <p14:creationId xmlns:p14="http://schemas.microsoft.com/office/powerpoint/2010/main" val="23424679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B0143529-84A9-4FA7-9BDD-3EA09D736E0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400" b="0" i="1" u="none" strike="noStrike" kern="1200" cap="none" spc="0" normalizeH="0" baseline="0" noProof="0">
                <a:ln>
                  <a:noFill/>
                </a:ln>
                <a:solidFill>
                  <a:prstClr val="white"/>
                </a:solidFill>
                <a:effectLst/>
                <a:uLnTx/>
                <a:uFillTx/>
                <a:latin typeface="Calibri" panose="020F0502020204030204"/>
                <a:ea typeface="+mn-ea"/>
                <a:cs typeface="+mn-cs"/>
              </a:rPr>
              <a:t>ENVIRONMENTAL TECHNICAL Co., Ltd</a:t>
            </a:r>
            <a:endParaRPr kumimoji="1" lang="en-US" sz="1400" b="0"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スライド番号プレースホルダー 2">
            <a:extLst>
              <a:ext uri="{FF2B5EF4-FFF2-40B4-BE49-F238E27FC236}">
                <a16:creationId xmlns:a16="http://schemas.microsoft.com/office/drawing/2014/main" id="{DF815553-2C39-4E23-A8E2-83B6D766F14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1845F5A-061D-4825-9AE9-D7794091C6CF}" type="slidenum">
              <a:rPr kumimoji="1" lang="en-US"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a:t>
            </a:fld>
            <a:r>
              <a:rPr kumimoji="1" lang="ja-JP" altLang="en-US" sz="1800" b="0" i="0" u="none" strike="noStrike" kern="1200" cap="none" spc="0" normalizeH="0" baseline="0" noProof="0" dirty="0">
                <a:ln>
                  <a:noFill/>
                </a:ln>
                <a:solidFill>
                  <a:prstClr val="white"/>
                </a:solidFill>
                <a:effectLst/>
                <a:uLnTx/>
                <a:uFillTx/>
                <a:latin typeface="Calibri" panose="020F0502020204030204"/>
                <a:ea typeface="+mn-ea"/>
                <a:cs typeface="+mn-cs"/>
              </a:rPr>
              <a:t>／</a:t>
            </a:r>
            <a:r>
              <a:rPr kumimoji="1" lang="en-US" altLang="ja-JP" sz="1800" b="0" i="0" u="none" strike="noStrike" kern="1200" cap="none" spc="0" normalizeH="0" baseline="0" noProof="0" dirty="0">
                <a:ln>
                  <a:noFill/>
                </a:ln>
                <a:solidFill>
                  <a:prstClr val="white"/>
                </a:solidFill>
                <a:effectLst/>
                <a:uLnTx/>
                <a:uFillTx/>
                <a:latin typeface="Calibri" panose="020F0502020204030204"/>
                <a:ea typeface="+mn-ea"/>
                <a:cs typeface="+mn-cs"/>
              </a:rPr>
              <a:t>46</a:t>
            </a:r>
            <a:endParaRPr kumimoji="1"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四角形: 角を丸くする 6">
            <a:extLst>
              <a:ext uri="{FF2B5EF4-FFF2-40B4-BE49-F238E27FC236}">
                <a16:creationId xmlns:a16="http://schemas.microsoft.com/office/drawing/2014/main" id="{D9043E02-82C6-43A7-9724-011E309D5364}"/>
              </a:ext>
            </a:extLst>
          </p:cNvPr>
          <p:cNvSpPr/>
          <p:nvPr/>
        </p:nvSpPr>
        <p:spPr>
          <a:xfrm>
            <a:off x="689316" y="590840"/>
            <a:ext cx="10663311" cy="59084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JP18</a:t>
            </a:r>
            <a:r>
              <a:rPr kumimoji="1" lang="ja-JP" altLang="en-US"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　試験法等改定（医薬品各条）</a:t>
            </a:r>
          </a:p>
        </p:txBody>
      </p:sp>
      <p:graphicFrame>
        <p:nvGraphicFramePr>
          <p:cNvPr id="12" name="表 4">
            <a:extLst>
              <a:ext uri="{FF2B5EF4-FFF2-40B4-BE49-F238E27FC236}">
                <a16:creationId xmlns:a16="http://schemas.microsoft.com/office/drawing/2014/main" id="{8A77DA88-AF47-4FD1-91C0-50E3C7595F50}"/>
              </a:ext>
            </a:extLst>
          </p:cNvPr>
          <p:cNvGraphicFramePr>
            <a:graphicFrameLocks noGrp="1"/>
          </p:cNvGraphicFramePr>
          <p:nvPr>
            <p:extLst>
              <p:ext uri="{D42A27DB-BD31-4B8C-83A1-F6EECF244321}">
                <p14:modId xmlns:p14="http://schemas.microsoft.com/office/powerpoint/2010/main" val="2075330540"/>
              </p:ext>
            </p:extLst>
          </p:nvPr>
        </p:nvGraphicFramePr>
        <p:xfrm>
          <a:off x="1336431" y="1290687"/>
          <a:ext cx="10016196" cy="4998720"/>
        </p:xfrm>
        <a:graphic>
          <a:graphicData uri="http://schemas.openxmlformats.org/drawingml/2006/table">
            <a:tbl>
              <a:tblPr firstRow="1" bandRow="1">
                <a:tableStyleId>{0E3FDE45-AF77-4B5C-9715-49D594BDF05E}</a:tableStyleId>
              </a:tblPr>
              <a:tblGrid>
                <a:gridCol w="1457744">
                  <a:extLst>
                    <a:ext uri="{9D8B030D-6E8A-4147-A177-3AD203B41FA5}">
                      <a16:colId xmlns:a16="http://schemas.microsoft.com/office/drawing/2014/main" val="3310822296"/>
                    </a:ext>
                  </a:extLst>
                </a:gridCol>
                <a:gridCol w="2987647">
                  <a:extLst>
                    <a:ext uri="{9D8B030D-6E8A-4147-A177-3AD203B41FA5}">
                      <a16:colId xmlns:a16="http://schemas.microsoft.com/office/drawing/2014/main" val="2061700160"/>
                    </a:ext>
                  </a:extLst>
                </a:gridCol>
                <a:gridCol w="5570805">
                  <a:extLst>
                    <a:ext uri="{9D8B030D-6E8A-4147-A177-3AD203B41FA5}">
                      <a16:colId xmlns:a16="http://schemas.microsoft.com/office/drawing/2014/main" val="3638355715"/>
                    </a:ext>
                  </a:extLst>
                </a:gridCol>
              </a:tblGrid>
              <a:tr h="2429678">
                <a:tc>
                  <a:txBody>
                    <a:bodyPr/>
                    <a:lstStyle/>
                    <a:p>
                      <a:r>
                        <a:rPr kumimoji="1" lang="ja-JP" altLang="en-US" dirty="0"/>
                        <a:t>生薬等</a:t>
                      </a:r>
                      <a:endParaRPr kumimoji="1" lang="en-US" altLang="ja-JP" dirty="0"/>
                    </a:p>
                    <a:p>
                      <a:r>
                        <a:rPr kumimoji="1" lang="ja-JP" altLang="en-US" dirty="0"/>
                        <a:t>（</a:t>
                      </a:r>
                      <a:r>
                        <a:rPr kumimoji="1" lang="en-US" altLang="ja-JP" dirty="0"/>
                        <a:t>2/3</a:t>
                      </a:r>
                      <a:r>
                        <a:rPr kumimoji="1" lang="ja-JP" altLang="en-US"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400" dirty="0"/>
                        <a:t>ｻﾝｿｳﾆﾝ</a:t>
                      </a:r>
                      <a:endParaRPr kumimoji="1" lang="en-US" altLang="ja-JP" sz="1400" dirty="0">
                        <a:solidFill>
                          <a:srgbClr val="002060"/>
                        </a:solidFill>
                      </a:endParaRPr>
                    </a:p>
                    <a:p>
                      <a:r>
                        <a:rPr kumimoji="1" lang="ja-JP" altLang="en-US" sz="1400" dirty="0">
                          <a:solidFill>
                            <a:srgbClr val="002060"/>
                          </a:solidFill>
                        </a:rPr>
                        <a:t>ｻﾝﾔｸ</a:t>
                      </a:r>
                      <a:endParaRPr kumimoji="1" lang="en-US" altLang="ja-JP" sz="1400" dirty="0">
                        <a:solidFill>
                          <a:srgbClr val="002060"/>
                        </a:solidFill>
                      </a:endParaRPr>
                    </a:p>
                    <a:p>
                      <a:r>
                        <a:rPr kumimoji="1" lang="ja-JP" altLang="en-US" sz="1400" dirty="0"/>
                        <a:t>ｼｬｾﾞﾝｼ</a:t>
                      </a:r>
                      <a:endParaRPr kumimoji="1" lang="en-US" altLang="ja-JP" sz="1400" dirty="0">
                        <a:solidFill>
                          <a:srgbClr val="002060"/>
                        </a:solidFill>
                      </a:endParaRPr>
                    </a:p>
                    <a:p>
                      <a:r>
                        <a:rPr kumimoji="1" lang="ja-JP" altLang="en-US" sz="1400" dirty="0">
                          <a:solidFill>
                            <a:srgbClr val="002060"/>
                          </a:solidFill>
                        </a:rPr>
                        <a:t>ｼｬｾﾞﾝｿｳ</a:t>
                      </a:r>
                      <a:endParaRPr kumimoji="1" lang="en-US" altLang="ja-JP" sz="1400" dirty="0">
                        <a:solidFill>
                          <a:srgbClr val="002060"/>
                        </a:solidFill>
                      </a:endParaRPr>
                    </a:p>
                    <a:p>
                      <a:r>
                        <a:rPr kumimoji="1" lang="ja-JP" altLang="en-US" sz="1400" dirty="0"/>
                        <a:t>ｼﾞｭｳﾔｸ</a:t>
                      </a:r>
                      <a:endParaRPr kumimoji="1" lang="en-US" altLang="ja-JP" sz="1400" dirty="0">
                        <a:solidFill>
                          <a:srgbClr val="002060"/>
                        </a:solidFill>
                      </a:endParaRPr>
                    </a:p>
                    <a:p>
                      <a:r>
                        <a:rPr kumimoji="1" lang="ja-JP" altLang="en-US" sz="1400" dirty="0">
                          <a:solidFill>
                            <a:srgbClr val="002060"/>
                          </a:solidFill>
                        </a:rPr>
                        <a:t>ｼｮｳｽﾞｸ</a:t>
                      </a:r>
                      <a:endParaRPr kumimoji="1" lang="en-US" altLang="ja-JP" sz="1400" dirty="0">
                        <a:solidFill>
                          <a:srgbClr val="002060"/>
                        </a:solidFill>
                      </a:endParaRPr>
                    </a:p>
                    <a:p>
                      <a:r>
                        <a:rPr kumimoji="1" lang="ja-JP" altLang="en-US" sz="1400" dirty="0"/>
                        <a:t>ｾﾝｷｭｳ・ｾﾝｷｭｳ末</a:t>
                      </a:r>
                      <a:endParaRPr kumimoji="1" lang="en-US" altLang="ja-JP" sz="1400" dirty="0">
                        <a:solidFill>
                          <a:srgbClr val="002060"/>
                        </a:solidFill>
                      </a:endParaRPr>
                    </a:p>
                    <a:p>
                      <a:r>
                        <a:rPr kumimoji="1" lang="ja-JP" altLang="en-US" sz="1400" dirty="0">
                          <a:solidFill>
                            <a:srgbClr val="002060"/>
                          </a:solidFill>
                        </a:rPr>
                        <a:t>ｾﾞﾝｺ</a:t>
                      </a:r>
                      <a:endParaRPr kumimoji="1" lang="en-US" altLang="ja-JP" sz="1400" dirty="0">
                        <a:solidFill>
                          <a:srgbClr val="002060"/>
                        </a:solidFill>
                      </a:endParaRPr>
                    </a:p>
                    <a:p>
                      <a:r>
                        <a:rPr kumimoji="1" lang="ja-JP" altLang="en-US" sz="1400" dirty="0"/>
                        <a:t>ｾﾝｺﾂ</a:t>
                      </a:r>
                      <a:endParaRPr kumimoji="1" lang="en-US" altLang="ja-JP" sz="1400" dirty="0">
                        <a:solidFill>
                          <a:srgbClr val="002060"/>
                        </a:solidFill>
                      </a:endParaRPr>
                    </a:p>
                    <a:p>
                      <a:r>
                        <a:rPr kumimoji="1" lang="ja-JP" altLang="en-US" sz="1400" dirty="0">
                          <a:solidFill>
                            <a:srgbClr val="002060"/>
                          </a:solidFill>
                        </a:rPr>
                        <a:t>ｾﾝｿ</a:t>
                      </a:r>
                      <a:endParaRPr kumimoji="1" lang="en-US" altLang="ja-JP" sz="1400" dirty="0">
                        <a:solidFill>
                          <a:srgbClr val="002060"/>
                        </a:solidFill>
                      </a:endParaRPr>
                    </a:p>
                    <a:p>
                      <a:r>
                        <a:rPr kumimoji="1" lang="ja-JP" altLang="en-US" sz="1400" dirty="0"/>
                        <a:t>ｿﾎﾞｸ</a:t>
                      </a:r>
                      <a:endParaRPr kumimoji="1" lang="en-US" altLang="ja-JP" sz="1400" dirty="0">
                        <a:solidFill>
                          <a:srgbClr val="002060"/>
                        </a:solidFill>
                      </a:endParaRPr>
                    </a:p>
                    <a:p>
                      <a:r>
                        <a:rPr kumimoji="1" lang="ja-JP" altLang="en-US" sz="1400" dirty="0">
                          <a:solidFill>
                            <a:srgbClr val="002060"/>
                          </a:solidFill>
                        </a:rPr>
                        <a:t>ｿﾖｳ</a:t>
                      </a:r>
                      <a:endParaRPr kumimoji="1" lang="en-US" altLang="ja-JP" sz="1400" dirty="0">
                        <a:solidFill>
                          <a:srgbClr val="002060"/>
                        </a:solidFill>
                      </a:endParaRPr>
                    </a:p>
                    <a:p>
                      <a:r>
                        <a:rPr kumimoji="1" lang="ja-JP" altLang="en-US" sz="1400" dirty="0"/>
                        <a:t>ﾀﾝｼﾞﾝ</a:t>
                      </a:r>
                      <a:endParaRPr kumimoji="1" lang="en-US" altLang="ja-JP" sz="1400" dirty="0">
                        <a:solidFill>
                          <a:srgbClr val="002060"/>
                        </a:solidFill>
                      </a:endParaRPr>
                    </a:p>
                    <a:p>
                      <a:r>
                        <a:rPr kumimoji="1" lang="ja-JP" altLang="en-US" sz="1400" dirty="0">
                          <a:solidFill>
                            <a:srgbClr val="002060"/>
                          </a:solidFill>
                        </a:rPr>
                        <a:t>ﾁｮｳｼﾞ・ﾁｮｳｼﾞ末</a:t>
                      </a:r>
                      <a:endParaRPr kumimoji="1" lang="en-US" altLang="ja-JP" sz="1400" dirty="0">
                        <a:solidFill>
                          <a:srgbClr val="002060"/>
                        </a:solidFill>
                      </a:endParaRPr>
                    </a:p>
                    <a:p>
                      <a:r>
                        <a:rPr kumimoji="1" lang="ja-JP" altLang="en-US" sz="1400" dirty="0"/>
                        <a:t>ﾁｮｳﾄｳｺｳ</a:t>
                      </a:r>
                      <a:endParaRPr kumimoji="1" lang="en-US" altLang="ja-JP" sz="1400" dirty="0">
                        <a:solidFill>
                          <a:srgbClr val="002060"/>
                        </a:solidFill>
                      </a:endParaRPr>
                    </a:p>
                    <a:p>
                      <a:r>
                        <a:rPr kumimoji="1" lang="ja-JP" altLang="en-US" sz="1400" dirty="0">
                          <a:solidFill>
                            <a:srgbClr val="002060"/>
                          </a:solidFill>
                        </a:rPr>
                        <a:t>ﾁｮﾚｲ・ﾁｮﾚｲ末</a:t>
                      </a:r>
                      <a:endParaRPr kumimoji="1" lang="en-US" altLang="ja-JP" sz="1400" dirty="0">
                        <a:solidFill>
                          <a:srgbClr val="002060"/>
                        </a:solidFill>
                      </a:endParaRPr>
                    </a:p>
                    <a:p>
                      <a:r>
                        <a:rPr kumimoji="1" lang="ja-JP" altLang="en-US" sz="1400" dirty="0"/>
                        <a:t>桃核承気湯ｴｷｽ</a:t>
                      </a:r>
                      <a:endParaRPr kumimoji="1" lang="en-US" altLang="ja-JP" sz="1400" dirty="0">
                        <a:solidFill>
                          <a:srgbClr val="002060"/>
                        </a:solidFill>
                      </a:endParaRPr>
                    </a:p>
                    <a:p>
                      <a:r>
                        <a:rPr kumimoji="1" lang="ja-JP" altLang="en-US" sz="1400" dirty="0">
                          <a:solidFill>
                            <a:srgbClr val="002060"/>
                          </a:solidFill>
                        </a:rPr>
                        <a:t>ﾄｺﾝｼﾛｯﾌﾟ</a:t>
                      </a:r>
                      <a:endParaRPr kumimoji="1" lang="en-US" altLang="ja-JP" sz="1400" dirty="0">
                        <a:solidFill>
                          <a:srgbClr val="002060"/>
                        </a:solidFill>
                      </a:endParaRPr>
                    </a:p>
                    <a:p>
                      <a:r>
                        <a:rPr kumimoji="1" lang="ja-JP" altLang="en-US" sz="1400" dirty="0"/>
                        <a:t>ﾆｸｽﾞｸ</a:t>
                      </a:r>
                      <a:endParaRPr kumimoji="1" lang="en-US" altLang="ja-JP" sz="1400" dirty="0">
                        <a:solidFill>
                          <a:srgbClr val="002060"/>
                        </a:solidFill>
                      </a:endParaRPr>
                    </a:p>
                    <a:p>
                      <a:r>
                        <a:rPr kumimoji="1" lang="ja-JP" altLang="en-US" sz="1400" dirty="0">
                          <a:solidFill>
                            <a:srgbClr val="002060"/>
                          </a:solidFill>
                        </a:rPr>
                        <a:t>ﾊｯｶ油</a:t>
                      </a:r>
                      <a:endParaRPr kumimoji="1" lang="en-US" altLang="ja-JP" sz="1400" dirty="0">
                        <a:solidFill>
                          <a:srgbClr val="002060"/>
                        </a:solidFill>
                      </a:endParaRPr>
                    </a:p>
                    <a:p>
                      <a:r>
                        <a:rPr kumimoji="1" lang="ja-JP" altLang="en-US" sz="1400" dirty="0"/>
                        <a:t>半夏厚朴湯ｴｷｽ</a:t>
                      </a:r>
                      <a:endParaRPr kumimoji="1" lang="en-US" altLang="ja-JP" sz="1400" dirty="0">
                        <a:solidFill>
                          <a:srgbClr val="002060"/>
                        </a:solidFill>
                      </a:endParaRPr>
                    </a:p>
                    <a:p>
                      <a:r>
                        <a:rPr kumimoji="1" lang="ja-JP" altLang="en-US" sz="1400" dirty="0">
                          <a:solidFill>
                            <a:srgbClr val="002060"/>
                          </a:solidFill>
                        </a:rPr>
                        <a:t>ﾋﾞｬｸｺﾞｳ</a:t>
                      </a:r>
                      <a:endParaRPr kumimoji="1" lang="en-US" altLang="ja-JP" sz="1400" dirty="0">
                        <a:solidFill>
                          <a:srgbClr val="002060"/>
                        </a:solidFill>
                      </a:endParaRPr>
                    </a:p>
                    <a:p>
                      <a:r>
                        <a:rPr kumimoji="1" lang="ja-JP" altLang="en-US" sz="1400" dirty="0"/>
                        <a:t>ﾌﾞｸﾘｮｳ・ﾌﾞｸﾘｮｳ末</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400" dirty="0"/>
                        <a:t>確認試験</a:t>
                      </a:r>
                      <a:endParaRPr kumimoji="1" lang="en-US" altLang="ja-JP" sz="1400" dirty="0">
                        <a:solidFill>
                          <a:srgbClr val="002060"/>
                        </a:solidFill>
                      </a:endParaRPr>
                    </a:p>
                    <a:p>
                      <a:r>
                        <a:rPr kumimoji="1" lang="ja-JP" altLang="en-US" sz="1400" dirty="0">
                          <a:solidFill>
                            <a:srgbClr val="002060"/>
                          </a:solidFill>
                        </a:rPr>
                        <a:t>確認試験</a:t>
                      </a:r>
                      <a:endParaRPr kumimoji="1" lang="en-US" altLang="ja-JP" sz="1400" dirty="0">
                        <a:solidFill>
                          <a:srgbClr val="002060"/>
                        </a:solidFill>
                      </a:endParaRPr>
                    </a:p>
                    <a:p>
                      <a:r>
                        <a:rPr kumimoji="1" lang="ja-JP" altLang="en-US" sz="1400" dirty="0"/>
                        <a:t>生薬の性状</a:t>
                      </a:r>
                      <a:endParaRPr kumimoji="1" lang="en-US" altLang="ja-JP" sz="1400" dirty="0">
                        <a:solidFill>
                          <a:srgbClr val="002060"/>
                        </a:solidFill>
                      </a:endParaRPr>
                    </a:p>
                    <a:p>
                      <a:r>
                        <a:rPr kumimoji="1" lang="ja-JP" altLang="en-US" sz="1400" dirty="0">
                          <a:solidFill>
                            <a:srgbClr val="002060"/>
                          </a:solidFill>
                        </a:rPr>
                        <a:t>生薬の性状</a:t>
                      </a:r>
                      <a:endParaRPr kumimoji="1" lang="en-US" altLang="ja-JP" sz="1400" dirty="0">
                        <a:solidFill>
                          <a:srgbClr val="002060"/>
                        </a:solidFill>
                      </a:endParaRPr>
                    </a:p>
                    <a:p>
                      <a:r>
                        <a:rPr kumimoji="1" lang="ja-JP" altLang="en-US" sz="1400" dirty="0"/>
                        <a:t>生薬の性状</a:t>
                      </a:r>
                      <a:endParaRPr kumimoji="1" lang="en-US" altLang="ja-JP" sz="1400" dirty="0">
                        <a:solidFill>
                          <a:srgbClr val="002060"/>
                        </a:solidFill>
                      </a:endParaRPr>
                    </a:p>
                    <a:p>
                      <a:r>
                        <a:rPr kumimoji="1" lang="ja-JP" altLang="en-US" sz="1400" dirty="0">
                          <a:solidFill>
                            <a:srgbClr val="002060"/>
                          </a:solidFill>
                        </a:rPr>
                        <a:t>生薬の性状</a:t>
                      </a:r>
                      <a:endParaRPr kumimoji="1" lang="en-US" altLang="ja-JP" sz="1400" dirty="0">
                        <a:solidFill>
                          <a:srgbClr val="002060"/>
                        </a:solidFill>
                      </a:endParaRPr>
                    </a:p>
                    <a:p>
                      <a:r>
                        <a:rPr kumimoji="1" lang="ja-JP" altLang="en-US" sz="1400" dirty="0"/>
                        <a:t>確認試験</a:t>
                      </a:r>
                      <a:endParaRPr kumimoji="1" lang="en-US" altLang="ja-JP" sz="1400" dirty="0">
                        <a:solidFill>
                          <a:srgbClr val="002060"/>
                        </a:solidFill>
                      </a:endParaRPr>
                    </a:p>
                    <a:p>
                      <a:r>
                        <a:rPr kumimoji="1" lang="ja-JP" altLang="en-US" sz="1400" dirty="0">
                          <a:solidFill>
                            <a:srgbClr val="002060"/>
                          </a:solidFill>
                        </a:rPr>
                        <a:t>確認試験</a:t>
                      </a:r>
                      <a:endParaRPr kumimoji="1" lang="en-US" altLang="ja-JP" sz="1400" dirty="0">
                        <a:solidFill>
                          <a:srgbClr val="002060"/>
                        </a:solidFill>
                      </a:endParaRPr>
                    </a:p>
                    <a:p>
                      <a:r>
                        <a:rPr kumimoji="1" lang="ja-JP" altLang="en-US" sz="1400" dirty="0"/>
                        <a:t>確認試験，基原</a:t>
                      </a:r>
                      <a:endParaRPr kumimoji="1" lang="en-US" altLang="ja-JP" sz="1400" dirty="0">
                        <a:solidFill>
                          <a:srgbClr val="002060"/>
                        </a:solidFill>
                      </a:endParaRPr>
                    </a:p>
                    <a:p>
                      <a:r>
                        <a:rPr kumimoji="1" lang="ja-JP" altLang="en-US" sz="1400" dirty="0">
                          <a:solidFill>
                            <a:srgbClr val="002060"/>
                          </a:solidFill>
                        </a:rPr>
                        <a:t>定量法，基原</a:t>
                      </a:r>
                      <a:endParaRPr kumimoji="1" lang="en-US" altLang="ja-JP" sz="1400" dirty="0">
                        <a:solidFill>
                          <a:srgbClr val="002060"/>
                        </a:solidFill>
                      </a:endParaRPr>
                    </a:p>
                    <a:p>
                      <a:r>
                        <a:rPr kumimoji="1" lang="ja-JP" altLang="en-US" sz="1400" dirty="0"/>
                        <a:t>確認試験</a:t>
                      </a:r>
                      <a:endParaRPr kumimoji="1" lang="en-US" altLang="ja-JP" sz="1400" dirty="0">
                        <a:solidFill>
                          <a:srgbClr val="002060"/>
                        </a:solidFill>
                      </a:endParaRPr>
                    </a:p>
                    <a:p>
                      <a:r>
                        <a:rPr kumimoji="1" lang="ja-JP" altLang="en-US" sz="1400" dirty="0">
                          <a:solidFill>
                            <a:srgbClr val="002060"/>
                          </a:solidFill>
                        </a:rPr>
                        <a:t>定量法，基原</a:t>
                      </a:r>
                      <a:endParaRPr kumimoji="1" lang="en-US" altLang="ja-JP" sz="1400" dirty="0">
                        <a:solidFill>
                          <a:srgbClr val="002060"/>
                        </a:solidFill>
                      </a:endParaRPr>
                    </a:p>
                    <a:p>
                      <a:r>
                        <a:rPr kumimoji="1" lang="ja-JP" altLang="en-US" sz="1400" dirty="0"/>
                        <a:t>生薬の性状</a:t>
                      </a:r>
                      <a:endParaRPr kumimoji="1" lang="en-US" altLang="ja-JP" sz="1400" dirty="0">
                        <a:solidFill>
                          <a:srgbClr val="002060"/>
                        </a:solidFill>
                      </a:endParaRPr>
                    </a:p>
                    <a:p>
                      <a:r>
                        <a:rPr kumimoji="1" lang="ja-JP" altLang="en-US" sz="1400" dirty="0">
                          <a:solidFill>
                            <a:srgbClr val="002060"/>
                          </a:solidFill>
                        </a:rPr>
                        <a:t>生薬の性状，確認試験</a:t>
                      </a:r>
                      <a:endParaRPr kumimoji="1" lang="en-US" altLang="ja-JP" sz="1400" dirty="0">
                        <a:solidFill>
                          <a:srgbClr val="002060"/>
                        </a:solidFill>
                      </a:endParaRPr>
                    </a:p>
                    <a:p>
                      <a:r>
                        <a:rPr kumimoji="1" lang="ja-JP" altLang="en-US" sz="1400" dirty="0"/>
                        <a:t>確認試験</a:t>
                      </a:r>
                      <a:endParaRPr kumimoji="1" lang="en-US" altLang="ja-JP" sz="1400" dirty="0">
                        <a:solidFill>
                          <a:srgbClr val="002060"/>
                        </a:solidFill>
                      </a:endParaRPr>
                    </a:p>
                    <a:p>
                      <a:r>
                        <a:rPr kumimoji="1" lang="ja-JP" altLang="en-US" sz="1400" dirty="0">
                          <a:solidFill>
                            <a:srgbClr val="002060"/>
                          </a:solidFill>
                        </a:rPr>
                        <a:t>生薬の性状</a:t>
                      </a:r>
                      <a:endParaRPr kumimoji="1" lang="en-US" altLang="ja-JP" sz="1400" dirty="0">
                        <a:solidFill>
                          <a:srgbClr val="002060"/>
                        </a:solidFill>
                      </a:endParaRPr>
                    </a:p>
                    <a:p>
                      <a:r>
                        <a:rPr kumimoji="1" lang="ja-JP" altLang="en-US" sz="1400" dirty="0"/>
                        <a:t>定量法</a:t>
                      </a:r>
                      <a:endParaRPr kumimoji="1" lang="en-US" altLang="ja-JP" sz="1400" dirty="0">
                        <a:solidFill>
                          <a:srgbClr val="002060"/>
                        </a:solidFill>
                      </a:endParaRPr>
                    </a:p>
                    <a:p>
                      <a:r>
                        <a:rPr kumimoji="1" lang="ja-JP" altLang="en-US" sz="1400" dirty="0">
                          <a:solidFill>
                            <a:srgbClr val="002060"/>
                          </a:solidFill>
                        </a:rPr>
                        <a:t>純度試験</a:t>
                      </a:r>
                      <a:endParaRPr kumimoji="1" lang="en-US" altLang="ja-JP" sz="1400" dirty="0">
                        <a:solidFill>
                          <a:srgbClr val="002060"/>
                        </a:solidFill>
                      </a:endParaRPr>
                    </a:p>
                    <a:p>
                      <a:r>
                        <a:rPr kumimoji="1" lang="ja-JP" altLang="en-US" sz="1400" dirty="0"/>
                        <a:t>生薬の性状</a:t>
                      </a:r>
                      <a:endParaRPr kumimoji="1" lang="en-US" altLang="ja-JP" sz="1400" dirty="0">
                        <a:solidFill>
                          <a:srgbClr val="002060"/>
                        </a:solidFill>
                      </a:endParaRPr>
                    </a:p>
                    <a:p>
                      <a:r>
                        <a:rPr kumimoji="1" lang="ja-JP" altLang="en-US" sz="1400" dirty="0">
                          <a:solidFill>
                            <a:srgbClr val="002060"/>
                          </a:solidFill>
                        </a:rPr>
                        <a:t>定量法</a:t>
                      </a:r>
                      <a:endParaRPr kumimoji="1" lang="en-US" altLang="ja-JP" sz="1400" dirty="0">
                        <a:solidFill>
                          <a:srgbClr val="002060"/>
                        </a:solidFill>
                      </a:endParaRPr>
                    </a:p>
                    <a:p>
                      <a:r>
                        <a:rPr kumimoji="1" lang="ja-JP" altLang="en-US" sz="1400" dirty="0"/>
                        <a:t>定量法</a:t>
                      </a:r>
                      <a:endParaRPr kumimoji="1" lang="en-US" altLang="ja-JP" sz="1400" dirty="0">
                        <a:solidFill>
                          <a:srgbClr val="002060"/>
                        </a:solidFill>
                      </a:endParaRPr>
                    </a:p>
                    <a:p>
                      <a:r>
                        <a:rPr kumimoji="1" lang="ja-JP" altLang="en-US" sz="1400" dirty="0">
                          <a:solidFill>
                            <a:srgbClr val="002060"/>
                          </a:solidFill>
                        </a:rPr>
                        <a:t>生薬の性状</a:t>
                      </a:r>
                      <a:endParaRPr kumimoji="1" lang="en-US" altLang="ja-JP" sz="1400" dirty="0">
                        <a:solidFill>
                          <a:srgbClr val="002060"/>
                        </a:solidFill>
                      </a:endParaRPr>
                    </a:p>
                    <a:p>
                      <a:r>
                        <a:rPr kumimoji="1" lang="ja-JP" altLang="en-US" sz="1400" dirty="0"/>
                        <a:t>生薬の性状</a:t>
                      </a:r>
                      <a:endParaRPr kumimoji="1" lang="en-US" altLang="ja-JP"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43112255"/>
                  </a:ext>
                </a:extLst>
              </a:tr>
            </a:tbl>
          </a:graphicData>
        </a:graphic>
      </p:graphicFrame>
      <p:pic>
        <p:nvPicPr>
          <p:cNvPr id="8" name="図 7" descr="挿絵, 抽象 が含まれている画像&#10;&#10;自動的に生成された説明">
            <a:extLst>
              <a:ext uri="{FF2B5EF4-FFF2-40B4-BE49-F238E27FC236}">
                <a16:creationId xmlns:a16="http://schemas.microsoft.com/office/drawing/2014/main" id="{DC52F5A7-BB60-4060-87B7-518D10EF53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100" y="4404742"/>
            <a:ext cx="997159" cy="1082084"/>
          </a:xfrm>
          <a:prstGeom prst="rect">
            <a:avLst/>
          </a:prstGeom>
        </p:spPr>
      </p:pic>
    </p:spTree>
    <p:extLst>
      <p:ext uri="{BB962C8B-B14F-4D97-AF65-F5344CB8AC3E}">
        <p14:creationId xmlns:p14="http://schemas.microsoft.com/office/powerpoint/2010/main" val="32627462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B0143529-84A9-4FA7-9BDD-3EA09D736E0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400" b="0" i="1" u="none" strike="noStrike" kern="1200" cap="none" spc="0" normalizeH="0" baseline="0" noProof="0">
                <a:ln>
                  <a:noFill/>
                </a:ln>
                <a:solidFill>
                  <a:prstClr val="white"/>
                </a:solidFill>
                <a:effectLst/>
                <a:uLnTx/>
                <a:uFillTx/>
                <a:latin typeface="Calibri" panose="020F0502020204030204"/>
                <a:ea typeface="+mn-ea"/>
                <a:cs typeface="+mn-cs"/>
              </a:rPr>
              <a:t>ENVIRONMENTAL TECHNICAL Co., Ltd</a:t>
            </a:r>
            <a:endParaRPr kumimoji="1" lang="en-US" sz="1400" b="0"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スライド番号プレースホルダー 2">
            <a:extLst>
              <a:ext uri="{FF2B5EF4-FFF2-40B4-BE49-F238E27FC236}">
                <a16:creationId xmlns:a16="http://schemas.microsoft.com/office/drawing/2014/main" id="{DF815553-2C39-4E23-A8E2-83B6D766F14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1845F5A-061D-4825-9AE9-D7794091C6CF}" type="slidenum">
              <a:rPr kumimoji="1" lang="en-US"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a:t>
            </a:fld>
            <a:r>
              <a:rPr kumimoji="1" lang="ja-JP" altLang="en-US" sz="1800" b="0" i="0" u="none" strike="noStrike" kern="1200" cap="none" spc="0" normalizeH="0" baseline="0" noProof="0" dirty="0">
                <a:ln>
                  <a:noFill/>
                </a:ln>
                <a:solidFill>
                  <a:prstClr val="white"/>
                </a:solidFill>
                <a:effectLst/>
                <a:uLnTx/>
                <a:uFillTx/>
                <a:latin typeface="Calibri" panose="020F0502020204030204"/>
                <a:ea typeface="+mn-ea"/>
                <a:cs typeface="+mn-cs"/>
              </a:rPr>
              <a:t>／</a:t>
            </a:r>
            <a:r>
              <a:rPr kumimoji="1" lang="en-US" altLang="ja-JP" sz="1800" b="0" i="0" u="none" strike="noStrike" kern="1200" cap="none" spc="0" normalizeH="0" baseline="0" noProof="0" dirty="0">
                <a:ln>
                  <a:noFill/>
                </a:ln>
                <a:solidFill>
                  <a:prstClr val="white"/>
                </a:solidFill>
                <a:effectLst/>
                <a:uLnTx/>
                <a:uFillTx/>
                <a:latin typeface="Calibri" panose="020F0502020204030204"/>
                <a:ea typeface="+mn-ea"/>
                <a:cs typeface="+mn-cs"/>
              </a:rPr>
              <a:t>46</a:t>
            </a:r>
            <a:endParaRPr kumimoji="1"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四角形: 角を丸くする 6">
            <a:extLst>
              <a:ext uri="{FF2B5EF4-FFF2-40B4-BE49-F238E27FC236}">
                <a16:creationId xmlns:a16="http://schemas.microsoft.com/office/drawing/2014/main" id="{D9043E02-82C6-43A7-9724-011E309D5364}"/>
              </a:ext>
            </a:extLst>
          </p:cNvPr>
          <p:cNvSpPr/>
          <p:nvPr/>
        </p:nvSpPr>
        <p:spPr>
          <a:xfrm>
            <a:off x="689316" y="590840"/>
            <a:ext cx="10663311" cy="59084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JP18</a:t>
            </a:r>
            <a:r>
              <a:rPr kumimoji="1" lang="ja-JP" altLang="en-US"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　試験法等改定（医薬品各条）</a:t>
            </a:r>
          </a:p>
        </p:txBody>
      </p:sp>
      <p:graphicFrame>
        <p:nvGraphicFramePr>
          <p:cNvPr id="12" name="表 4">
            <a:extLst>
              <a:ext uri="{FF2B5EF4-FFF2-40B4-BE49-F238E27FC236}">
                <a16:creationId xmlns:a16="http://schemas.microsoft.com/office/drawing/2014/main" id="{8A77DA88-AF47-4FD1-91C0-50E3C7595F50}"/>
              </a:ext>
            </a:extLst>
          </p:cNvPr>
          <p:cNvGraphicFramePr>
            <a:graphicFrameLocks noGrp="1"/>
          </p:cNvGraphicFramePr>
          <p:nvPr>
            <p:extLst>
              <p:ext uri="{D42A27DB-BD31-4B8C-83A1-F6EECF244321}">
                <p14:modId xmlns:p14="http://schemas.microsoft.com/office/powerpoint/2010/main" val="1574843498"/>
              </p:ext>
            </p:extLst>
          </p:nvPr>
        </p:nvGraphicFramePr>
        <p:xfrm>
          <a:off x="1336431" y="1290687"/>
          <a:ext cx="10016196" cy="2438400"/>
        </p:xfrm>
        <a:graphic>
          <a:graphicData uri="http://schemas.openxmlformats.org/drawingml/2006/table">
            <a:tbl>
              <a:tblPr firstRow="1" bandRow="1">
                <a:tableStyleId>{0E3FDE45-AF77-4B5C-9715-49D594BDF05E}</a:tableStyleId>
              </a:tblPr>
              <a:tblGrid>
                <a:gridCol w="1457744">
                  <a:extLst>
                    <a:ext uri="{9D8B030D-6E8A-4147-A177-3AD203B41FA5}">
                      <a16:colId xmlns:a16="http://schemas.microsoft.com/office/drawing/2014/main" val="3310822296"/>
                    </a:ext>
                  </a:extLst>
                </a:gridCol>
                <a:gridCol w="2987647">
                  <a:extLst>
                    <a:ext uri="{9D8B030D-6E8A-4147-A177-3AD203B41FA5}">
                      <a16:colId xmlns:a16="http://schemas.microsoft.com/office/drawing/2014/main" val="2061700160"/>
                    </a:ext>
                  </a:extLst>
                </a:gridCol>
                <a:gridCol w="5570805">
                  <a:extLst>
                    <a:ext uri="{9D8B030D-6E8A-4147-A177-3AD203B41FA5}">
                      <a16:colId xmlns:a16="http://schemas.microsoft.com/office/drawing/2014/main" val="3638355715"/>
                    </a:ext>
                  </a:extLst>
                </a:gridCol>
              </a:tblGrid>
              <a:tr h="2429678">
                <a:tc>
                  <a:txBody>
                    <a:bodyPr/>
                    <a:lstStyle/>
                    <a:p>
                      <a:r>
                        <a:rPr kumimoji="1" lang="ja-JP" altLang="en-US" dirty="0"/>
                        <a:t>生薬等</a:t>
                      </a:r>
                      <a:endParaRPr kumimoji="1" lang="en-US" altLang="ja-JP" dirty="0"/>
                    </a:p>
                    <a:p>
                      <a:r>
                        <a:rPr kumimoji="1" lang="ja-JP" altLang="en-US" dirty="0"/>
                        <a:t>（</a:t>
                      </a:r>
                      <a:r>
                        <a:rPr kumimoji="1" lang="en-US" altLang="ja-JP" dirty="0"/>
                        <a:t>3/3</a:t>
                      </a:r>
                      <a:r>
                        <a:rPr kumimoji="1" lang="ja-JP" altLang="en-US"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400" dirty="0"/>
                        <a:t>ﾍﾞﾗﾄﾞﾝﾅｺﾝ</a:t>
                      </a:r>
                      <a:endParaRPr kumimoji="1" lang="en-US" altLang="ja-JP" sz="1400" dirty="0">
                        <a:solidFill>
                          <a:srgbClr val="002060"/>
                        </a:solidFill>
                      </a:endParaRPr>
                    </a:p>
                    <a:p>
                      <a:r>
                        <a:rPr kumimoji="1" lang="ja-JP" altLang="en-US" sz="1400" dirty="0">
                          <a:solidFill>
                            <a:srgbClr val="002060"/>
                          </a:solidFill>
                        </a:rPr>
                        <a:t>ﾎﾞｳｺﾝ</a:t>
                      </a:r>
                      <a:endParaRPr kumimoji="1" lang="en-US" altLang="ja-JP" sz="1400" dirty="0">
                        <a:solidFill>
                          <a:srgbClr val="002060"/>
                        </a:solidFill>
                      </a:endParaRPr>
                    </a:p>
                    <a:p>
                      <a:r>
                        <a:rPr kumimoji="1" lang="ja-JP" altLang="en-US" sz="1400" dirty="0"/>
                        <a:t>ﾎﾞｸｿｸ</a:t>
                      </a:r>
                      <a:endParaRPr kumimoji="1" lang="en-US" altLang="ja-JP" sz="1400" dirty="0">
                        <a:solidFill>
                          <a:srgbClr val="002060"/>
                        </a:solidFill>
                      </a:endParaRPr>
                    </a:p>
                    <a:p>
                      <a:r>
                        <a:rPr kumimoji="1" lang="ja-JP" altLang="en-US" sz="1400" dirty="0">
                          <a:solidFill>
                            <a:srgbClr val="002060"/>
                          </a:solidFill>
                        </a:rPr>
                        <a:t>ﾎﾞﾀﾝﾋﾟ・ﾎﾞﾀﾝﾋﾟ末</a:t>
                      </a:r>
                      <a:endParaRPr kumimoji="1" lang="en-US" altLang="ja-JP" sz="1400" dirty="0">
                        <a:solidFill>
                          <a:srgbClr val="002060"/>
                        </a:solidFill>
                      </a:endParaRPr>
                    </a:p>
                    <a:p>
                      <a:r>
                        <a:rPr kumimoji="1" lang="ja-JP" altLang="en-US" sz="1400" dirty="0"/>
                        <a:t>ﾎﾐｶ・ﾎﾐｶｴｷｽ散</a:t>
                      </a:r>
                      <a:endParaRPr kumimoji="1" lang="en-US" altLang="ja-JP" sz="1400" dirty="0">
                        <a:solidFill>
                          <a:srgbClr val="002060"/>
                        </a:solidFill>
                      </a:endParaRPr>
                    </a:p>
                    <a:p>
                      <a:r>
                        <a:rPr kumimoji="1" lang="ja-JP" altLang="en-US" sz="1400" dirty="0">
                          <a:solidFill>
                            <a:srgbClr val="002060"/>
                          </a:solidFill>
                        </a:rPr>
                        <a:t>ﾏｵｳ</a:t>
                      </a:r>
                      <a:endParaRPr kumimoji="1" lang="en-US" altLang="ja-JP" sz="1400" dirty="0">
                        <a:solidFill>
                          <a:srgbClr val="002060"/>
                        </a:solidFill>
                      </a:endParaRPr>
                    </a:p>
                    <a:p>
                      <a:r>
                        <a:rPr kumimoji="1" lang="ja-JP" altLang="en-US" sz="1400" dirty="0"/>
                        <a:t>ﾘｮｳﾀﾝ末</a:t>
                      </a:r>
                      <a:endParaRPr kumimoji="1" lang="en-US" altLang="ja-JP" sz="1400" dirty="0">
                        <a:solidFill>
                          <a:srgbClr val="002060"/>
                        </a:solidFill>
                      </a:endParaRPr>
                    </a:p>
                    <a:p>
                      <a:r>
                        <a:rPr kumimoji="1" lang="ja-JP" altLang="en-US" sz="1400" dirty="0">
                          <a:solidFill>
                            <a:srgbClr val="002060"/>
                          </a:solidFill>
                        </a:rPr>
                        <a:t>苓桂朮甘湯エキス</a:t>
                      </a:r>
                      <a:endParaRPr kumimoji="1" lang="en-US" altLang="ja-JP" sz="1400" dirty="0">
                        <a:solidFill>
                          <a:srgbClr val="002060"/>
                        </a:solidFill>
                      </a:endParaRPr>
                    </a:p>
                    <a:p>
                      <a:r>
                        <a:rPr kumimoji="1" lang="ja-JP" altLang="en-US" sz="1400" dirty="0"/>
                        <a:t>ﾛｰﾄｺﾝ</a:t>
                      </a:r>
                      <a:endParaRPr kumimoji="1" lang="en-US" altLang="ja-JP" sz="1400" dirty="0">
                        <a:solidFill>
                          <a:srgbClr val="002060"/>
                        </a:solidFill>
                      </a:endParaRPr>
                    </a:p>
                    <a:p>
                      <a:r>
                        <a:rPr kumimoji="1" lang="ja-JP" altLang="en-US" sz="1400" dirty="0">
                          <a:solidFill>
                            <a:srgbClr val="002060"/>
                          </a:solidFill>
                        </a:rPr>
                        <a:t>ﾛｰﾄｴｷｽ散</a:t>
                      </a:r>
                      <a:endParaRPr kumimoji="1" lang="en-US" altLang="ja-JP" sz="1400" dirty="0">
                        <a:solidFill>
                          <a:srgbClr val="002060"/>
                        </a:solidFill>
                      </a:endParaRPr>
                    </a:p>
                    <a:p>
                      <a:r>
                        <a:rPr kumimoji="1" lang="ja-JP" altLang="en-US" sz="1400" dirty="0"/>
                        <a:t>ﾛｰﾄｴｷｽ・ｱﾈｽﾀﾐﾝ散</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400" dirty="0"/>
                        <a:t>純度試験，定量法，基原</a:t>
                      </a:r>
                      <a:endParaRPr kumimoji="1" lang="en-US" altLang="ja-JP" sz="1400" dirty="0">
                        <a:solidFill>
                          <a:srgbClr val="002060"/>
                        </a:solidFill>
                      </a:endParaRPr>
                    </a:p>
                    <a:p>
                      <a:r>
                        <a:rPr kumimoji="1" lang="ja-JP" altLang="en-US" sz="1400" dirty="0">
                          <a:solidFill>
                            <a:srgbClr val="002060"/>
                          </a:solidFill>
                        </a:rPr>
                        <a:t>生薬の性状</a:t>
                      </a:r>
                      <a:endParaRPr kumimoji="1" lang="en-US" altLang="ja-JP" sz="1400" dirty="0">
                        <a:solidFill>
                          <a:srgbClr val="002060"/>
                        </a:solidFill>
                      </a:endParaRPr>
                    </a:p>
                    <a:p>
                      <a:r>
                        <a:rPr kumimoji="1" lang="ja-JP" altLang="en-US" sz="1400" dirty="0"/>
                        <a:t>確認試験</a:t>
                      </a:r>
                      <a:endParaRPr kumimoji="1" lang="en-US" altLang="ja-JP" sz="1400" dirty="0">
                        <a:solidFill>
                          <a:srgbClr val="002060"/>
                        </a:solidFill>
                      </a:endParaRPr>
                    </a:p>
                    <a:p>
                      <a:r>
                        <a:rPr kumimoji="1" lang="ja-JP" altLang="en-US" sz="1400" dirty="0">
                          <a:solidFill>
                            <a:srgbClr val="002060"/>
                          </a:solidFill>
                        </a:rPr>
                        <a:t>定量法，基原</a:t>
                      </a:r>
                      <a:endParaRPr kumimoji="1" lang="en-US" altLang="ja-JP" sz="1400" dirty="0">
                        <a:solidFill>
                          <a:srgbClr val="002060"/>
                        </a:solidFill>
                      </a:endParaRPr>
                    </a:p>
                    <a:p>
                      <a:r>
                        <a:rPr kumimoji="1" lang="ja-JP" altLang="en-US" sz="1400" dirty="0"/>
                        <a:t>定量法</a:t>
                      </a:r>
                      <a:endParaRPr kumimoji="1" lang="en-US" altLang="ja-JP" sz="1400" dirty="0">
                        <a:solidFill>
                          <a:srgbClr val="002060"/>
                        </a:solidFill>
                      </a:endParaRPr>
                    </a:p>
                    <a:p>
                      <a:r>
                        <a:rPr kumimoji="1" lang="ja-JP" altLang="en-US" sz="1400" dirty="0">
                          <a:solidFill>
                            <a:srgbClr val="002060"/>
                          </a:solidFill>
                        </a:rPr>
                        <a:t>純度試験</a:t>
                      </a:r>
                      <a:endParaRPr kumimoji="1" lang="en-US" altLang="ja-JP" sz="1400" dirty="0">
                        <a:solidFill>
                          <a:srgbClr val="002060"/>
                        </a:solidFill>
                      </a:endParaRPr>
                    </a:p>
                    <a:p>
                      <a:r>
                        <a:rPr kumimoji="1" lang="ja-JP" altLang="en-US" sz="1400" dirty="0"/>
                        <a:t>生薬の性状</a:t>
                      </a:r>
                      <a:endParaRPr kumimoji="1" lang="en-US" altLang="ja-JP" sz="1400" dirty="0">
                        <a:solidFill>
                          <a:srgbClr val="002060"/>
                        </a:solidFill>
                      </a:endParaRPr>
                    </a:p>
                    <a:p>
                      <a:r>
                        <a:rPr kumimoji="1" lang="ja-JP" altLang="en-US" sz="1400" dirty="0">
                          <a:solidFill>
                            <a:srgbClr val="002060"/>
                          </a:solidFill>
                        </a:rPr>
                        <a:t>定量法</a:t>
                      </a:r>
                      <a:endParaRPr kumimoji="1" lang="en-US" altLang="ja-JP" sz="1400" dirty="0">
                        <a:solidFill>
                          <a:srgbClr val="002060"/>
                        </a:solidFill>
                      </a:endParaRPr>
                    </a:p>
                    <a:p>
                      <a:r>
                        <a:rPr kumimoji="1" lang="ja-JP" altLang="en-US" sz="1400" dirty="0"/>
                        <a:t>生薬の性状</a:t>
                      </a:r>
                      <a:endParaRPr kumimoji="1" lang="en-US" altLang="ja-JP" sz="1400" dirty="0">
                        <a:solidFill>
                          <a:srgbClr val="002060"/>
                        </a:solidFill>
                      </a:endParaRPr>
                    </a:p>
                    <a:p>
                      <a:r>
                        <a:rPr kumimoji="1" lang="ja-JP" altLang="en-US" sz="1400" dirty="0">
                          <a:solidFill>
                            <a:srgbClr val="002060"/>
                          </a:solidFill>
                        </a:rPr>
                        <a:t>定量法</a:t>
                      </a:r>
                      <a:endParaRPr kumimoji="1" lang="en-US" altLang="ja-JP" sz="1400" dirty="0">
                        <a:solidFill>
                          <a:srgbClr val="00206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t>生薬の性状</a:t>
                      </a:r>
                      <a:endParaRPr kumimoji="1" lang="en-US" altLang="ja-JP"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43112255"/>
                  </a:ext>
                </a:extLst>
              </a:tr>
            </a:tbl>
          </a:graphicData>
        </a:graphic>
      </p:graphicFrame>
      <p:pic>
        <p:nvPicPr>
          <p:cNvPr id="9" name="図 8" descr="挿絵, 抽象 が含まれている画像&#10;&#10;自動的に生成された説明">
            <a:extLst>
              <a:ext uri="{FF2B5EF4-FFF2-40B4-BE49-F238E27FC236}">
                <a16:creationId xmlns:a16="http://schemas.microsoft.com/office/drawing/2014/main" id="{81E7A2B4-3BFA-4A97-9DD6-959C0273C4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6156" y="4343400"/>
            <a:ext cx="974098" cy="1141556"/>
          </a:xfrm>
          <a:prstGeom prst="rect">
            <a:avLst/>
          </a:prstGeom>
        </p:spPr>
      </p:pic>
    </p:spTree>
    <p:extLst>
      <p:ext uri="{BB962C8B-B14F-4D97-AF65-F5344CB8AC3E}">
        <p14:creationId xmlns:p14="http://schemas.microsoft.com/office/powerpoint/2010/main" val="17354208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B0143529-84A9-4FA7-9BDD-3EA09D736E0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400" b="0" i="1" u="none" strike="noStrike" kern="1200" cap="none" spc="0" normalizeH="0" baseline="0" noProof="0">
                <a:ln>
                  <a:noFill/>
                </a:ln>
                <a:solidFill>
                  <a:prstClr val="white"/>
                </a:solidFill>
                <a:effectLst/>
                <a:uLnTx/>
                <a:uFillTx/>
                <a:latin typeface="Calibri" panose="020F0502020204030204"/>
                <a:ea typeface="+mn-ea"/>
                <a:cs typeface="+mn-cs"/>
              </a:rPr>
              <a:t>ENVIRONMENTAL TECHNICAL Co., Ltd</a:t>
            </a:r>
            <a:endParaRPr kumimoji="1" lang="en-US" sz="1400" b="0"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スライド番号プレースホルダー 2">
            <a:extLst>
              <a:ext uri="{FF2B5EF4-FFF2-40B4-BE49-F238E27FC236}">
                <a16:creationId xmlns:a16="http://schemas.microsoft.com/office/drawing/2014/main" id="{DF815553-2C39-4E23-A8E2-83B6D766F14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1845F5A-061D-4825-9AE9-D7794091C6CF}" type="slidenum">
              <a:rPr kumimoji="1" lang="en-US"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a:t>
            </a:fld>
            <a:r>
              <a:rPr kumimoji="1" lang="ja-JP" altLang="en-US" sz="1800" b="0" i="0" u="none" strike="noStrike" kern="1200" cap="none" spc="0" normalizeH="0" baseline="0" noProof="0" dirty="0">
                <a:ln>
                  <a:noFill/>
                </a:ln>
                <a:solidFill>
                  <a:prstClr val="white"/>
                </a:solidFill>
                <a:effectLst/>
                <a:uLnTx/>
                <a:uFillTx/>
                <a:latin typeface="Calibri" panose="020F0502020204030204"/>
                <a:ea typeface="+mn-ea"/>
                <a:cs typeface="+mn-cs"/>
              </a:rPr>
              <a:t>／</a:t>
            </a:r>
            <a:r>
              <a:rPr kumimoji="1" lang="en-US" altLang="ja-JP" sz="1800" b="0" i="0" u="none" strike="noStrike" kern="1200" cap="none" spc="0" normalizeH="0" baseline="0" noProof="0" dirty="0">
                <a:ln>
                  <a:noFill/>
                </a:ln>
                <a:solidFill>
                  <a:prstClr val="white"/>
                </a:solidFill>
                <a:effectLst/>
                <a:uLnTx/>
                <a:uFillTx/>
                <a:latin typeface="Calibri" panose="020F0502020204030204"/>
                <a:ea typeface="+mn-ea"/>
                <a:cs typeface="+mn-cs"/>
              </a:rPr>
              <a:t>46</a:t>
            </a:r>
            <a:endParaRPr kumimoji="1"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四角形: 角を丸くする 6">
            <a:extLst>
              <a:ext uri="{FF2B5EF4-FFF2-40B4-BE49-F238E27FC236}">
                <a16:creationId xmlns:a16="http://schemas.microsoft.com/office/drawing/2014/main" id="{D9043E02-82C6-43A7-9724-011E309D5364}"/>
              </a:ext>
            </a:extLst>
          </p:cNvPr>
          <p:cNvSpPr/>
          <p:nvPr/>
        </p:nvSpPr>
        <p:spPr>
          <a:xfrm>
            <a:off x="689316" y="590840"/>
            <a:ext cx="10663311" cy="59084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JP18</a:t>
            </a:r>
            <a:r>
              <a:rPr kumimoji="1" lang="ja-JP" altLang="en-US"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　新規収載（</a:t>
            </a:r>
            <a:r>
              <a:rPr kumimoji="1" lang="en-US" altLang="ja-JP"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9.41</a:t>
            </a:r>
            <a:r>
              <a:rPr kumimoji="1" lang="ja-JP" altLang="en-US"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　試薬・試液）</a:t>
            </a:r>
          </a:p>
        </p:txBody>
      </p:sp>
      <p:graphicFrame>
        <p:nvGraphicFramePr>
          <p:cNvPr id="12" name="表 4">
            <a:extLst>
              <a:ext uri="{FF2B5EF4-FFF2-40B4-BE49-F238E27FC236}">
                <a16:creationId xmlns:a16="http://schemas.microsoft.com/office/drawing/2014/main" id="{8A77DA88-AF47-4FD1-91C0-50E3C7595F50}"/>
              </a:ext>
            </a:extLst>
          </p:cNvPr>
          <p:cNvGraphicFramePr>
            <a:graphicFrameLocks noGrp="1"/>
          </p:cNvGraphicFramePr>
          <p:nvPr>
            <p:extLst>
              <p:ext uri="{D42A27DB-BD31-4B8C-83A1-F6EECF244321}">
                <p14:modId xmlns:p14="http://schemas.microsoft.com/office/powerpoint/2010/main" val="2868627859"/>
              </p:ext>
            </p:extLst>
          </p:nvPr>
        </p:nvGraphicFramePr>
        <p:xfrm>
          <a:off x="1336431" y="1290687"/>
          <a:ext cx="10016196" cy="2240304"/>
        </p:xfrm>
        <a:graphic>
          <a:graphicData uri="http://schemas.openxmlformats.org/drawingml/2006/table">
            <a:tbl>
              <a:tblPr firstRow="1" bandRow="1">
                <a:tableStyleId>{0E3FDE45-AF77-4B5C-9715-49D594BDF05E}</a:tableStyleId>
              </a:tblPr>
              <a:tblGrid>
                <a:gridCol w="1457744">
                  <a:extLst>
                    <a:ext uri="{9D8B030D-6E8A-4147-A177-3AD203B41FA5}">
                      <a16:colId xmlns:a16="http://schemas.microsoft.com/office/drawing/2014/main" val="3310822296"/>
                    </a:ext>
                  </a:extLst>
                </a:gridCol>
                <a:gridCol w="3789505">
                  <a:extLst>
                    <a:ext uri="{9D8B030D-6E8A-4147-A177-3AD203B41FA5}">
                      <a16:colId xmlns:a16="http://schemas.microsoft.com/office/drawing/2014/main" val="2061700160"/>
                    </a:ext>
                  </a:extLst>
                </a:gridCol>
                <a:gridCol w="4768947">
                  <a:extLst>
                    <a:ext uri="{9D8B030D-6E8A-4147-A177-3AD203B41FA5}">
                      <a16:colId xmlns:a16="http://schemas.microsoft.com/office/drawing/2014/main" val="3638355715"/>
                    </a:ext>
                  </a:extLst>
                </a:gridCol>
              </a:tblGrid>
              <a:tr h="2240304">
                <a:tc>
                  <a:txBody>
                    <a:bodyPr/>
                    <a:lstStyle/>
                    <a:p>
                      <a:r>
                        <a:rPr kumimoji="1" lang="ja-JP" altLang="en-US" dirty="0"/>
                        <a:t>新規収載</a:t>
                      </a:r>
                      <a:endParaRPr kumimoji="1" lang="en-US" altLang="ja-JP" dirty="0"/>
                    </a:p>
                    <a:p>
                      <a:r>
                        <a:rPr kumimoji="1" lang="ja-JP" altLang="en-US" dirty="0"/>
                        <a:t>（</a:t>
                      </a:r>
                      <a:r>
                        <a:rPr kumimoji="1" lang="en-US" altLang="ja-JP" dirty="0"/>
                        <a:t>1/2</a:t>
                      </a:r>
                      <a:r>
                        <a:rPr kumimoji="1" lang="ja-JP" altLang="en-US"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400" dirty="0"/>
                        <a:t>ｲﾘﾉﾃｶﾝ塩酸塩水和物，定量用</a:t>
                      </a:r>
                      <a:endParaRPr kumimoji="1" lang="en-US" altLang="ja-JP" sz="1400" dirty="0"/>
                    </a:p>
                    <a:p>
                      <a:r>
                        <a:rPr kumimoji="1" lang="ja-JP" altLang="en-US" sz="1400" dirty="0"/>
                        <a:t>ｵｲｹﾞﾉｰﾙ，薄層ｸﾛﾏﾄｸﾞﾗﾌｨｰ用</a:t>
                      </a:r>
                      <a:endParaRPr kumimoji="1" lang="en-US" altLang="ja-JP" sz="1400" dirty="0"/>
                    </a:p>
                    <a:p>
                      <a:r>
                        <a:rPr kumimoji="1" lang="en-US" altLang="ja-JP" sz="1400" dirty="0"/>
                        <a:t>p-</a:t>
                      </a:r>
                      <a:r>
                        <a:rPr kumimoji="1" lang="ja-JP" altLang="en-US" sz="1400" dirty="0"/>
                        <a:t>ｷﾓﾄﾘﾌﾟｼﾝ</a:t>
                      </a:r>
                      <a:endParaRPr kumimoji="1" lang="en-US" altLang="ja-JP" sz="1400" dirty="0"/>
                    </a:p>
                    <a:p>
                      <a:r>
                        <a:rPr kumimoji="1" lang="ja-JP" altLang="en-US" sz="1400" dirty="0"/>
                        <a:t>ｸｴﾝ酸塩緩衝液，</a:t>
                      </a:r>
                      <a:r>
                        <a:rPr kumimoji="1" lang="en-US" altLang="ja-JP" sz="1400" dirty="0"/>
                        <a:t>0.05mol/L</a:t>
                      </a:r>
                      <a:r>
                        <a:rPr kumimoji="1" lang="ja-JP" altLang="en-US" sz="1400" dirty="0"/>
                        <a:t>，ｐ</a:t>
                      </a:r>
                      <a:r>
                        <a:rPr kumimoji="1" lang="en-US" altLang="ja-JP" sz="1400" dirty="0"/>
                        <a:t>H6.6</a:t>
                      </a:r>
                    </a:p>
                    <a:p>
                      <a:r>
                        <a:rPr kumimoji="1" lang="ja-JP" altLang="en-US" sz="1400" dirty="0"/>
                        <a:t>ｸｴﾝ酸試液，</a:t>
                      </a:r>
                      <a:r>
                        <a:rPr kumimoji="1" lang="en-US" altLang="ja-JP" sz="1400" dirty="0"/>
                        <a:t>0.1mol/L</a:t>
                      </a:r>
                    </a:p>
                    <a:p>
                      <a:r>
                        <a:rPr kumimoji="1" lang="ja-JP" altLang="en-US" sz="1400" dirty="0"/>
                        <a:t>ｸｴﾝ酸ﾅﾄﾘｳﾑ試液，</a:t>
                      </a:r>
                      <a:r>
                        <a:rPr kumimoji="1" lang="en-US" altLang="ja-JP" sz="1400" dirty="0"/>
                        <a:t>0.1mol/L</a:t>
                      </a:r>
                    </a:p>
                    <a:p>
                      <a:r>
                        <a:rPr kumimoji="1" lang="ja-JP" altLang="en-US" sz="1400" dirty="0"/>
                        <a:t>ｸﾞﾙｶｺﾞﾝ用酵素試液</a:t>
                      </a:r>
                      <a:endParaRPr kumimoji="1" lang="en-US" altLang="ja-JP" sz="1400" dirty="0"/>
                    </a:p>
                    <a:p>
                      <a:r>
                        <a:rPr kumimoji="1" lang="en-US" altLang="ja-JP" sz="1400" dirty="0"/>
                        <a:t>4-</a:t>
                      </a:r>
                      <a:r>
                        <a:rPr kumimoji="1" lang="ja-JP" altLang="en-US" sz="1400" dirty="0"/>
                        <a:t>ｸﾛﾛﾍﾞﾝｿﾞﾌｪﾉﾝ</a:t>
                      </a:r>
                      <a:endParaRPr kumimoji="1" lang="en-US" altLang="ja-JP" sz="1400" dirty="0"/>
                    </a:p>
                    <a:p>
                      <a:r>
                        <a:rPr kumimoji="1" lang="ja-JP" altLang="en-US" sz="1400" dirty="0"/>
                        <a:t>酵素試液，ｸﾞﾙｶｺﾞﾝ用</a:t>
                      </a:r>
                      <a:endParaRPr kumimoji="1" lang="en-US" altLang="ja-JP" sz="1400" dirty="0"/>
                    </a:p>
                    <a:p>
                      <a:r>
                        <a:rPr kumimoji="1" lang="ja-JP" altLang="en-US" sz="1400" dirty="0"/>
                        <a:t>ｻｲｺｻﾎﾟﾆﾝ</a:t>
                      </a:r>
                      <a:r>
                        <a:rPr kumimoji="1" lang="en-US" altLang="ja-JP" sz="1400" dirty="0"/>
                        <a:t>a</a:t>
                      </a:r>
                      <a:r>
                        <a:rPr kumimoji="1" lang="ja-JP" altLang="en-US" sz="1400" dirty="0"/>
                        <a:t>，</a:t>
                      </a:r>
                      <a:r>
                        <a:rPr kumimoji="1" lang="en-US" altLang="ja-JP" sz="1400" dirty="0"/>
                        <a:t>d</a:t>
                      </a:r>
                      <a:r>
                        <a:rPr kumimoji="1" lang="ja-JP" altLang="en-US" sz="1400" dirty="0"/>
                        <a:t>混合標準試液，定量用</a:t>
                      </a:r>
                      <a:endParaRPr kumimoji="1" lang="en-US" altLang="ja-JP"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400" dirty="0"/>
                        <a:t>酸素ｽﾊﾟﾝｶﾞｽ，定量用</a:t>
                      </a:r>
                      <a:endParaRPr kumimoji="1" lang="en-US" altLang="ja-JP" sz="1400" dirty="0"/>
                    </a:p>
                    <a:p>
                      <a:r>
                        <a:rPr kumimoji="1" lang="ja-JP" altLang="en-US" sz="1400" dirty="0"/>
                        <a:t>酸素ｾﾞﾛｶﾞｽ，定量用</a:t>
                      </a:r>
                      <a:endParaRPr kumimoji="1" lang="en-US" altLang="ja-JP" sz="1400" dirty="0"/>
                    </a:p>
                    <a:p>
                      <a:r>
                        <a:rPr kumimoji="1" lang="en-US" altLang="ja-JP" sz="1400" dirty="0"/>
                        <a:t>3,4-</a:t>
                      </a:r>
                      <a:r>
                        <a:rPr kumimoji="1" lang="ja-JP" altLang="en-US" sz="1400" dirty="0"/>
                        <a:t>ｼﾞｸﾛﾛｱﾆﾘﾝ</a:t>
                      </a:r>
                      <a:endParaRPr kumimoji="1" lang="en-US" altLang="ja-JP" sz="1400" dirty="0"/>
                    </a:p>
                    <a:p>
                      <a:r>
                        <a:rPr kumimoji="1" lang="ja-JP" altLang="en-US" sz="1400" dirty="0"/>
                        <a:t>ｼﾞﾌｪﾆﾙｽﾙﾎﾝ，定量用</a:t>
                      </a:r>
                      <a:endParaRPr kumimoji="1" lang="en-US" altLang="ja-JP" sz="1400" dirty="0"/>
                    </a:p>
                    <a:p>
                      <a:r>
                        <a:rPr kumimoji="1" lang="ja-JP" altLang="en-US" sz="1400" dirty="0"/>
                        <a:t>純度試験用ﾗﾎﾟﾝﾁｼﾝ</a:t>
                      </a:r>
                      <a:endParaRPr kumimoji="1" lang="en-US" altLang="ja-JP" sz="1400" dirty="0"/>
                    </a:p>
                    <a:p>
                      <a:r>
                        <a:rPr kumimoji="1" lang="ja-JP" altLang="en-US" sz="1400" dirty="0"/>
                        <a:t>ｿﾞﾋﾞｸﾛﾝ、定量用</a:t>
                      </a:r>
                      <a:endParaRPr kumimoji="1" lang="en-US" altLang="ja-JP" sz="1400" dirty="0"/>
                    </a:p>
                    <a:p>
                      <a:r>
                        <a:rPr kumimoji="1" lang="ja-JP" altLang="en-US" sz="1400" dirty="0"/>
                        <a:t>炭酸水素ｱﾝﾓﾆｳﾑ試液，</a:t>
                      </a:r>
                      <a:r>
                        <a:rPr kumimoji="1" lang="en-US" altLang="ja-JP" sz="1400" dirty="0"/>
                        <a:t>0.1mol/L</a:t>
                      </a:r>
                    </a:p>
                    <a:p>
                      <a:r>
                        <a:rPr kumimoji="1" lang="ja-JP" altLang="en-US" sz="1400" dirty="0"/>
                        <a:t>ﾁﾓ</a:t>
                      </a:r>
                      <a:endParaRPr kumimoji="1" lang="en-US" altLang="ja-JP" sz="1400" dirty="0"/>
                    </a:p>
                    <a:p>
                      <a:r>
                        <a:rPr kumimoji="1" lang="ja-JP" altLang="en-US" sz="1400" dirty="0"/>
                        <a:t>定量用ｲﾘﾉﾃｶﾝ塩酸塩水和物</a:t>
                      </a:r>
                      <a:endParaRPr kumimoji="1" lang="en-US" altLang="ja-JP" sz="14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t>定量用ｻｲｺｻﾎﾟﾆﾝ</a:t>
                      </a:r>
                      <a:r>
                        <a:rPr kumimoji="1" lang="en-US" altLang="ja-JP" sz="1400" dirty="0"/>
                        <a:t>a</a:t>
                      </a:r>
                      <a:r>
                        <a:rPr kumimoji="1" lang="ja-JP" altLang="en-US" sz="1400" dirty="0"/>
                        <a:t>，</a:t>
                      </a:r>
                      <a:r>
                        <a:rPr kumimoji="1" lang="en-US" altLang="ja-JP" sz="1400" dirty="0"/>
                        <a:t>d</a:t>
                      </a:r>
                      <a:r>
                        <a:rPr kumimoji="1" lang="ja-JP" altLang="en-US" sz="1400" dirty="0"/>
                        <a:t>混合標準試液</a:t>
                      </a:r>
                      <a:endParaRPr kumimoji="1" lang="en-US" altLang="ja-JP"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43112255"/>
                  </a:ext>
                </a:extLst>
              </a:tr>
            </a:tbl>
          </a:graphicData>
        </a:graphic>
      </p:graphicFrame>
      <p:pic>
        <p:nvPicPr>
          <p:cNvPr id="9" name="図 8" descr="抽象, 挿絵 が含まれている画像&#10;&#10;自動的に生成された説明">
            <a:extLst>
              <a:ext uri="{FF2B5EF4-FFF2-40B4-BE49-F238E27FC236}">
                <a16:creationId xmlns:a16="http://schemas.microsoft.com/office/drawing/2014/main" id="{31A4DF6F-D5C1-48F7-8BA4-09CB1D0CBA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33379" y="4353502"/>
            <a:ext cx="1280160" cy="1280160"/>
          </a:xfrm>
          <a:prstGeom prst="rect">
            <a:avLst/>
          </a:prstGeom>
        </p:spPr>
      </p:pic>
      <p:sp>
        <p:nvSpPr>
          <p:cNvPr id="8" name="吹き出し: 角を丸めた四角形 7">
            <a:extLst>
              <a:ext uri="{FF2B5EF4-FFF2-40B4-BE49-F238E27FC236}">
                <a16:creationId xmlns:a16="http://schemas.microsoft.com/office/drawing/2014/main" id="{8EE21A8F-B45A-4870-998E-D2A75D2FF8B8}"/>
              </a:ext>
            </a:extLst>
          </p:cNvPr>
          <p:cNvSpPr/>
          <p:nvPr/>
        </p:nvSpPr>
        <p:spPr>
          <a:xfrm>
            <a:off x="3322443" y="3981157"/>
            <a:ext cx="7558048" cy="1783104"/>
          </a:xfrm>
          <a:prstGeom prst="wedgeRoundRectCallout">
            <a:avLst>
              <a:gd name="adj1" fmla="val -59508"/>
              <a:gd name="adj2" fmla="val -7193"/>
              <a:gd name="adj3" fmla="val 16667"/>
            </a:avLst>
          </a:prstGeom>
          <a:solidFill>
            <a:srgbClr val="BAFEB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2400" b="1" dirty="0">
                <a:solidFill>
                  <a:prstClr val="black"/>
                </a:solidFill>
                <a:latin typeface="HG創英角ｺﾞｼｯｸUB" panose="020B0909000000000000" pitchFamily="49" charset="-128"/>
                <a:ea typeface="HG創英角ｺﾞｼｯｸUB" panose="020B0909000000000000" pitchFamily="49" charset="-128"/>
              </a:rPr>
              <a:t>JP17</a:t>
            </a:r>
            <a:r>
              <a:rPr lang="ja-JP" altLang="en-US" sz="2400" b="1" dirty="0">
                <a:solidFill>
                  <a:prstClr val="black"/>
                </a:solidFill>
                <a:latin typeface="HG創英角ｺﾞｼｯｸUB" panose="020B0909000000000000" pitchFamily="49" charset="-128"/>
                <a:ea typeface="HG創英角ｺﾞｼｯｸUB" panose="020B0909000000000000" pitchFamily="49" charset="-128"/>
              </a:rPr>
              <a:t>第</a:t>
            </a:r>
            <a:r>
              <a:rPr lang="en-US" altLang="ja-JP" sz="2400" b="1" dirty="0">
                <a:solidFill>
                  <a:prstClr val="black"/>
                </a:solidFill>
                <a:latin typeface="HG創英角ｺﾞｼｯｸUB" panose="020B0909000000000000" pitchFamily="49" charset="-128"/>
                <a:ea typeface="HG創英角ｺﾞｼｯｸUB" panose="020B0909000000000000" pitchFamily="49" charset="-128"/>
              </a:rPr>
              <a:t>2</a:t>
            </a:r>
            <a:r>
              <a:rPr lang="ja-JP" altLang="en-US" sz="2400" b="1" dirty="0">
                <a:solidFill>
                  <a:prstClr val="black"/>
                </a:solidFill>
                <a:latin typeface="HG創英角ｺﾞｼｯｸUB" panose="020B0909000000000000" pitchFamily="49" charset="-128"/>
                <a:ea typeface="HG創英角ｺﾞｼｯｸUB" panose="020B0909000000000000" pitchFamily="49" charset="-128"/>
              </a:rPr>
              <a:t>追補からの変更点です。</a:t>
            </a:r>
            <a:endParaRPr lang="en-US" altLang="ja-JP" sz="2400" b="1" dirty="0">
              <a:solidFill>
                <a:prstClr val="black"/>
              </a:solidFill>
              <a:latin typeface="HG創英角ｺﾞｼｯｸUB" panose="020B0909000000000000" pitchFamily="49" charset="-128"/>
              <a:ea typeface="HG創英角ｺﾞｼｯｸUB" panose="020B0909000000000000" pitchFamily="49"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見落としがあるかもしれませんので、</a:t>
            </a:r>
            <a:endParaRPr kumimoji="1" lang="en-US" altLang="ja-JP"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2400" b="1" dirty="0">
                <a:solidFill>
                  <a:prstClr val="black"/>
                </a:solidFill>
                <a:latin typeface="HG創英角ｺﾞｼｯｸUB" panose="020B0909000000000000" pitchFamily="49" charset="-128"/>
                <a:ea typeface="HG創英角ｺﾞｼｯｸUB" panose="020B0909000000000000" pitchFamily="49" charset="-128"/>
              </a:rPr>
              <a:t>日本薬局方ホームページ</a:t>
            </a:r>
            <a:endParaRPr lang="en-US" altLang="ja-JP" sz="2400" b="1" dirty="0">
              <a:solidFill>
                <a:prstClr val="black"/>
              </a:solidFill>
              <a:latin typeface="HG創英角ｺﾞｼｯｸUB" panose="020B0909000000000000" pitchFamily="49" charset="-128"/>
              <a:ea typeface="HG創英角ｺﾞｼｯｸUB" panose="020B0909000000000000" pitchFamily="49"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200" b="1" dirty="0">
                <a:solidFill>
                  <a:prstClr val="black"/>
                </a:solidFill>
                <a:latin typeface="HG創英角ｺﾞｼｯｸUB" panose="020B0909000000000000" pitchFamily="49" charset="-128"/>
                <a:ea typeface="HG創英角ｺﾞｼｯｸUB" panose="020B0909000000000000" pitchFamily="49" charset="-128"/>
              </a:rPr>
              <a:t>（</a:t>
            </a:r>
            <a:r>
              <a:rPr lang="en-US" altLang="ja-JP" sz="1200" b="1" dirty="0">
                <a:solidFill>
                  <a:prstClr val="black"/>
                </a:solidFill>
                <a:latin typeface="HG創英角ｺﾞｼｯｸUB" panose="020B0909000000000000" pitchFamily="49" charset="-128"/>
                <a:ea typeface="HG創英角ｺﾞｼｯｸUB" panose="020B0909000000000000" pitchFamily="49" charset="-128"/>
                <a:hlinkClick r:id="rId3"/>
              </a:rPr>
              <a:t>https://www.mhlw.go.jp/stf/seisakunitsuite/bunya/0000066530.html</a:t>
            </a:r>
            <a:r>
              <a:rPr lang="ja-JP" altLang="en-US" sz="1200" b="1" dirty="0">
                <a:solidFill>
                  <a:prstClr val="black"/>
                </a:solidFill>
                <a:latin typeface="HG創英角ｺﾞｼｯｸUB" panose="020B0909000000000000" pitchFamily="49" charset="-128"/>
                <a:ea typeface="HG創英角ｺﾞｼｯｸUB" panose="020B0909000000000000" pitchFamily="49" charset="-128"/>
              </a:rPr>
              <a:t>）</a:t>
            </a:r>
            <a:endParaRPr lang="en-US" altLang="ja-JP" sz="1200" b="1" dirty="0">
              <a:solidFill>
                <a:prstClr val="black"/>
              </a:solidFill>
              <a:latin typeface="HG創英角ｺﾞｼｯｸUB" panose="020B0909000000000000" pitchFamily="49" charset="-128"/>
              <a:ea typeface="HG創英角ｺﾞｼｯｸUB" panose="020B0909000000000000" pitchFamily="49"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2400" b="1" dirty="0">
                <a:solidFill>
                  <a:prstClr val="black"/>
                </a:solidFill>
                <a:latin typeface="HG創英角ｺﾞｼｯｸUB" panose="020B0909000000000000" pitchFamily="49" charset="-128"/>
                <a:ea typeface="HG創英角ｺﾞｼｯｸUB" panose="020B0909000000000000" pitchFamily="49" charset="-128"/>
              </a:rPr>
              <a:t>や原本を十分確認してください。</a:t>
            </a:r>
            <a:endParaRPr kumimoji="1" lang="ja-JP" altLang="en-US"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endParaRPr>
          </a:p>
        </p:txBody>
      </p:sp>
    </p:spTree>
    <p:extLst>
      <p:ext uri="{BB962C8B-B14F-4D97-AF65-F5344CB8AC3E}">
        <p14:creationId xmlns:p14="http://schemas.microsoft.com/office/powerpoint/2010/main" val="29752388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B0143529-84A9-4FA7-9BDD-3EA09D736E0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400" b="0" i="1" u="none" strike="noStrike" kern="1200" cap="none" spc="0" normalizeH="0" baseline="0" noProof="0">
                <a:ln>
                  <a:noFill/>
                </a:ln>
                <a:solidFill>
                  <a:prstClr val="white"/>
                </a:solidFill>
                <a:effectLst/>
                <a:uLnTx/>
                <a:uFillTx/>
                <a:latin typeface="Calibri" panose="020F0502020204030204"/>
                <a:ea typeface="+mn-ea"/>
                <a:cs typeface="+mn-cs"/>
              </a:rPr>
              <a:t>ENVIRONMENTAL TECHNICAL Co., Ltd</a:t>
            </a:r>
            <a:endParaRPr kumimoji="1" lang="en-US" sz="1400" b="0"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スライド番号プレースホルダー 2">
            <a:extLst>
              <a:ext uri="{FF2B5EF4-FFF2-40B4-BE49-F238E27FC236}">
                <a16:creationId xmlns:a16="http://schemas.microsoft.com/office/drawing/2014/main" id="{DF815553-2C39-4E23-A8E2-83B6D766F14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1845F5A-061D-4825-9AE9-D7794091C6CF}" type="slidenum">
              <a:rPr kumimoji="1" lang="en-US"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30</a:t>
            </a:fld>
            <a:r>
              <a:rPr kumimoji="1" lang="ja-JP" altLang="en-US" sz="1800" b="0" i="0" u="none" strike="noStrike" kern="1200" cap="none" spc="0" normalizeH="0" baseline="0" noProof="0" dirty="0">
                <a:ln>
                  <a:noFill/>
                </a:ln>
                <a:solidFill>
                  <a:prstClr val="white"/>
                </a:solidFill>
                <a:effectLst/>
                <a:uLnTx/>
                <a:uFillTx/>
                <a:latin typeface="Calibri" panose="020F0502020204030204"/>
                <a:ea typeface="+mn-ea"/>
                <a:cs typeface="+mn-cs"/>
              </a:rPr>
              <a:t>／</a:t>
            </a:r>
            <a:r>
              <a:rPr kumimoji="1" lang="en-US" altLang="ja-JP" sz="1800" b="0" i="0" u="none" strike="noStrike" kern="1200" cap="none" spc="0" normalizeH="0" baseline="0" noProof="0" dirty="0">
                <a:ln>
                  <a:noFill/>
                </a:ln>
                <a:solidFill>
                  <a:prstClr val="white"/>
                </a:solidFill>
                <a:effectLst/>
                <a:uLnTx/>
                <a:uFillTx/>
                <a:latin typeface="Calibri" panose="020F0502020204030204"/>
                <a:ea typeface="+mn-ea"/>
                <a:cs typeface="+mn-cs"/>
              </a:rPr>
              <a:t>46</a:t>
            </a:r>
            <a:endParaRPr kumimoji="1"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四角形: 角を丸くする 6">
            <a:extLst>
              <a:ext uri="{FF2B5EF4-FFF2-40B4-BE49-F238E27FC236}">
                <a16:creationId xmlns:a16="http://schemas.microsoft.com/office/drawing/2014/main" id="{D9043E02-82C6-43A7-9724-011E309D5364}"/>
              </a:ext>
            </a:extLst>
          </p:cNvPr>
          <p:cNvSpPr/>
          <p:nvPr/>
        </p:nvSpPr>
        <p:spPr>
          <a:xfrm>
            <a:off x="689316" y="590840"/>
            <a:ext cx="10663311" cy="59084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JP18</a:t>
            </a:r>
            <a:r>
              <a:rPr kumimoji="1" lang="ja-JP" altLang="en-US"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　新規収載（</a:t>
            </a:r>
            <a:r>
              <a:rPr kumimoji="1" lang="en-US" altLang="ja-JP"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9.41</a:t>
            </a:r>
            <a:r>
              <a:rPr kumimoji="1" lang="ja-JP" altLang="en-US"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　試薬・試液）</a:t>
            </a:r>
          </a:p>
        </p:txBody>
      </p:sp>
      <p:graphicFrame>
        <p:nvGraphicFramePr>
          <p:cNvPr id="12" name="表 4">
            <a:extLst>
              <a:ext uri="{FF2B5EF4-FFF2-40B4-BE49-F238E27FC236}">
                <a16:creationId xmlns:a16="http://schemas.microsoft.com/office/drawing/2014/main" id="{8A77DA88-AF47-4FD1-91C0-50E3C7595F50}"/>
              </a:ext>
            </a:extLst>
          </p:cNvPr>
          <p:cNvGraphicFramePr>
            <a:graphicFrameLocks noGrp="1"/>
          </p:cNvGraphicFramePr>
          <p:nvPr>
            <p:extLst>
              <p:ext uri="{D42A27DB-BD31-4B8C-83A1-F6EECF244321}">
                <p14:modId xmlns:p14="http://schemas.microsoft.com/office/powerpoint/2010/main" val="2678564167"/>
              </p:ext>
            </p:extLst>
          </p:nvPr>
        </p:nvGraphicFramePr>
        <p:xfrm>
          <a:off x="1336431" y="1304754"/>
          <a:ext cx="10016196" cy="2015221"/>
        </p:xfrm>
        <a:graphic>
          <a:graphicData uri="http://schemas.openxmlformats.org/drawingml/2006/table">
            <a:tbl>
              <a:tblPr firstRow="1" bandRow="1">
                <a:tableStyleId>{0E3FDE45-AF77-4B5C-9715-49D594BDF05E}</a:tableStyleId>
              </a:tblPr>
              <a:tblGrid>
                <a:gridCol w="1457744">
                  <a:extLst>
                    <a:ext uri="{9D8B030D-6E8A-4147-A177-3AD203B41FA5}">
                      <a16:colId xmlns:a16="http://schemas.microsoft.com/office/drawing/2014/main" val="3310822296"/>
                    </a:ext>
                  </a:extLst>
                </a:gridCol>
                <a:gridCol w="3789505">
                  <a:extLst>
                    <a:ext uri="{9D8B030D-6E8A-4147-A177-3AD203B41FA5}">
                      <a16:colId xmlns:a16="http://schemas.microsoft.com/office/drawing/2014/main" val="2061700160"/>
                    </a:ext>
                  </a:extLst>
                </a:gridCol>
                <a:gridCol w="4768947">
                  <a:extLst>
                    <a:ext uri="{9D8B030D-6E8A-4147-A177-3AD203B41FA5}">
                      <a16:colId xmlns:a16="http://schemas.microsoft.com/office/drawing/2014/main" val="3638355715"/>
                    </a:ext>
                  </a:extLst>
                </a:gridCol>
              </a:tblGrid>
              <a:tr h="2015221">
                <a:tc>
                  <a:txBody>
                    <a:bodyPr/>
                    <a:lstStyle/>
                    <a:p>
                      <a:r>
                        <a:rPr kumimoji="1" lang="ja-JP" altLang="en-US" dirty="0"/>
                        <a:t>新規収載</a:t>
                      </a:r>
                      <a:endParaRPr kumimoji="1" lang="en-US" altLang="ja-JP" dirty="0"/>
                    </a:p>
                    <a:p>
                      <a:r>
                        <a:rPr kumimoji="1" lang="ja-JP" altLang="en-US" dirty="0"/>
                        <a:t>（</a:t>
                      </a:r>
                      <a:r>
                        <a:rPr kumimoji="1" lang="en-US" altLang="ja-JP" dirty="0"/>
                        <a:t>2/2</a:t>
                      </a:r>
                      <a:r>
                        <a:rPr kumimoji="1" lang="ja-JP" altLang="en-US"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400" dirty="0"/>
                        <a:t>定量用酸素ｽﾊﾟﾝｶﾞｽ</a:t>
                      </a:r>
                      <a:endParaRPr kumimoji="1" lang="en-US" altLang="ja-JP" sz="1400" dirty="0"/>
                    </a:p>
                    <a:p>
                      <a:r>
                        <a:rPr kumimoji="1" lang="ja-JP" altLang="en-US" sz="1400" dirty="0"/>
                        <a:t>定量用酸素ｾﾞﾛｶﾞｽ</a:t>
                      </a:r>
                      <a:endParaRPr kumimoji="1" lang="en-US" altLang="ja-JP" sz="1400" dirty="0"/>
                    </a:p>
                    <a:p>
                      <a:r>
                        <a:rPr kumimoji="1" lang="ja-JP" altLang="en-US" sz="1400" dirty="0"/>
                        <a:t>定量用酸素比較ｶﾞｽ</a:t>
                      </a:r>
                      <a:endParaRPr kumimoji="1" lang="en-US" altLang="ja-JP" sz="1400" dirty="0"/>
                    </a:p>
                    <a:p>
                      <a:r>
                        <a:rPr kumimoji="1" lang="ja-JP" altLang="en-US" sz="1400" dirty="0"/>
                        <a:t>定量用ｼﾞﾌｪﾆﾙｽﾙﾎﾝ</a:t>
                      </a:r>
                      <a:endParaRPr kumimoji="1" lang="en-US" altLang="ja-JP" sz="1400" dirty="0"/>
                    </a:p>
                    <a:p>
                      <a:r>
                        <a:rPr kumimoji="1" lang="ja-JP" altLang="en-US" sz="1400" dirty="0"/>
                        <a:t>定量用ｿﾞﾋﾞｸﾛﾝ</a:t>
                      </a:r>
                      <a:endParaRPr kumimoji="1" lang="en-US" altLang="ja-JP" sz="1400" dirty="0"/>
                    </a:p>
                    <a:p>
                      <a:r>
                        <a:rPr kumimoji="1" lang="ja-JP" altLang="en-US" sz="1400" dirty="0"/>
                        <a:t>定量用ﾌﾙｼﾞｱｾﾞﾊﾟﾑ</a:t>
                      </a:r>
                      <a:endParaRPr kumimoji="1" lang="en-US" altLang="ja-JP" sz="1400" dirty="0"/>
                    </a:p>
                    <a:p>
                      <a:r>
                        <a:rPr kumimoji="1" lang="ja-JP" altLang="en-US" sz="1400" dirty="0"/>
                        <a:t>定量用ﾏﾝｷﾞﾌｪﾘﾝ</a:t>
                      </a:r>
                      <a:endParaRPr kumimoji="1" lang="en-US" altLang="ja-JP" sz="1400" dirty="0"/>
                    </a:p>
                    <a:p>
                      <a:r>
                        <a:rPr kumimoji="1" lang="ja-JP" altLang="en-US" sz="1400" dirty="0"/>
                        <a:t>ﾄﾘﾌﾙｵﾛﾒﾀﾝｽﾙﾎﾝ酸ｱﾝﾓﾆｳﾑ</a:t>
                      </a:r>
                      <a:endParaRPr kumimoji="1" lang="en-US" altLang="ja-JP" sz="14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t>薄層ｸﾛﾏﾄｸﾞﾗﾌｨｰ用ｵｲｹﾞﾉｰﾙ</a:t>
                      </a:r>
                      <a:endParaRPr kumimoji="1" lang="en-US" altLang="ja-JP"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400" dirty="0"/>
                        <a:t>薄層ｸﾛﾏﾄｸﾞﾗﾌｨｰ用ﾌﾟｴﾗﾘﾝ</a:t>
                      </a:r>
                    </a:p>
                    <a:p>
                      <a:r>
                        <a:rPr kumimoji="1" lang="ja-JP" altLang="en-US" sz="1400" dirty="0"/>
                        <a:t>ﾌﾙｼﾞｱｾﾞﾊﾟﾑ，定量用</a:t>
                      </a:r>
                      <a:endParaRPr kumimoji="1" lang="en-US" altLang="ja-JP" sz="1400" dirty="0"/>
                    </a:p>
                    <a:p>
                      <a:r>
                        <a:rPr kumimoji="1" lang="ja-JP" altLang="en-US" sz="1400" dirty="0"/>
                        <a:t>ﾏｲｸﾛﾌﾟﾚ</a:t>
                      </a:r>
                      <a:r>
                        <a:rPr kumimoji="1" lang="en-US" altLang="ja-JP" sz="1400" dirty="0"/>
                        <a:t>-</a:t>
                      </a:r>
                      <a:r>
                        <a:rPr kumimoji="1" lang="ja-JP" altLang="en-US" sz="1400" dirty="0"/>
                        <a:t>ﾄ，抗原抗体反応試験用</a:t>
                      </a:r>
                      <a:endParaRPr kumimoji="1" lang="en-US" altLang="ja-JP" sz="1400" dirty="0"/>
                    </a:p>
                    <a:p>
                      <a:r>
                        <a:rPr kumimoji="1" lang="ja-JP" altLang="en-US" sz="1400" dirty="0"/>
                        <a:t>ﾏﾝｷﾞﾌｪﾘﾝ，定量用</a:t>
                      </a:r>
                      <a:endParaRPr kumimoji="1" lang="en-US" altLang="ja-JP" sz="1400" dirty="0"/>
                    </a:p>
                    <a:p>
                      <a:r>
                        <a:rPr kumimoji="1" lang="ja-JP" altLang="en-US" sz="1400" dirty="0"/>
                        <a:t>ﾘﾙﾏｻﾞﾎﾝ塩酸塩水和物</a:t>
                      </a:r>
                      <a:endParaRPr kumimoji="1" lang="en-US" altLang="ja-JP" sz="1400" dirty="0"/>
                    </a:p>
                    <a:p>
                      <a:r>
                        <a:rPr kumimoji="1" lang="ja-JP" altLang="en-US" sz="1400" dirty="0"/>
                        <a:t>ﾘﾝ酸緩衝液，</a:t>
                      </a:r>
                      <a:r>
                        <a:rPr kumimoji="1" lang="en-US" altLang="ja-JP" sz="1400" dirty="0"/>
                        <a:t>0.1mol/L,pH7</a:t>
                      </a:r>
                    </a:p>
                    <a:p>
                      <a:r>
                        <a:rPr kumimoji="1" lang="ja-JP" altLang="en-US" sz="1400" dirty="0"/>
                        <a:t>ﾘﾝ酸二水素ﾅﾄﾘｳﾑ一水和物</a:t>
                      </a:r>
                      <a:endParaRPr kumimoji="1" lang="en-US" altLang="ja-JP" sz="1400" dirty="0"/>
                    </a:p>
                    <a:p>
                      <a:r>
                        <a:rPr kumimoji="1" lang="ja-JP" altLang="en-US" sz="1400" dirty="0"/>
                        <a:t>ﾛｽﾊﾞｽﾀﾁﾝｶﾙｼｳﾑ</a:t>
                      </a:r>
                      <a:endParaRPr kumimoji="1" lang="en-US" altLang="ja-JP" sz="1400" dirty="0"/>
                    </a:p>
                    <a:p>
                      <a:r>
                        <a:rPr kumimoji="1" lang="ja-JP" altLang="en-US" sz="1400" dirty="0"/>
                        <a:t>ﾛｽﾊﾞｽﾀﾁﾝｶﾙｼｳﾑ鏡像異性体</a:t>
                      </a:r>
                      <a:endParaRPr kumimoji="1" lang="en-US" altLang="ja-JP"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43112255"/>
                  </a:ext>
                </a:extLst>
              </a:tr>
            </a:tbl>
          </a:graphicData>
        </a:graphic>
      </p:graphicFrame>
      <p:pic>
        <p:nvPicPr>
          <p:cNvPr id="8" name="図 7" descr="挿絵, 抽象 が含まれている画像&#10;&#10;自動的に生成された説明">
            <a:extLst>
              <a:ext uri="{FF2B5EF4-FFF2-40B4-BE49-F238E27FC236}">
                <a16:creationId xmlns:a16="http://schemas.microsoft.com/office/drawing/2014/main" id="{9E69F725-2434-4FFB-893B-F0E4AC0066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8716" y="4399898"/>
            <a:ext cx="997159" cy="1082084"/>
          </a:xfrm>
          <a:prstGeom prst="rect">
            <a:avLst/>
          </a:prstGeom>
        </p:spPr>
      </p:pic>
    </p:spTree>
    <p:extLst>
      <p:ext uri="{BB962C8B-B14F-4D97-AF65-F5344CB8AC3E}">
        <p14:creationId xmlns:p14="http://schemas.microsoft.com/office/powerpoint/2010/main" val="24250302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B0143529-84A9-4FA7-9BDD-3EA09D736E0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400" b="0" i="1" u="none" strike="noStrike" kern="1200" cap="none" spc="0" normalizeH="0" baseline="0" noProof="0">
                <a:ln>
                  <a:noFill/>
                </a:ln>
                <a:solidFill>
                  <a:prstClr val="white"/>
                </a:solidFill>
                <a:effectLst/>
                <a:uLnTx/>
                <a:uFillTx/>
                <a:latin typeface="Calibri" panose="020F0502020204030204"/>
                <a:ea typeface="+mn-ea"/>
                <a:cs typeface="+mn-cs"/>
              </a:rPr>
              <a:t>ENVIRONMENTAL TECHNICAL Co., Ltd</a:t>
            </a:r>
            <a:endParaRPr kumimoji="1" lang="en-US" sz="1400" b="0"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スライド番号プレースホルダー 2">
            <a:extLst>
              <a:ext uri="{FF2B5EF4-FFF2-40B4-BE49-F238E27FC236}">
                <a16:creationId xmlns:a16="http://schemas.microsoft.com/office/drawing/2014/main" id="{DF815553-2C39-4E23-A8E2-83B6D766F14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1845F5A-061D-4825-9AE9-D7794091C6CF}" type="slidenum">
              <a:rPr kumimoji="1" lang="en-US"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a:t>
            </a:fld>
            <a:r>
              <a:rPr kumimoji="1" lang="ja-JP" altLang="en-US" sz="1800" b="0" i="0" u="none" strike="noStrike" kern="1200" cap="none" spc="0" normalizeH="0" baseline="0" noProof="0" dirty="0">
                <a:ln>
                  <a:noFill/>
                </a:ln>
                <a:solidFill>
                  <a:prstClr val="white"/>
                </a:solidFill>
                <a:effectLst/>
                <a:uLnTx/>
                <a:uFillTx/>
                <a:latin typeface="Calibri" panose="020F0502020204030204"/>
                <a:ea typeface="+mn-ea"/>
                <a:cs typeface="+mn-cs"/>
              </a:rPr>
              <a:t>／</a:t>
            </a:r>
            <a:r>
              <a:rPr kumimoji="1" lang="en-US" altLang="ja-JP" sz="1800" b="0" i="0" u="none" strike="noStrike" kern="1200" cap="none" spc="0" normalizeH="0" baseline="0" noProof="0" dirty="0">
                <a:ln>
                  <a:noFill/>
                </a:ln>
                <a:solidFill>
                  <a:prstClr val="white"/>
                </a:solidFill>
                <a:effectLst/>
                <a:uLnTx/>
                <a:uFillTx/>
                <a:latin typeface="Calibri" panose="020F0502020204030204"/>
                <a:ea typeface="+mn-ea"/>
                <a:cs typeface="+mn-cs"/>
              </a:rPr>
              <a:t>46</a:t>
            </a:r>
            <a:endParaRPr kumimoji="1"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四角形: 角を丸くする 6">
            <a:extLst>
              <a:ext uri="{FF2B5EF4-FFF2-40B4-BE49-F238E27FC236}">
                <a16:creationId xmlns:a16="http://schemas.microsoft.com/office/drawing/2014/main" id="{D9043E02-82C6-43A7-9724-011E309D5364}"/>
              </a:ext>
            </a:extLst>
          </p:cNvPr>
          <p:cNvSpPr/>
          <p:nvPr/>
        </p:nvSpPr>
        <p:spPr>
          <a:xfrm>
            <a:off x="689316" y="590840"/>
            <a:ext cx="10663311" cy="59084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JP18</a:t>
            </a:r>
            <a:r>
              <a:rPr kumimoji="1" lang="ja-JP" altLang="en-US"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　削除（</a:t>
            </a:r>
            <a:r>
              <a:rPr kumimoji="1" lang="en-US" altLang="ja-JP"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9.41</a:t>
            </a:r>
            <a:r>
              <a:rPr kumimoji="1" lang="ja-JP" altLang="en-US"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　試薬・試液）</a:t>
            </a:r>
          </a:p>
        </p:txBody>
      </p:sp>
      <p:graphicFrame>
        <p:nvGraphicFramePr>
          <p:cNvPr id="12" name="表 4">
            <a:extLst>
              <a:ext uri="{FF2B5EF4-FFF2-40B4-BE49-F238E27FC236}">
                <a16:creationId xmlns:a16="http://schemas.microsoft.com/office/drawing/2014/main" id="{8A77DA88-AF47-4FD1-91C0-50E3C7595F50}"/>
              </a:ext>
            </a:extLst>
          </p:cNvPr>
          <p:cNvGraphicFramePr>
            <a:graphicFrameLocks noGrp="1"/>
          </p:cNvGraphicFramePr>
          <p:nvPr>
            <p:extLst>
              <p:ext uri="{D42A27DB-BD31-4B8C-83A1-F6EECF244321}">
                <p14:modId xmlns:p14="http://schemas.microsoft.com/office/powerpoint/2010/main" val="1454336097"/>
              </p:ext>
            </p:extLst>
          </p:nvPr>
        </p:nvGraphicFramePr>
        <p:xfrm>
          <a:off x="1336431" y="1290687"/>
          <a:ext cx="10016196" cy="1832341"/>
        </p:xfrm>
        <a:graphic>
          <a:graphicData uri="http://schemas.openxmlformats.org/drawingml/2006/table">
            <a:tbl>
              <a:tblPr firstRow="1" bandRow="1">
                <a:tableStyleId>{0E3FDE45-AF77-4B5C-9715-49D594BDF05E}</a:tableStyleId>
              </a:tblPr>
              <a:tblGrid>
                <a:gridCol w="1457744">
                  <a:extLst>
                    <a:ext uri="{9D8B030D-6E8A-4147-A177-3AD203B41FA5}">
                      <a16:colId xmlns:a16="http://schemas.microsoft.com/office/drawing/2014/main" val="3310822296"/>
                    </a:ext>
                  </a:extLst>
                </a:gridCol>
                <a:gridCol w="2987647">
                  <a:extLst>
                    <a:ext uri="{9D8B030D-6E8A-4147-A177-3AD203B41FA5}">
                      <a16:colId xmlns:a16="http://schemas.microsoft.com/office/drawing/2014/main" val="2061700160"/>
                    </a:ext>
                  </a:extLst>
                </a:gridCol>
                <a:gridCol w="5570805">
                  <a:extLst>
                    <a:ext uri="{9D8B030D-6E8A-4147-A177-3AD203B41FA5}">
                      <a16:colId xmlns:a16="http://schemas.microsoft.com/office/drawing/2014/main" val="3638355715"/>
                    </a:ext>
                  </a:extLst>
                </a:gridCol>
              </a:tblGrid>
              <a:tr h="1832341">
                <a:tc>
                  <a:txBody>
                    <a:bodyPr/>
                    <a:lstStyle/>
                    <a:p>
                      <a:r>
                        <a:rPr kumimoji="1" lang="ja-JP" altLang="en-US" dirty="0"/>
                        <a:t>削除</a:t>
                      </a:r>
                      <a:endParaRPr kumimoji="1" lang="en-US" altLang="ja-JP" dirty="0"/>
                    </a:p>
                    <a:p>
                      <a:r>
                        <a:rPr kumimoji="1" lang="ja-JP" altLang="en-US" dirty="0"/>
                        <a:t>（</a:t>
                      </a:r>
                      <a:r>
                        <a:rPr kumimoji="1" lang="en-US" altLang="ja-JP" dirty="0"/>
                        <a:t>1/1</a:t>
                      </a:r>
                      <a:r>
                        <a:rPr kumimoji="1" lang="ja-JP" altLang="en-US"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t>ｳｼ血清ｱﾙﾌﾞﾓﾝ加ﾘﾝ酸塩緩衝塩化ﾅﾄﾘｳﾑ試液</a:t>
                      </a:r>
                      <a:endParaRPr kumimoji="1" lang="en-US" altLang="ja-JP" sz="14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t>ｳｼ血清加ﾘﾝ酸塩緩衝塩化ﾅﾄﾘｳﾑ試液</a:t>
                      </a:r>
                      <a:endParaRPr kumimoji="1" lang="en-US" altLang="ja-JP" sz="14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t>塩化水銀</a:t>
                      </a:r>
                      <a:r>
                        <a:rPr kumimoji="1" lang="en-US" altLang="ja-JP" sz="1400" dirty="0"/>
                        <a:t>(Ⅱ)</a:t>
                      </a:r>
                      <a:r>
                        <a:rPr kumimoji="1" lang="ja-JP" altLang="en-US" sz="1400" dirty="0"/>
                        <a:t>試液</a:t>
                      </a:r>
                      <a:endParaRPr kumimoji="1" lang="en-US" altLang="ja-JP" sz="14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t>ｸﾛﾁｱｾﾞﾊﾟﾑ，定量用</a:t>
                      </a:r>
                      <a:endParaRPr kumimoji="1" lang="en-US" altLang="ja-JP" sz="14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t>抗ｳｻｷﾞ抗体結合ｳｪﾙ</a:t>
                      </a:r>
                      <a:endParaRPr kumimoji="1" lang="en-US" altLang="ja-JP" sz="14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t>抗原抗体反応試験用ﾏｲｸﾛﾌﾟﾚｰﾄ</a:t>
                      </a:r>
                      <a:endParaRPr kumimoji="1" lang="en-US" altLang="ja-JP"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t>固相化ﾌﾟﾚｰﾄ</a:t>
                      </a:r>
                      <a:endParaRPr kumimoji="1" lang="en-US" altLang="ja-JP" sz="14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t>ｾﾗﾍﾟﾌﾟﾀｰｾﾞ用ﾄﾘｸﾛﾛ酢酸試液</a:t>
                      </a:r>
                      <a:endParaRPr kumimoji="1" lang="en-US" altLang="ja-JP" sz="14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t>ﾁﾐﾝ</a:t>
                      </a:r>
                      <a:endParaRPr kumimoji="1" lang="en-US" altLang="ja-JP" sz="14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t>ﾁﾒｻﾛｰﾙ</a:t>
                      </a:r>
                      <a:endParaRPr kumimoji="1" lang="en-US" altLang="ja-JP" sz="14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t>ﾄﾘｸﾛﾛ酢酸試液ｾﾗﾍﾟﾌﾟﾀｰｾﾞ用</a:t>
                      </a:r>
                      <a:endParaRPr kumimoji="1" lang="en-US" altLang="ja-JP" sz="14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t>薄層ｸﾛﾏﾄｸﾞﾗﾌｨｰ用ﾗﾎﾟﾝﾁｼﾝ</a:t>
                      </a:r>
                    </a:p>
                    <a:p>
                      <a:r>
                        <a:rPr kumimoji="1" lang="ja-JP" altLang="en-US" sz="1400" dirty="0"/>
                        <a:t>ﾍﾟﾙｵｷｼﾀﾞｰｾﾞ標識抗体原液</a:t>
                      </a:r>
                      <a:endParaRPr kumimoji="1" lang="en-US" altLang="ja-JP"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43112255"/>
                  </a:ext>
                </a:extLst>
              </a:tr>
            </a:tbl>
          </a:graphicData>
        </a:graphic>
      </p:graphicFrame>
      <p:pic>
        <p:nvPicPr>
          <p:cNvPr id="9" name="図 8" descr="抽象, 挿絵 が含まれている画像&#10;&#10;自動的に生成された説明">
            <a:extLst>
              <a:ext uri="{FF2B5EF4-FFF2-40B4-BE49-F238E27FC236}">
                <a16:creationId xmlns:a16="http://schemas.microsoft.com/office/drawing/2014/main" id="{31A4DF6F-D5C1-48F7-8BA4-09CB1D0CBA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955" y="4384705"/>
            <a:ext cx="1106408" cy="1106408"/>
          </a:xfrm>
          <a:prstGeom prst="rect">
            <a:avLst/>
          </a:prstGeom>
        </p:spPr>
      </p:pic>
    </p:spTree>
    <p:extLst>
      <p:ext uri="{BB962C8B-B14F-4D97-AF65-F5344CB8AC3E}">
        <p14:creationId xmlns:p14="http://schemas.microsoft.com/office/powerpoint/2010/main" val="17183680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B0143529-84A9-4FA7-9BDD-3EA09D736E0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400" b="0" i="1" u="none" strike="noStrike" kern="1200" cap="none" spc="0" normalizeH="0" baseline="0" noProof="0">
                <a:ln>
                  <a:noFill/>
                </a:ln>
                <a:solidFill>
                  <a:prstClr val="white"/>
                </a:solidFill>
                <a:effectLst/>
                <a:uLnTx/>
                <a:uFillTx/>
                <a:latin typeface="Calibri" panose="020F0502020204030204"/>
                <a:ea typeface="+mn-ea"/>
                <a:cs typeface="+mn-cs"/>
              </a:rPr>
              <a:t>ENVIRONMENTAL TECHNICAL Co., Ltd</a:t>
            </a:r>
            <a:endParaRPr kumimoji="1" lang="en-US" sz="1400" b="0"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スライド番号プレースホルダー 2">
            <a:extLst>
              <a:ext uri="{FF2B5EF4-FFF2-40B4-BE49-F238E27FC236}">
                <a16:creationId xmlns:a16="http://schemas.microsoft.com/office/drawing/2014/main" id="{DF815553-2C39-4E23-A8E2-83B6D766F14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1845F5A-061D-4825-9AE9-D7794091C6CF}" type="slidenum">
              <a:rPr kumimoji="1" lang="en-US"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32</a:t>
            </a:fld>
            <a:r>
              <a:rPr kumimoji="1" lang="ja-JP" altLang="en-US" sz="1800" b="0" i="0" u="none" strike="noStrike" kern="1200" cap="none" spc="0" normalizeH="0" baseline="0" noProof="0" dirty="0">
                <a:ln>
                  <a:noFill/>
                </a:ln>
                <a:solidFill>
                  <a:prstClr val="white"/>
                </a:solidFill>
                <a:effectLst/>
                <a:uLnTx/>
                <a:uFillTx/>
                <a:latin typeface="Calibri" panose="020F0502020204030204"/>
                <a:ea typeface="+mn-ea"/>
                <a:cs typeface="+mn-cs"/>
              </a:rPr>
              <a:t>／</a:t>
            </a:r>
            <a:r>
              <a:rPr kumimoji="1" lang="en-US" altLang="ja-JP" sz="1800" b="0" i="0" u="none" strike="noStrike" kern="1200" cap="none" spc="0" normalizeH="0" baseline="0" noProof="0" dirty="0">
                <a:ln>
                  <a:noFill/>
                </a:ln>
                <a:solidFill>
                  <a:prstClr val="white"/>
                </a:solidFill>
                <a:effectLst/>
                <a:uLnTx/>
                <a:uFillTx/>
                <a:latin typeface="Calibri" panose="020F0502020204030204"/>
                <a:ea typeface="+mn-ea"/>
                <a:cs typeface="+mn-cs"/>
              </a:rPr>
              <a:t>46</a:t>
            </a:r>
            <a:endParaRPr kumimoji="1"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四角形: 角を丸くする 6">
            <a:extLst>
              <a:ext uri="{FF2B5EF4-FFF2-40B4-BE49-F238E27FC236}">
                <a16:creationId xmlns:a16="http://schemas.microsoft.com/office/drawing/2014/main" id="{D9043E02-82C6-43A7-9724-011E309D5364}"/>
              </a:ext>
            </a:extLst>
          </p:cNvPr>
          <p:cNvSpPr/>
          <p:nvPr/>
        </p:nvSpPr>
        <p:spPr>
          <a:xfrm>
            <a:off x="689316" y="590840"/>
            <a:ext cx="10663311" cy="59084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JP18</a:t>
            </a:r>
            <a:r>
              <a:rPr kumimoji="1" lang="ja-JP" altLang="en-US"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　改定（</a:t>
            </a:r>
            <a:r>
              <a:rPr kumimoji="1" lang="en-US" altLang="ja-JP"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9.41</a:t>
            </a:r>
            <a:r>
              <a:rPr kumimoji="1" lang="ja-JP" altLang="en-US"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　試薬・試液）</a:t>
            </a:r>
          </a:p>
        </p:txBody>
      </p:sp>
      <p:graphicFrame>
        <p:nvGraphicFramePr>
          <p:cNvPr id="12" name="表 4">
            <a:extLst>
              <a:ext uri="{FF2B5EF4-FFF2-40B4-BE49-F238E27FC236}">
                <a16:creationId xmlns:a16="http://schemas.microsoft.com/office/drawing/2014/main" id="{8A77DA88-AF47-4FD1-91C0-50E3C7595F50}"/>
              </a:ext>
            </a:extLst>
          </p:cNvPr>
          <p:cNvGraphicFramePr>
            <a:graphicFrameLocks noGrp="1"/>
          </p:cNvGraphicFramePr>
          <p:nvPr>
            <p:extLst>
              <p:ext uri="{D42A27DB-BD31-4B8C-83A1-F6EECF244321}">
                <p14:modId xmlns:p14="http://schemas.microsoft.com/office/powerpoint/2010/main" val="2622390378"/>
              </p:ext>
            </p:extLst>
          </p:nvPr>
        </p:nvGraphicFramePr>
        <p:xfrm>
          <a:off x="1336431" y="1290687"/>
          <a:ext cx="10016196" cy="2011680"/>
        </p:xfrm>
        <a:graphic>
          <a:graphicData uri="http://schemas.openxmlformats.org/drawingml/2006/table">
            <a:tbl>
              <a:tblPr firstRow="1" bandRow="1">
                <a:tableStyleId>{0E3FDE45-AF77-4B5C-9715-49D594BDF05E}</a:tableStyleId>
              </a:tblPr>
              <a:tblGrid>
                <a:gridCol w="1457744">
                  <a:extLst>
                    <a:ext uri="{9D8B030D-6E8A-4147-A177-3AD203B41FA5}">
                      <a16:colId xmlns:a16="http://schemas.microsoft.com/office/drawing/2014/main" val="3310822296"/>
                    </a:ext>
                  </a:extLst>
                </a:gridCol>
                <a:gridCol w="2903240">
                  <a:extLst>
                    <a:ext uri="{9D8B030D-6E8A-4147-A177-3AD203B41FA5}">
                      <a16:colId xmlns:a16="http://schemas.microsoft.com/office/drawing/2014/main" val="2061700160"/>
                    </a:ext>
                  </a:extLst>
                </a:gridCol>
                <a:gridCol w="5655212">
                  <a:extLst>
                    <a:ext uri="{9D8B030D-6E8A-4147-A177-3AD203B41FA5}">
                      <a16:colId xmlns:a16="http://schemas.microsoft.com/office/drawing/2014/main" val="3638355715"/>
                    </a:ext>
                  </a:extLst>
                </a:gridCol>
              </a:tblGrid>
              <a:tr h="1241498">
                <a:tc>
                  <a:txBody>
                    <a:bodyPr/>
                    <a:lstStyle/>
                    <a:p>
                      <a:r>
                        <a:rPr kumimoji="1" lang="ja-JP" altLang="en-US" dirty="0"/>
                        <a:t>運用の追加を伴うもの</a:t>
                      </a:r>
                      <a:endParaRPr kumimoji="1" lang="en-US" altLang="ja-JP" dirty="0"/>
                    </a:p>
                    <a:p>
                      <a:r>
                        <a:rPr kumimoji="1" lang="ja-JP" altLang="en-US" dirty="0"/>
                        <a:t>（</a:t>
                      </a:r>
                      <a:r>
                        <a:rPr kumimoji="1" lang="en-US" altLang="ja-JP" dirty="0"/>
                        <a:t>1/2</a:t>
                      </a:r>
                      <a:r>
                        <a:rPr kumimoji="1" lang="ja-JP" altLang="en-US"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kern="1200" dirty="0">
                          <a:solidFill>
                            <a:schemeClr val="tx1"/>
                          </a:solidFill>
                          <a:latin typeface="+mn-lt"/>
                          <a:ea typeface="+mn-ea"/>
                          <a:cs typeface="+mn-cs"/>
                        </a:rPr>
                        <a:t>ｱｺﾆﾁﾝ，純度試験用</a:t>
                      </a:r>
                      <a:endParaRPr kumimoji="1" lang="en-US" altLang="ja-JP" sz="1400" b="1"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kern="1200" dirty="0">
                          <a:solidFill>
                            <a:srgbClr val="002060"/>
                          </a:solidFill>
                          <a:latin typeface="+mn-lt"/>
                          <a:ea typeface="+mn-ea"/>
                          <a:cs typeface="+mn-cs"/>
                        </a:rPr>
                        <a:t>（</a:t>
                      </a:r>
                      <a:r>
                        <a:rPr kumimoji="1" lang="en-US" altLang="ja-JP" sz="1400" b="1" kern="1200" dirty="0">
                          <a:solidFill>
                            <a:srgbClr val="002060"/>
                          </a:solidFill>
                          <a:latin typeface="+mn-lt"/>
                          <a:ea typeface="+mn-ea"/>
                          <a:cs typeface="+mn-cs"/>
                        </a:rPr>
                        <a:t>E</a:t>
                      </a:r>
                      <a:r>
                        <a:rPr kumimoji="1" lang="ja-JP" altLang="en-US" sz="1400" b="1" kern="1200" dirty="0">
                          <a:solidFill>
                            <a:srgbClr val="002060"/>
                          </a:solidFill>
                          <a:latin typeface="+mn-lt"/>
                          <a:ea typeface="+mn-ea"/>
                          <a:cs typeface="+mn-cs"/>
                        </a:rPr>
                        <a:t>）</a:t>
                      </a:r>
                      <a:r>
                        <a:rPr kumimoji="1" lang="en-US" altLang="ja-JP" sz="1400" b="1" kern="1200" dirty="0">
                          <a:solidFill>
                            <a:srgbClr val="002060"/>
                          </a:solidFill>
                          <a:latin typeface="+mn-lt"/>
                          <a:ea typeface="+mn-ea"/>
                          <a:cs typeface="+mn-cs"/>
                        </a:rPr>
                        <a:t>-</a:t>
                      </a:r>
                      <a:r>
                        <a:rPr kumimoji="1" lang="ja-JP" altLang="en-US" sz="1400" b="1" kern="1200" dirty="0">
                          <a:solidFill>
                            <a:srgbClr val="002060"/>
                          </a:solidFill>
                          <a:latin typeface="+mn-lt"/>
                          <a:ea typeface="+mn-ea"/>
                          <a:cs typeface="+mn-cs"/>
                        </a:rPr>
                        <a:t>ｱｻﾛﾝ</a:t>
                      </a:r>
                      <a:endParaRPr kumimoji="1" lang="en-US" altLang="ja-JP" sz="1400" b="1" kern="1200" dirty="0">
                        <a:solidFill>
                          <a:srgbClr val="002060"/>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kern="1200" dirty="0">
                          <a:solidFill>
                            <a:schemeClr val="tx1"/>
                          </a:solidFill>
                          <a:latin typeface="+mn-lt"/>
                          <a:ea typeface="+mn-ea"/>
                          <a:cs typeface="+mn-cs"/>
                        </a:rPr>
                        <a:t>ｱｾﾄﾝ，生薬純度試験用</a:t>
                      </a:r>
                      <a:endParaRPr kumimoji="1" lang="en-US" altLang="ja-JP" sz="1400" b="1"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kern="1200" dirty="0">
                          <a:solidFill>
                            <a:srgbClr val="002060"/>
                          </a:solidFill>
                          <a:latin typeface="+mn-lt"/>
                          <a:ea typeface="+mn-ea"/>
                          <a:cs typeface="+mn-cs"/>
                        </a:rPr>
                        <a:t>ｴﾚｳﾃﾛｼﾄﾞ</a:t>
                      </a:r>
                      <a:r>
                        <a:rPr kumimoji="1" lang="en-US" altLang="ja-JP" sz="1400" b="1" kern="1200" dirty="0">
                          <a:solidFill>
                            <a:srgbClr val="002060"/>
                          </a:solidFill>
                          <a:latin typeface="+mn-lt"/>
                          <a:ea typeface="+mn-ea"/>
                          <a:cs typeface="+mn-cs"/>
                        </a:rPr>
                        <a:t>B</a:t>
                      </a:r>
                      <a:r>
                        <a:rPr kumimoji="1" lang="ja-JP" altLang="en-US" sz="1400" b="1" kern="1200" dirty="0">
                          <a:solidFill>
                            <a:srgbClr val="002060"/>
                          </a:solidFill>
                          <a:latin typeface="+mn-lt"/>
                          <a:ea typeface="+mn-ea"/>
                          <a:cs typeface="+mn-cs"/>
                        </a:rPr>
                        <a:t>，液体ｸﾛﾏﾄｸﾞﾗﾌｨｰ用</a:t>
                      </a:r>
                      <a:endParaRPr kumimoji="1" lang="en-US" altLang="ja-JP" sz="1400" b="1" kern="1200" dirty="0">
                        <a:solidFill>
                          <a:srgbClr val="002060"/>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solidFill>
                            <a:schemeClr val="tx1"/>
                          </a:solidFill>
                        </a:rPr>
                        <a:t>(E)-</a:t>
                      </a:r>
                      <a:r>
                        <a:rPr kumimoji="1" lang="ja-JP" altLang="en-US" sz="1400" dirty="0">
                          <a:solidFill>
                            <a:schemeClr val="tx1"/>
                          </a:solidFill>
                        </a:rPr>
                        <a:t>ｹｲ皮酸，定量用</a:t>
                      </a:r>
                      <a:endParaRPr kumimoji="1" lang="en-US" altLang="ja-JP" sz="140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rgbClr val="002060"/>
                          </a:solidFill>
                        </a:rPr>
                        <a:t>ｹﾞﾆﾎﾟｼﾄﾞ，定量用</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chemeClr val="tx1"/>
                          </a:solidFill>
                        </a:rPr>
                        <a:t>ｻｲｺｻﾎﾟﾆﾝ</a:t>
                      </a:r>
                      <a:r>
                        <a:rPr kumimoji="1" lang="en-US" altLang="ja-JP" sz="1400" dirty="0">
                          <a:solidFill>
                            <a:schemeClr val="tx1"/>
                          </a:solidFill>
                        </a:rPr>
                        <a:t>a</a:t>
                      </a:r>
                      <a:r>
                        <a:rPr kumimoji="1" lang="ja-JP" altLang="en-US" sz="1400" dirty="0">
                          <a:solidFill>
                            <a:schemeClr val="tx1"/>
                          </a:solidFill>
                        </a:rPr>
                        <a:t>，定量用</a:t>
                      </a:r>
                      <a:endParaRPr kumimoji="1" lang="en-US" altLang="ja-JP" sz="140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chemeClr val="tx1"/>
                          </a:solidFill>
                        </a:rPr>
                        <a:t>純度試験</a:t>
                      </a:r>
                      <a:r>
                        <a:rPr kumimoji="1" lang="en-US" altLang="ja-JP" sz="1400" dirty="0">
                          <a:solidFill>
                            <a:schemeClr val="tx1"/>
                          </a:solidFill>
                        </a:rPr>
                        <a:t>(2)</a:t>
                      </a:r>
                      <a:r>
                        <a:rPr kumimoji="1" lang="ja-JP" altLang="en-US" sz="1400" dirty="0">
                          <a:solidFill>
                            <a:schemeClr val="tx1"/>
                          </a:solidFill>
                        </a:rPr>
                        <a:t>ｼｽﾃﾑの性能で本品の注入が追加，他</a:t>
                      </a:r>
                      <a:r>
                        <a:rPr kumimoji="1" lang="ja-JP" altLang="en-US" sz="1400" dirty="0"/>
                        <a:t>記載整備</a:t>
                      </a:r>
                      <a:endParaRPr kumimoji="1" lang="en-US" altLang="ja-JP" sz="1400" dirty="0">
                        <a:solidFill>
                          <a:srgbClr val="00206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rgbClr val="002060"/>
                          </a:solidFill>
                        </a:rPr>
                        <a:t>純度試験の</a:t>
                      </a:r>
                      <a:r>
                        <a:rPr kumimoji="1" lang="en-US" altLang="ja-JP" sz="1400" dirty="0">
                          <a:solidFill>
                            <a:srgbClr val="002060"/>
                          </a:solidFill>
                        </a:rPr>
                        <a:t>HPLC</a:t>
                      </a:r>
                      <a:r>
                        <a:rPr kumimoji="1" lang="ja-JP" altLang="en-US" sz="1400" dirty="0">
                          <a:solidFill>
                            <a:srgbClr val="002060"/>
                          </a:solidFill>
                        </a:rPr>
                        <a:t>が</a:t>
                      </a:r>
                      <a:r>
                        <a:rPr kumimoji="1" lang="en-US" altLang="ja-JP" sz="1400" dirty="0">
                          <a:solidFill>
                            <a:srgbClr val="002060"/>
                          </a:solidFill>
                        </a:rPr>
                        <a:t>ST</a:t>
                      </a:r>
                      <a:r>
                        <a:rPr kumimoji="1" lang="ja-JP" altLang="en-US" sz="1400" dirty="0">
                          <a:solidFill>
                            <a:srgbClr val="002060"/>
                          </a:solidFill>
                        </a:rPr>
                        <a:t>との比較から面積百分率に変更</a:t>
                      </a:r>
                      <a:endParaRPr kumimoji="1" lang="en-US" altLang="ja-JP" sz="1400" dirty="0">
                        <a:solidFill>
                          <a:srgbClr val="00206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t>ｼｽﾃﾑ適合性の追加</a:t>
                      </a:r>
                      <a:endParaRPr kumimoji="1" lang="en-US" altLang="ja-JP" sz="14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rgbClr val="002060"/>
                          </a:solidFill>
                        </a:rPr>
                        <a:t>確認試験の波長</a:t>
                      </a:r>
                      <a:r>
                        <a:rPr kumimoji="1" lang="en-US" altLang="ja-JP" sz="1400" dirty="0">
                          <a:solidFill>
                            <a:srgbClr val="002060"/>
                          </a:solidFill>
                        </a:rPr>
                        <a:t>261~265nm</a:t>
                      </a:r>
                      <a:r>
                        <a:rPr kumimoji="1" lang="ja-JP" altLang="en-US" sz="1400" dirty="0">
                          <a:solidFill>
                            <a:srgbClr val="002060"/>
                          </a:solidFill>
                        </a:rPr>
                        <a:t>→</a:t>
                      </a:r>
                      <a:r>
                        <a:rPr kumimoji="1" lang="en-US" altLang="ja-JP" sz="1400" dirty="0">
                          <a:solidFill>
                            <a:srgbClr val="002060"/>
                          </a:solidFill>
                        </a:rPr>
                        <a:t>263~267nm</a:t>
                      </a:r>
                      <a:r>
                        <a:rPr kumimoji="1" lang="ja-JP" altLang="en-US" sz="1400" dirty="0">
                          <a:solidFill>
                            <a:srgbClr val="002060"/>
                          </a:solidFill>
                        </a:rPr>
                        <a:t>に変更，他記載整備</a:t>
                      </a:r>
                      <a:endParaRPr kumimoji="1" lang="en-US" altLang="ja-JP" sz="1400" dirty="0">
                        <a:solidFill>
                          <a:srgbClr val="00206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solidFill>
                            <a:schemeClr val="tx1"/>
                          </a:solidFill>
                        </a:rPr>
                        <a:t>HPLC</a:t>
                      </a:r>
                      <a:r>
                        <a:rPr kumimoji="1" lang="ja-JP" altLang="en-US" sz="1400" dirty="0">
                          <a:solidFill>
                            <a:schemeClr val="tx1"/>
                          </a:solidFill>
                        </a:rPr>
                        <a:t>法を使用した</a:t>
                      </a:r>
                      <a:r>
                        <a:rPr kumimoji="1" lang="en-US" altLang="ja-JP" sz="1400" dirty="0">
                          <a:solidFill>
                            <a:schemeClr val="tx1"/>
                          </a:solidFill>
                        </a:rPr>
                        <a:t>1)</a:t>
                      </a:r>
                      <a:r>
                        <a:rPr kumimoji="1" lang="ja-JP" altLang="en-US" sz="1400" dirty="0">
                          <a:solidFill>
                            <a:schemeClr val="tx1"/>
                          </a:solidFill>
                        </a:rPr>
                        <a:t>定量用</a:t>
                      </a:r>
                      <a:r>
                        <a:rPr kumimoji="1" lang="en-US" altLang="ja-JP" sz="1400" dirty="0">
                          <a:solidFill>
                            <a:schemeClr val="tx1"/>
                          </a:solidFill>
                        </a:rPr>
                        <a:t>1</a:t>
                      </a:r>
                      <a:r>
                        <a:rPr kumimoji="1" lang="ja-JP" altLang="en-US" sz="1400" dirty="0">
                          <a:solidFill>
                            <a:schemeClr val="tx1"/>
                          </a:solidFill>
                        </a:rPr>
                        <a:t>が削除</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solidFill>
                            <a:srgbClr val="002060"/>
                          </a:solidFill>
                        </a:rPr>
                        <a:t>HPLC</a:t>
                      </a:r>
                      <a:r>
                        <a:rPr kumimoji="1" lang="ja-JP" altLang="en-US" sz="1400" dirty="0">
                          <a:solidFill>
                            <a:srgbClr val="002060"/>
                          </a:solidFill>
                        </a:rPr>
                        <a:t>法を使用した</a:t>
                      </a:r>
                      <a:r>
                        <a:rPr kumimoji="1" lang="en-US" altLang="ja-JP" sz="1400" dirty="0">
                          <a:solidFill>
                            <a:srgbClr val="002060"/>
                          </a:solidFill>
                        </a:rPr>
                        <a:t>1)</a:t>
                      </a:r>
                      <a:r>
                        <a:rPr kumimoji="1" lang="ja-JP" altLang="en-US" sz="1400" dirty="0">
                          <a:solidFill>
                            <a:srgbClr val="002060"/>
                          </a:solidFill>
                        </a:rPr>
                        <a:t>定量用</a:t>
                      </a:r>
                      <a:r>
                        <a:rPr kumimoji="1" lang="en-US" altLang="ja-JP" sz="1400" dirty="0">
                          <a:solidFill>
                            <a:srgbClr val="002060"/>
                          </a:solidFill>
                        </a:rPr>
                        <a:t>1</a:t>
                      </a:r>
                      <a:r>
                        <a:rPr kumimoji="1" lang="ja-JP" altLang="en-US" sz="1400" dirty="0">
                          <a:solidFill>
                            <a:srgbClr val="002060"/>
                          </a:solidFill>
                        </a:rPr>
                        <a:t>が削除，他記載整備</a:t>
                      </a:r>
                      <a:endParaRPr kumimoji="1" lang="en-US" altLang="ja-JP" sz="1400" dirty="0">
                        <a:solidFill>
                          <a:srgbClr val="00206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chemeClr val="tx1"/>
                          </a:solidFill>
                        </a:rPr>
                        <a:t>純度試験</a:t>
                      </a:r>
                      <a:r>
                        <a:rPr kumimoji="1" lang="en-US" altLang="ja-JP" sz="1400" dirty="0">
                          <a:solidFill>
                            <a:schemeClr val="tx1"/>
                          </a:solidFill>
                        </a:rPr>
                        <a:t>(1)</a:t>
                      </a:r>
                      <a:r>
                        <a:rPr kumimoji="1" lang="ja-JP" altLang="en-US" sz="1400" dirty="0">
                          <a:solidFill>
                            <a:schemeClr val="tx1"/>
                          </a:solidFill>
                        </a:rPr>
                        <a:t>の薄層ｸﾛﾏﾄｸﾞﾗﾌｨｰを削除、</a:t>
                      </a:r>
                      <a:r>
                        <a:rPr kumimoji="1" lang="en-US" altLang="ja-JP" sz="1400" dirty="0">
                          <a:solidFill>
                            <a:schemeClr val="tx1"/>
                          </a:solidFill>
                        </a:rPr>
                        <a:t>NMR</a:t>
                      </a:r>
                      <a:r>
                        <a:rPr kumimoji="1" lang="ja-JP" altLang="en-US" sz="1400" dirty="0">
                          <a:solidFill>
                            <a:schemeClr val="tx1"/>
                          </a:solidFill>
                        </a:rPr>
                        <a:t>を使用した</a:t>
                      </a:r>
                      <a:r>
                        <a:rPr kumimoji="1" lang="en-US" altLang="ja-JP" sz="1400" dirty="0">
                          <a:solidFill>
                            <a:schemeClr val="tx1"/>
                          </a:solidFill>
                        </a:rPr>
                        <a:t>2)</a:t>
                      </a:r>
                      <a:r>
                        <a:rPr kumimoji="1" lang="ja-JP" altLang="en-US" sz="1400" dirty="0">
                          <a:solidFill>
                            <a:schemeClr val="tx1"/>
                          </a:solidFill>
                        </a:rPr>
                        <a:t>定量用</a:t>
                      </a:r>
                      <a:r>
                        <a:rPr kumimoji="1" lang="en-US" altLang="ja-JP" sz="1400" dirty="0">
                          <a:solidFill>
                            <a:schemeClr val="tx1"/>
                          </a:solidFill>
                        </a:rPr>
                        <a:t>2</a:t>
                      </a:r>
                      <a:r>
                        <a:rPr kumimoji="1" lang="ja-JP" altLang="en-US" sz="1400" dirty="0">
                          <a:solidFill>
                            <a:schemeClr val="tx1"/>
                          </a:solidFill>
                        </a:rPr>
                        <a:t>が追加，乾燥条件および含量補正が追加</a:t>
                      </a:r>
                      <a:endParaRPr kumimoji="1" lang="en-US" altLang="ja-JP" sz="140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43112255"/>
                  </a:ext>
                </a:extLst>
              </a:tr>
            </a:tbl>
          </a:graphicData>
        </a:graphic>
      </p:graphicFrame>
      <p:pic>
        <p:nvPicPr>
          <p:cNvPr id="8" name="図 7" descr="抽象, 挿絵 が含まれている画像&#10;&#10;自動的に生成された説明">
            <a:extLst>
              <a:ext uri="{FF2B5EF4-FFF2-40B4-BE49-F238E27FC236}">
                <a16:creationId xmlns:a16="http://schemas.microsoft.com/office/drawing/2014/main" id="{9D4300D8-F009-43D0-A2E1-4E9F17279C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6431" y="3949528"/>
            <a:ext cx="1617785" cy="1617785"/>
          </a:xfrm>
          <a:prstGeom prst="rect">
            <a:avLst/>
          </a:prstGeom>
        </p:spPr>
      </p:pic>
      <p:sp>
        <p:nvSpPr>
          <p:cNvPr id="9" name="吹き出し: 角を丸めた四角形 8">
            <a:extLst>
              <a:ext uri="{FF2B5EF4-FFF2-40B4-BE49-F238E27FC236}">
                <a16:creationId xmlns:a16="http://schemas.microsoft.com/office/drawing/2014/main" id="{47FCE21E-6E1F-41D3-A7F0-9950B83EE756}"/>
              </a:ext>
            </a:extLst>
          </p:cNvPr>
          <p:cNvSpPr/>
          <p:nvPr/>
        </p:nvSpPr>
        <p:spPr>
          <a:xfrm>
            <a:off x="3350114" y="3693886"/>
            <a:ext cx="7116249" cy="1705702"/>
          </a:xfrm>
          <a:prstGeom prst="wedgeRoundRectCallout">
            <a:avLst>
              <a:gd name="adj1" fmla="val -56879"/>
              <a:gd name="adj2" fmla="val 3939"/>
              <a:gd name="adj3" fmla="val 16667"/>
            </a:avLst>
          </a:prstGeom>
          <a:solidFill>
            <a:srgbClr val="BAFEB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運用の追加を伴うものとは、</a:t>
            </a:r>
            <a:endParaRPr kumimoji="1" lang="en-US" altLang="ja-JP"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a:t>
            </a:r>
            <a:r>
              <a:rPr kumimoji="1" lang="ja-JP" altLang="en-US"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今回の改定に伴い品質管理方法の見直しや</a:t>
            </a:r>
            <a:endParaRPr kumimoji="1" lang="en-US" altLang="ja-JP"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試験の追加等が必要となる可能性のあるもの”</a:t>
            </a:r>
            <a:endParaRPr kumimoji="1" lang="en-US" altLang="ja-JP"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2400" b="1" dirty="0">
                <a:solidFill>
                  <a:prstClr val="black"/>
                </a:solidFill>
                <a:latin typeface="HG創英角ｺﾞｼｯｸUB" panose="020B0909000000000000" pitchFamily="49" charset="-128"/>
                <a:ea typeface="HG創英角ｺﾞｼｯｸUB" panose="020B0909000000000000" pitchFamily="49" charset="-128"/>
              </a:rPr>
              <a:t>とご理解ください</a:t>
            </a:r>
            <a:endParaRPr kumimoji="1" lang="ja-JP" altLang="en-US"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endParaRPr>
          </a:p>
        </p:txBody>
      </p:sp>
    </p:spTree>
    <p:extLst>
      <p:ext uri="{BB962C8B-B14F-4D97-AF65-F5344CB8AC3E}">
        <p14:creationId xmlns:p14="http://schemas.microsoft.com/office/powerpoint/2010/main" val="5577033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B0143529-84A9-4FA7-9BDD-3EA09D736E0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400" b="0" i="1" u="none" strike="noStrike" kern="1200" cap="none" spc="0" normalizeH="0" baseline="0" noProof="0">
                <a:ln>
                  <a:noFill/>
                </a:ln>
                <a:solidFill>
                  <a:prstClr val="white"/>
                </a:solidFill>
                <a:effectLst/>
                <a:uLnTx/>
                <a:uFillTx/>
                <a:latin typeface="Calibri" panose="020F0502020204030204"/>
                <a:ea typeface="+mn-ea"/>
                <a:cs typeface="+mn-cs"/>
              </a:rPr>
              <a:t>ENVIRONMENTAL TECHNICAL Co., Ltd</a:t>
            </a:r>
            <a:endParaRPr kumimoji="1" lang="en-US" sz="1400" b="0"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スライド番号プレースホルダー 2">
            <a:extLst>
              <a:ext uri="{FF2B5EF4-FFF2-40B4-BE49-F238E27FC236}">
                <a16:creationId xmlns:a16="http://schemas.microsoft.com/office/drawing/2014/main" id="{DF815553-2C39-4E23-A8E2-83B6D766F14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1845F5A-061D-4825-9AE9-D7794091C6CF}" type="slidenum">
              <a:rPr kumimoji="1" lang="en-US"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a:t>
            </a:fld>
            <a:r>
              <a:rPr kumimoji="1" lang="ja-JP" altLang="en-US" sz="1800" b="0" i="0" u="none" strike="noStrike" kern="1200" cap="none" spc="0" normalizeH="0" baseline="0" noProof="0" dirty="0">
                <a:ln>
                  <a:noFill/>
                </a:ln>
                <a:solidFill>
                  <a:prstClr val="white"/>
                </a:solidFill>
                <a:effectLst/>
                <a:uLnTx/>
                <a:uFillTx/>
                <a:latin typeface="Calibri" panose="020F0502020204030204"/>
                <a:ea typeface="+mn-ea"/>
                <a:cs typeface="+mn-cs"/>
              </a:rPr>
              <a:t>／</a:t>
            </a:r>
            <a:r>
              <a:rPr kumimoji="1" lang="en-US" altLang="ja-JP" sz="1800" b="0" i="0" u="none" strike="noStrike" kern="1200" cap="none" spc="0" normalizeH="0" baseline="0" noProof="0" dirty="0">
                <a:ln>
                  <a:noFill/>
                </a:ln>
                <a:solidFill>
                  <a:prstClr val="white"/>
                </a:solidFill>
                <a:effectLst/>
                <a:uLnTx/>
                <a:uFillTx/>
                <a:latin typeface="Calibri" panose="020F0502020204030204"/>
                <a:ea typeface="+mn-ea"/>
                <a:cs typeface="+mn-cs"/>
              </a:rPr>
              <a:t>46</a:t>
            </a:r>
            <a:endParaRPr kumimoji="1"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四角形: 角を丸くする 6">
            <a:extLst>
              <a:ext uri="{FF2B5EF4-FFF2-40B4-BE49-F238E27FC236}">
                <a16:creationId xmlns:a16="http://schemas.microsoft.com/office/drawing/2014/main" id="{D9043E02-82C6-43A7-9724-011E309D5364}"/>
              </a:ext>
            </a:extLst>
          </p:cNvPr>
          <p:cNvSpPr/>
          <p:nvPr/>
        </p:nvSpPr>
        <p:spPr>
          <a:xfrm>
            <a:off x="689316" y="590840"/>
            <a:ext cx="10663311" cy="59084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JP18</a:t>
            </a:r>
            <a:r>
              <a:rPr kumimoji="1" lang="ja-JP" altLang="en-US"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　改定（</a:t>
            </a:r>
            <a:r>
              <a:rPr kumimoji="1" lang="en-US" altLang="ja-JP"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9.41</a:t>
            </a:r>
            <a:r>
              <a:rPr kumimoji="1" lang="ja-JP" altLang="en-US"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　試薬・試液）</a:t>
            </a:r>
          </a:p>
        </p:txBody>
      </p:sp>
      <p:graphicFrame>
        <p:nvGraphicFramePr>
          <p:cNvPr id="12" name="表 4">
            <a:extLst>
              <a:ext uri="{FF2B5EF4-FFF2-40B4-BE49-F238E27FC236}">
                <a16:creationId xmlns:a16="http://schemas.microsoft.com/office/drawing/2014/main" id="{8A77DA88-AF47-4FD1-91C0-50E3C7595F50}"/>
              </a:ext>
            </a:extLst>
          </p:cNvPr>
          <p:cNvGraphicFramePr>
            <a:graphicFrameLocks noGrp="1"/>
          </p:cNvGraphicFramePr>
          <p:nvPr>
            <p:extLst>
              <p:ext uri="{D42A27DB-BD31-4B8C-83A1-F6EECF244321}">
                <p14:modId xmlns:p14="http://schemas.microsoft.com/office/powerpoint/2010/main" val="3532608232"/>
              </p:ext>
            </p:extLst>
          </p:nvPr>
        </p:nvGraphicFramePr>
        <p:xfrm>
          <a:off x="1336431" y="1290687"/>
          <a:ext cx="10016196" cy="4572000"/>
        </p:xfrm>
        <a:graphic>
          <a:graphicData uri="http://schemas.openxmlformats.org/drawingml/2006/table">
            <a:tbl>
              <a:tblPr firstRow="1" bandRow="1">
                <a:tableStyleId>{0E3FDE45-AF77-4B5C-9715-49D594BDF05E}</a:tableStyleId>
              </a:tblPr>
              <a:tblGrid>
                <a:gridCol w="1457744">
                  <a:extLst>
                    <a:ext uri="{9D8B030D-6E8A-4147-A177-3AD203B41FA5}">
                      <a16:colId xmlns:a16="http://schemas.microsoft.com/office/drawing/2014/main" val="3310822296"/>
                    </a:ext>
                  </a:extLst>
                </a:gridCol>
                <a:gridCol w="2903240">
                  <a:extLst>
                    <a:ext uri="{9D8B030D-6E8A-4147-A177-3AD203B41FA5}">
                      <a16:colId xmlns:a16="http://schemas.microsoft.com/office/drawing/2014/main" val="2061700160"/>
                    </a:ext>
                  </a:extLst>
                </a:gridCol>
                <a:gridCol w="5655212">
                  <a:extLst>
                    <a:ext uri="{9D8B030D-6E8A-4147-A177-3AD203B41FA5}">
                      <a16:colId xmlns:a16="http://schemas.microsoft.com/office/drawing/2014/main" val="3638355715"/>
                    </a:ext>
                  </a:extLst>
                </a:gridCol>
              </a:tblGrid>
              <a:tr h="2429678">
                <a:tc>
                  <a:txBody>
                    <a:bodyPr/>
                    <a:lstStyle/>
                    <a:p>
                      <a:r>
                        <a:rPr kumimoji="1" lang="ja-JP" altLang="en-US" dirty="0"/>
                        <a:t>運用の追加を伴うもの</a:t>
                      </a:r>
                      <a:endParaRPr kumimoji="1" lang="en-US" altLang="ja-JP" dirty="0"/>
                    </a:p>
                    <a:p>
                      <a:r>
                        <a:rPr kumimoji="1" lang="ja-JP" altLang="en-US" dirty="0"/>
                        <a:t>（</a:t>
                      </a:r>
                      <a:r>
                        <a:rPr kumimoji="1" lang="en-US" altLang="ja-JP" dirty="0"/>
                        <a:t>2/2</a:t>
                      </a:r>
                      <a:r>
                        <a:rPr kumimoji="1" lang="ja-JP" altLang="en-US"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t>ｻｲｺｻﾎﾟﾆﾝ</a:t>
                      </a:r>
                      <a:r>
                        <a:rPr kumimoji="1" lang="en-US" altLang="ja-JP" sz="1400" dirty="0"/>
                        <a:t>a</a:t>
                      </a:r>
                      <a:r>
                        <a:rPr kumimoji="1" lang="ja-JP" altLang="en-US" sz="1400" dirty="0"/>
                        <a:t>，薄層ｸﾛﾏﾄｸﾞﾗﾌｨｰ用</a:t>
                      </a:r>
                      <a:endParaRPr kumimoji="1" lang="en-US" altLang="ja-JP" sz="14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rgbClr val="002060"/>
                          </a:solidFill>
                        </a:rPr>
                        <a:t>ｻｲｺｻﾎﾟﾆﾝ</a:t>
                      </a:r>
                      <a:r>
                        <a:rPr kumimoji="1" lang="en-US" altLang="ja-JP" sz="1400" dirty="0">
                          <a:solidFill>
                            <a:srgbClr val="002060"/>
                          </a:solidFill>
                        </a:rPr>
                        <a:t>b</a:t>
                      </a:r>
                      <a:r>
                        <a:rPr kumimoji="1" lang="ja-JP" altLang="en-US" sz="1400" dirty="0">
                          <a:solidFill>
                            <a:srgbClr val="002060"/>
                          </a:solidFill>
                        </a:rPr>
                        <a:t>，定量用</a:t>
                      </a:r>
                      <a:endParaRPr kumimoji="1" lang="en-US" altLang="ja-JP" sz="1400" dirty="0">
                        <a:solidFill>
                          <a:srgbClr val="00206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t>ｻｲｺｻﾎﾟﾆﾝ</a:t>
                      </a:r>
                      <a:r>
                        <a:rPr kumimoji="1" lang="en-US" altLang="ja-JP" sz="1400" dirty="0"/>
                        <a:t>b2</a:t>
                      </a:r>
                      <a:r>
                        <a:rPr kumimoji="1" lang="ja-JP" altLang="en-US" sz="1400" dirty="0"/>
                        <a:t>標準試液，定量用</a:t>
                      </a:r>
                      <a:endParaRPr kumimoji="1" lang="en-US" altLang="ja-JP" sz="14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rgbClr val="002060"/>
                          </a:solidFill>
                        </a:rPr>
                        <a:t>ｻｲｺｻﾎﾟﾆﾝ</a:t>
                      </a:r>
                      <a:r>
                        <a:rPr kumimoji="1" lang="en-US" altLang="ja-JP" sz="1400" dirty="0">
                          <a:solidFill>
                            <a:srgbClr val="002060"/>
                          </a:solidFill>
                        </a:rPr>
                        <a:t>d</a:t>
                      </a:r>
                      <a:r>
                        <a:rPr kumimoji="1" lang="ja-JP" altLang="en-US" sz="1400" dirty="0">
                          <a:solidFill>
                            <a:srgbClr val="002060"/>
                          </a:solidFill>
                        </a:rPr>
                        <a:t>，定量用</a:t>
                      </a:r>
                      <a:endParaRPr kumimoji="1" lang="en-US" altLang="ja-JP" sz="1400" dirty="0">
                        <a:solidFill>
                          <a:srgbClr val="00206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t>酢酸塩緩衝液，</a:t>
                      </a:r>
                      <a:r>
                        <a:rPr kumimoji="1" lang="en-US" altLang="ja-JP" sz="1400" dirty="0"/>
                        <a:t>0.01mol/L</a:t>
                      </a:r>
                      <a:r>
                        <a:rPr kumimoji="1" lang="ja-JP" altLang="en-US" sz="1400" dirty="0"/>
                        <a:t>，</a:t>
                      </a:r>
                      <a:r>
                        <a:rPr kumimoji="1" lang="en-US" altLang="ja-JP" sz="1400" dirty="0"/>
                        <a:t>pH5.0</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t>ｼﾉﾌﾞﾌｧｷﾞﾝ，定量用</a:t>
                      </a:r>
                      <a:endParaRPr kumimoji="1" lang="en-US" altLang="ja-JP" sz="1400" b="1"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rgbClr val="002060"/>
                          </a:solidFill>
                        </a:rPr>
                        <a:t>ｼｬｾﾞﾝｼ，薄層ｸﾛﾏﾄｸﾞﾗﾌｨｰ用</a:t>
                      </a:r>
                      <a:endParaRPr kumimoji="1" lang="en-US" altLang="ja-JP" sz="1400" dirty="0">
                        <a:solidFill>
                          <a:srgbClr val="00206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rgbClr val="002060"/>
                          </a:solidFill>
                        </a:rPr>
                        <a:t>ｾﾞﾗﾁﾝ</a:t>
                      </a:r>
                      <a:endParaRPr kumimoji="1" lang="en-US" altLang="ja-JP" sz="1400" dirty="0">
                        <a:solidFill>
                          <a:srgbClr val="00206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t>ｾﾞﾗﾁﾝ，酸処理</a:t>
                      </a:r>
                      <a:endParaRPr kumimoji="1" lang="en-US" altLang="ja-JP" sz="14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rgbClr val="002060"/>
                          </a:solidFill>
                        </a:rPr>
                        <a:t>ﾃﾄﾗﾌﾞﾁﾙｱﾝﾓﾆｳﾑﾘﾝ酸二水素塩</a:t>
                      </a:r>
                      <a:endParaRPr kumimoji="1" lang="en-US" altLang="ja-JP" sz="1400" dirty="0">
                        <a:solidFill>
                          <a:srgbClr val="00206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t>ﾃﾄﾗ</a:t>
                      </a:r>
                      <a:r>
                        <a:rPr kumimoji="1" lang="en-US" altLang="ja-JP" sz="1400" dirty="0"/>
                        <a:t>-n-</a:t>
                      </a:r>
                      <a:r>
                        <a:rPr kumimoji="1" lang="ja-JP" altLang="en-US" sz="1400" dirty="0"/>
                        <a:t>ﾍﾌﾟﾁﾙｱﾝﾓﾆｳﾑ臭化物</a:t>
                      </a:r>
                      <a:endParaRPr kumimoji="1" lang="en-US" altLang="ja-JP" sz="14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10-</a:t>
                      </a:r>
                      <a:r>
                        <a:rPr kumimoji="1" lang="ja-JP" altLang="en-US" sz="1400" dirty="0"/>
                        <a:t>ﾋﾄﾞﾛｷｼ</a:t>
                      </a:r>
                      <a:r>
                        <a:rPr kumimoji="1" lang="en-US" altLang="ja-JP" sz="1400" dirty="0"/>
                        <a:t>-2-</a:t>
                      </a:r>
                      <a:r>
                        <a:rPr kumimoji="1" lang="ja-JP" altLang="en-US" sz="1400" dirty="0"/>
                        <a:t>（</a:t>
                      </a:r>
                      <a:r>
                        <a:rPr kumimoji="1" lang="en-US" altLang="ja-JP" sz="1400" dirty="0"/>
                        <a:t>E</a:t>
                      </a:r>
                      <a:r>
                        <a:rPr kumimoji="1" lang="ja-JP" altLang="en-US" sz="1400" dirty="0"/>
                        <a:t>）</a:t>
                      </a:r>
                      <a:r>
                        <a:rPr kumimoji="1" lang="en-US" altLang="ja-JP" sz="1400" dirty="0"/>
                        <a:t>-</a:t>
                      </a:r>
                      <a:r>
                        <a:rPr kumimoji="1" lang="ja-JP" altLang="en-US" sz="1400" dirty="0"/>
                        <a:t>ﾃﾞｾﾝ酸，定量用</a:t>
                      </a:r>
                      <a:endParaRPr kumimoji="1" lang="en-US" altLang="ja-JP" sz="14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rgbClr val="002060"/>
                          </a:solidFill>
                        </a:rPr>
                        <a:t>ﾋﾊﾟｺﾆﾁﾝ，純度試験用</a:t>
                      </a:r>
                      <a:endParaRPr kumimoji="1" lang="en-US" altLang="ja-JP" sz="1400" dirty="0">
                        <a:solidFill>
                          <a:srgbClr val="00206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kern="1200" dirty="0">
                          <a:solidFill>
                            <a:srgbClr val="002060"/>
                          </a:solidFill>
                          <a:latin typeface="+mn-lt"/>
                          <a:ea typeface="+mn-ea"/>
                          <a:cs typeface="+mn-cs"/>
                        </a:rPr>
                        <a:t>ﾍﾟｵﾉｰﾙ，定量用</a:t>
                      </a:r>
                      <a:endParaRPr kumimoji="1" lang="en-US" altLang="ja-JP" sz="1400" b="1" kern="1200" dirty="0">
                        <a:solidFill>
                          <a:srgbClr val="002060"/>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kern="1200" dirty="0">
                          <a:solidFill>
                            <a:schemeClr val="tx1"/>
                          </a:solidFill>
                          <a:latin typeface="+mn-lt"/>
                          <a:ea typeface="+mn-ea"/>
                          <a:cs typeface="+mn-cs"/>
                        </a:rPr>
                        <a:t>ﾍﾞﾘﾙｱﾙﾃﾞﾋﾄﾞ，定量用</a:t>
                      </a:r>
                      <a:endParaRPr kumimoji="1" lang="en-US" altLang="ja-JP" sz="1400" b="1"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b="1"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kern="1200" dirty="0">
                          <a:solidFill>
                            <a:srgbClr val="002060"/>
                          </a:solidFill>
                          <a:latin typeface="+mn-lt"/>
                          <a:ea typeface="+mn-ea"/>
                          <a:cs typeface="+mn-cs"/>
                        </a:rPr>
                        <a:t>ﾏｸﾞﾉﾛｰﾙ，定量用</a:t>
                      </a:r>
                      <a:endParaRPr kumimoji="1" lang="en-US" altLang="ja-JP" sz="1400" b="1" kern="1200" dirty="0">
                        <a:solidFill>
                          <a:srgbClr val="002060"/>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kern="1200" dirty="0">
                          <a:solidFill>
                            <a:schemeClr val="tx1"/>
                          </a:solidFill>
                          <a:latin typeface="+mn-lt"/>
                          <a:ea typeface="+mn-ea"/>
                          <a:cs typeface="+mn-cs"/>
                        </a:rPr>
                        <a:t>ﾒｻｺﾆﾁﾝ，純度試験用</a:t>
                      </a:r>
                      <a:endParaRPr kumimoji="1" lang="en-US" altLang="ja-JP" sz="1400" b="1" kern="1200" dirty="0">
                        <a:solidFill>
                          <a:srgbClr val="002060"/>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t>ﾗﾎﾟﾝﾁｼﾝ，純度試験用</a:t>
                      </a:r>
                      <a:endParaRPr kumimoji="1" lang="en-US" altLang="ja-JP" sz="14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t>ﾚｼﾞﾌﾞﾌｫﾆｹﾞﾝ，定量用</a:t>
                      </a:r>
                      <a:endParaRPr kumimoji="1" lang="en-US" altLang="ja-JP" sz="14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kern="1200" dirty="0">
                          <a:solidFill>
                            <a:srgbClr val="002060"/>
                          </a:solidFill>
                          <a:latin typeface="+mn-lt"/>
                          <a:ea typeface="+mn-ea"/>
                          <a:cs typeface="+mn-cs"/>
                        </a:rPr>
                        <a:t>ﾛｽﾏﾘﾝ酸，定量用</a:t>
                      </a:r>
                      <a:endParaRPr kumimoji="1" lang="ja-JP" alt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t>吸光度の項を削除、他記載整備</a:t>
                      </a:r>
                      <a:endParaRPr kumimoji="1" lang="en-US" altLang="ja-JP" sz="1400" dirty="0">
                        <a:solidFill>
                          <a:srgbClr val="00206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solidFill>
                            <a:srgbClr val="002060"/>
                          </a:solidFill>
                        </a:rPr>
                        <a:t>HPLC</a:t>
                      </a:r>
                      <a:r>
                        <a:rPr kumimoji="1" lang="ja-JP" altLang="en-US" sz="1400" dirty="0">
                          <a:solidFill>
                            <a:srgbClr val="002060"/>
                          </a:solidFill>
                        </a:rPr>
                        <a:t>法を使用した</a:t>
                      </a:r>
                      <a:r>
                        <a:rPr kumimoji="1" lang="en-US" altLang="ja-JP" sz="1400" dirty="0">
                          <a:solidFill>
                            <a:srgbClr val="002060"/>
                          </a:solidFill>
                        </a:rPr>
                        <a:t>1)</a:t>
                      </a:r>
                      <a:r>
                        <a:rPr kumimoji="1" lang="ja-JP" altLang="en-US" sz="1400" dirty="0">
                          <a:solidFill>
                            <a:srgbClr val="002060"/>
                          </a:solidFill>
                        </a:rPr>
                        <a:t>定量用</a:t>
                      </a:r>
                      <a:r>
                        <a:rPr kumimoji="1" lang="en-US" altLang="ja-JP" sz="1400" dirty="0">
                          <a:solidFill>
                            <a:srgbClr val="002060"/>
                          </a:solidFill>
                        </a:rPr>
                        <a:t>1</a:t>
                      </a:r>
                      <a:r>
                        <a:rPr kumimoji="1" lang="ja-JP" altLang="en-US" sz="1400" dirty="0">
                          <a:solidFill>
                            <a:srgbClr val="002060"/>
                          </a:solidFill>
                        </a:rPr>
                        <a:t>が削除，他記載整備</a:t>
                      </a:r>
                      <a:endParaRPr kumimoji="1" lang="en-US" altLang="ja-JP" sz="1400" dirty="0">
                        <a:solidFill>
                          <a:srgbClr val="00206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t>調製法</a:t>
                      </a:r>
                      <a:r>
                        <a:rPr kumimoji="1" lang="en-US" altLang="ja-JP" sz="1400" dirty="0"/>
                        <a:t>1)</a:t>
                      </a:r>
                      <a:r>
                        <a:rPr kumimoji="1" lang="ja-JP" altLang="en-US" sz="1400" dirty="0"/>
                        <a:t>が削除、</a:t>
                      </a:r>
                      <a:r>
                        <a:rPr kumimoji="1" lang="en-US" altLang="ja-JP" sz="1400" dirty="0"/>
                        <a:t>2</a:t>
                      </a:r>
                      <a:r>
                        <a:rPr kumimoji="1" lang="ja-JP" altLang="en-US" sz="1400" dirty="0"/>
                        <a:t>）</a:t>
                      </a:r>
                      <a:r>
                        <a:rPr kumimoji="1" lang="en-US" altLang="ja-JP" sz="1400" dirty="0"/>
                        <a:t>-1</a:t>
                      </a:r>
                      <a:r>
                        <a:rPr kumimoji="1" lang="ja-JP" altLang="en-US" sz="1400" dirty="0"/>
                        <a:t>が</a:t>
                      </a:r>
                      <a:r>
                        <a:rPr kumimoji="1" lang="en-US" altLang="ja-JP" sz="1400" dirty="0"/>
                        <a:t>1</a:t>
                      </a:r>
                      <a:r>
                        <a:rPr kumimoji="1" lang="ja-JP" altLang="en-US" sz="1400" dirty="0"/>
                        <a:t>）、</a:t>
                      </a:r>
                      <a:r>
                        <a:rPr kumimoji="1" lang="en-US" altLang="ja-JP" sz="1400" dirty="0"/>
                        <a:t>2)-2</a:t>
                      </a:r>
                      <a:r>
                        <a:rPr kumimoji="1" lang="ja-JP" altLang="en-US" sz="1400" dirty="0"/>
                        <a:t>が</a:t>
                      </a:r>
                      <a:r>
                        <a:rPr kumimoji="1" lang="en-US" altLang="ja-JP" sz="1400" dirty="0"/>
                        <a:t>2)</a:t>
                      </a:r>
                      <a:r>
                        <a:rPr kumimoji="1" lang="ja-JP" altLang="en-US" sz="1400" dirty="0"/>
                        <a:t>に繰り上げ、他記載整備</a:t>
                      </a:r>
                      <a:endParaRPr kumimoji="1" lang="en-US" altLang="ja-JP" sz="14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solidFill>
                            <a:srgbClr val="002060"/>
                          </a:solidFill>
                        </a:rPr>
                        <a:t>NMR</a:t>
                      </a:r>
                      <a:r>
                        <a:rPr kumimoji="1" lang="ja-JP" altLang="en-US" sz="1400" dirty="0">
                          <a:solidFill>
                            <a:srgbClr val="002060"/>
                          </a:solidFill>
                        </a:rPr>
                        <a:t>を使用した</a:t>
                      </a:r>
                      <a:r>
                        <a:rPr kumimoji="1" lang="en-US" altLang="ja-JP" sz="1400" dirty="0">
                          <a:solidFill>
                            <a:srgbClr val="002060"/>
                          </a:solidFill>
                        </a:rPr>
                        <a:t>2)</a:t>
                      </a:r>
                      <a:r>
                        <a:rPr kumimoji="1" lang="ja-JP" altLang="en-US" sz="1400" dirty="0">
                          <a:solidFill>
                            <a:srgbClr val="002060"/>
                          </a:solidFill>
                        </a:rPr>
                        <a:t>定量用</a:t>
                      </a:r>
                      <a:r>
                        <a:rPr kumimoji="1" lang="en-US" altLang="ja-JP" sz="1400" dirty="0">
                          <a:solidFill>
                            <a:srgbClr val="002060"/>
                          </a:solidFill>
                        </a:rPr>
                        <a:t>2</a:t>
                      </a:r>
                      <a:r>
                        <a:rPr kumimoji="1" lang="ja-JP" altLang="en-US" sz="1400" dirty="0">
                          <a:solidFill>
                            <a:srgbClr val="002060"/>
                          </a:solidFill>
                        </a:rPr>
                        <a:t>が追加，他記載整備</a:t>
                      </a:r>
                      <a:endParaRPr kumimoji="1" lang="en-US" altLang="ja-JP" sz="1400" dirty="0">
                        <a:solidFill>
                          <a:srgbClr val="00206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t>酢酸ｱﾝﾓﾆｳﾑ採取量が</a:t>
                      </a:r>
                      <a:r>
                        <a:rPr kumimoji="1" lang="en-US" altLang="ja-JP" sz="1400" dirty="0"/>
                        <a:t>385mg</a:t>
                      </a:r>
                      <a:r>
                        <a:rPr kumimoji="1" lang="ja-JP" altLang="en-US" sz="1400" dirty="0"/>
                        <a:t>→</a:t>
                      </a:r>
                      <a:r>
                        <a:rPr kumimoji="1" lang="en-US" altLang="ja-JP" sz="1400" dirty="0"/>
                        <a:t>770mg</a:t>
                      </a:r>
                      <a:r>
                        <a:rPr kumimoji="1" lang="ja-JP" altLang="en-US" sz="1400" dirty="0"/>
                        <a:t>に変更</a:t>
                      </a:r>
                      <a:endParaRPr kumimoji="1" lang="en-US" altLang="ja-JP" sz="14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t>含量のｼｽﾃﾑ性能の分離度規格が数値化，他記載整備</a:t>
                      </a:r>
                      <a:endParaRPr kumimoji="1" lang="en-US" altLang="ja-JP" sz="14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rgbClr val="002060"/>
                          </a:solidFill>
                        </a:rPr>
                        <a:t>確認試験</a:t>
                      </a:r>
                      <a:r>
                        <a:rPr kumimoji="1" lang="en-US" altLang="ja-JP" sz="1400" dirty="0">
                          <a:solidFill>
                            <a:srgbClr val="002060"/>
                          </a:solidFill>
                        </a:rPr>
                        <a:t>(1)</a:t>
                      </a:r>
                      <a:r>
                        <a:rPr kumimoji="1" lang="ja-JP" altLang="en-US" sz="1400" dirty="0">
                          <a:solidFill>
                            <a:srgbClr val="002060"/>
                          </a:solidFill>
                        </a:rPr>
                        <a:t>および確認試験</a:t>
                      </a:r>
                      <a:r>
                        <a:rPr kumimoji="1" lang="en-US" altLang="ja-JP" sz="1400" dirty="0">
                          <a:solidFill>
                            <a:srgbClr val="002060"/>
                          </a:solidFill>
                        </a:rPr>
                        <a:t>(2)</a:t>
                      </a:r>
                      <a:r>
                        <a:rPr kumimoji="1" lang="ja-JP" altLang="en-US" sz="1400" dirty="0">
                          <a:solidFill>
                            <a:srgbClr val="002060"/>
                          </a:solidFill>
                        </a:rPr>
                        <a:t>表中のｱｸﾃｵｼﾄﾞ→ﾍﾞﾙﾊﾞｽｺｼﾄﾞに変更</a:t>
                      </a:r>
                      <a:endParaRPr kumimoji="1" lang="en-US" altLang="ja-JP" sz="1400" dirty="0">
                        <a:solidFill>
                          <a:srgbClr val="00206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rgbClr val="002060"/>
                          </a:solidFill>
                        </a:rPr>
                        <a:t>「ただし，ゲル化グレードのもの」を追加</a:t>
                      </a:r>
                      <a:endParaRPr kumimoji="1" lang="en-US" altLang="ja-JP" sz="1400" dirty="0">
                        <a:solidFill>
                          <a:srgbClr val="00206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t>「ただし，ゲル化グレードのもの」を追加</a:t>
                      </a:r>
                      <a:endParaRPr kumimoji="1" lang="en-US" altLang="ja-JP" sz="14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rgbClr val="002060"/>
                          </a:solidFill>
                        </a:rPr>
                        <a:t>規格の追加</a:t>
                      </a:r>
                      <a:endParaRPr kumimoji="1" lang="en-US" altLang="ja-JP" sz="1400" dirty="0">
                        <a:solidFill>
                          <a:srgbClr val="00206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t>融点</a:t>
                      </a:r>
                      <a:r>
                        <a:rPr kumimoji="1" lang="en-US" altLang="ja-JP" sz="1400" dirty="0"/>
                        <a:t>87~89</a:t>
                      </a:r>
                      <a:r>
                        <a:rPr kumimoji="1" lang="ja-JP" altLang="en-US" sz="1400" dirty="0"/>
                        <a:t>℃→</a:t>
                      </a:r>
                      <a:r>
                        <a:rPr kumimoji="1" lang="en-US" altLang="ja-JP" sz="1400" dirty="0"/>
                        <a:t>89~93</a:t>
                      </a:r>
                      <a:r>
                        <a:rPr kumimoji="1" lang="ja-JP" altLang="en-US" sz="1400" dirty="0"/>
                        <a:t>℃</a:t>
                      </a:r>
                      <a:endParaRPr kumimoji="1" lang="en-US" altLang="ja-JP" sz="1400" dirty="0">
                        <a:solidFill>
                          <a:srgbClr val="002060"/>
                        </a:solidFill>
                      </a:endParaRPr>
                    </a:p>
                    <a:p>
                      <a:r>
                        <a:rPr kumimoji="1" lang="en-US" altLang="ja-JP" sz="1400" dirty="0"/>
                        <a:t>HPLC</a:t>
                      </a:r>
                      <a:r>
                        <a:rPr kumimoji="1" lang="ja-JP" altLang="en-US" sz="1400" dirty="0"/>
                        <a:t>法ｼｽﾃﾑの性能の分離度規格が</a:t>
                      </a:r>
                      <a:r>
                        <a:rPr kumimoji="1" lang="en-US" altLang="ja-JP" sz="1400" dirty="0"/>
                        <a:t>6</a:t>
                      </a:r>
                      <a:r>
                        <a:rPr kumimoji="1" lang="ja-JP" altLang="en-US" sz="1400" dirty="0"/>
                        <a:t>以上→</a:t>
                      </a:r>
                      <a:r>
                        <a:rPr kumimoji="1" lang="en-US" altLang="ja-JP" sz="1400" dirty="0"/>
                        <a:t>1.5</a:t>
                      </a:r>
                      <a:r>
                        <a:rPr kumimoji="1" lang="ja-JP" altLang="en-US" sz="1400" dirty="0"/>
                        <a:t>以上に変更</a:t>
                      </a:r>
                      <a:endParaRPr kumimoji="1" lang="en-US" altLang="ja-JP" sz="14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rgbClr val="002060"/>
                          </a:solidFill>
                        </a:rPr>
                        <a:t>純度試験</a:t>
                      </a:r>
                      <a:r>
                        <a:rPr kumimoji="1" lang="en-US" altLang="ja-JP" sz="1400" dirty="0">
                          <a:solidFill>
                            <a:srgbClr val="002060"/>
                          </a:solidFill>
                        </a:rPr>
                        <a:t>(2)</a:t>
                      </a:r>
                      <a:r>
                        <a:rPr kumimoji="1" lang="ja-JP" altLang="en-US" sz="1400" dirty="0">
                          <a:solidFill>
                            <a:srgbClr val="002060"/>
                          </a:solidFill>
                        </a:rPr>
                        <a:t>ｼｽﾃﾑの性能で本品の注入が追加，他記載整備</a:t>
                      </a:r>
                      <a:endParaRPr kumimoji="1" lang="en-US" altLang="ja-JP" sz="1400" dirty="0">
                        <a:solidFill>
                          <a:srgbClr val="002060"/>
                        </a:solidFill>
                      </a:endParaRPr>
                    </a:p>
                    <a:p>
                      <a:r>
                        <a:rPr kumimoji="1" lang="en-US" altLang="ja-JP" sz="1400" dirty="0">
                          <a:solidFill>
                            <a:srgbClr val="002060"/>
                          </a:solidFill>
                        </a:rPr>
                        <a:t>HPLC</a:t>
                      </a:r>
                      <a:r>
                        <a:rPr kumimoji="1" lang="ja-JP" altLang="en-US" sz="1400" dirty="0">
                          <a:solidFill>
                            <a:srgbClr val="002060"/>
                          </a:solidFill>
                        </a:rPr>
                        <a:t>法を使用した</a:t>
                      </a:r>
                      <a:r>
                        <a:rPr kumimoji="1" lang="en-US" altLang="ja-JP" sz="1400" dirty="0">
                          <a:solidFill>
                            <a:srgbClr val="002060"/>
                          </a:solidFill>
                        </a:rPr>
                        <a:t>1)</a:t>
                      </a:r>
                      <a:r>
                        <a:rPr kumimoji="1" lang="ja-JP" altLang="en-US" sz="1400" dirty="0">
                          <a:solidFill>
                            <a:srgbClr val="002060"/>
                          </a:solidFill>
                        </a:rPr>
                        <a:t>定量用</a:t>
                      </a:r>
                      <a:r>
                        <a:rPr kumimoji="1" lang="en-US" altLang="ja-JP" sz="1400" dirty="0">
                          <a:solidFill>
                            <a:srgbClr val="002060"/>
                          </a:solidFill>
                        </a:rPr>
                        <a:t>1</a:t>
                      </a:r>
                      <a:r>
                        <a:rPr kumimoji="1" lang="ja-JP" altLang="en-US" sz="1400" dirty="0">
                          <a:solidFill>
                            <a:srgbClr val="002060"/>
                          </a:solidFill>
                        </a:rPr>
                        <a:t>が削除，他記載整備</a:t>
                      </a:r>
                      <a:endParaRPr kumimoji="1" lang="en-US" altLang="ja-JP" sz="1400" dirty="0">
                        <a:solidFill>
                          <a:srgbClr val="002060"/>
                        </a:solidFill>
                      </a:endParaRPr>
                    </a:p>
                    <a:p>
                      <a:r>
                        <a:rPr kumimoji="1" lang="ja-JP" altLang="en-US" sz="1400" dirty="0"/>
                        <a:t>純度試験の試験条件およびｼｽﾃﾑの性能・ｼｽﾃﾑの再現性を引用から詳細表記化、それに伴いｼｽﾃﾑの性能用溶液調製法の変更</a:t>
                      </a:r>
                      <a:endParaRPr kumimoji="1" lang="en-US" altLang="ja-JP" sz="1400" dirty="0"/>
                    </a:p>
                    <a:p>
                      <a:r>
                        <a:rPr kumimoji="1" lang="en-US" altLang="ja-JP" sz="1400" dirty="0">
                          <a:solidFill>
                            <a:srgbClr val="002060"/>
                          </a:solidFill>
                        </a:rPr>
                        <a:t>HPLC</a:t>
                      </a:r>
                      <a:r>
                        <a:rPr kumimoji="1" lang="ja-JP" altLang="en-US" sz="1400" dirty="0">
                          <a:solidFill>
                            <a:srgbClr val="002060"/>
                          </a:solidFill>
                        </a:rPr>
                        <a:t>法を使用した</a:t>
                      </a:r>
                      <a:r>
                        <a:rPr kumimoji="1" lang="en-US" altLang="ja-JP" sz="1400" dirty="0">
                          <a:solidFill>
                            <a:srgbClr val="002060"/>
                          </a:solidFill>
                        </a:rPr>
                        <a:t>1)</a:t>
                      </a:r>
                      <a:r>
                        <a:rPr kumimoji="1" lang="ja-JP" altLang="en-US" sz="1400" dirty="0">
                          <a:solidFill>
                            <a:srgbClr val="002060"/>
                          </a:solidFill>
                        </a:rPr>
                        <a:t>定量用</a:t>
                      </a:r>
                      <a:r>
                        <a:rPr kumimoji="1" lang="en-US" altLang="ja-JP" sz="1400" dirty="0">
                          <a:solidFill>
                            <a:srgbClr val="002060"/>
                          </a:solidFill>
                        </a:rPr>
                        <a:t>1</a:t>
                      </a:r>
                      <a:r>
                        <a:rPr kumimoji="1" lang="ja-JP" altLang="en-US" sz="1400" dirty="0">
                          <a:solidFill>
                            <a:srgbClr val="002060"/>
                          </a:solidFill>
                        </a:rPr>
                        <a:t>が削除，他記載整備</a:t>
                      </a:r>
                      <a:endParaRPr kumimoji="1" lang="en-US" altLang="ja-JP" sz="1400" dirty="0">
                        <a:solidFill>
                          <a:srgbClr val="002060"/>
                        </a:solidFill>
                      </a:endParaRPr>
                    </a:p>
                    <a:p>
                      <a:r>
                        <a:rPr kumimoji="1" lang="ja-JP" altLang="en-US" sz="1400" dirty="0">
                          <a:solidFill>
                            <a:schemeClr val="tx1"/>
                          </a:solidFill>
                        </a:rPr>
                        <a:t>純度試験</a:t>
                      </a:r>
                      <a:r>
                        <a:rPr kumimoji="1" lang="en-US" altLang="ja-JP" sz="1400" dirty="0">
                          <a:solidFill>
                            <a:schemeClr val="tx1"/>
                          </a:solidFill>
                        </a:rPr>
                        <a:t>(2)</a:t>
                      </a:r>
                      <a:r>
                        <a:rPr kumimoji="1" lang="ja-JP" altLang="en-US" sz="1400" dirty="0">
                          <a:solidFill>
                            <a:schemeClr val="tx1"/>
                          </a:solidFill>
                        </a:rPr>
                        <a:t>ｼｽﾃﾑの性能で本品の注入が追加</a:t>
                      </a:r>
                      <a:endParaRPr kumimoji="1" lang="en-US" altLang="ja-JP" sz="140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dirty="0"/>
                        <a:t>「ﾗﾎﾟﾝﾁｼﾝ，薄層ｸﾛﾏﾄｸﾞﾗﾌｨｰ用」から名称変更、他記載整備</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chemeClr val="tx1"/>
                          </a:solidFill>
                        </a:rPr>
                        <a:t>含量のｼｽﾃﾑの性能の分離度が数値化，他記載整備</a:t>
                      </a:r>
                      <a:endParaRPr kumimoji="1" lang="en-US" altLang="ja-JP" sz="140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solidFill>
                            <a:srgbClr val="002060"/>
                          </a:solidFill>
                        </a:rPr>
                        <a:t>HPLC</a:t>
                      </a:r>
                      <a:r>
                        <a:rPr kumimoji="1" lang="ja-JP" altLang="en-US" sz="1400" dirty="0">
                          <a:solidFill>
                            <a:srgbClr val="002060"/>
                          </a:solidFill>
                        </a:rPr>
                        <a:t>法を使用した</a:t>
                      </a:r>
                      <a:r>
                        <a:rPr kumimoji="1" lang="en-US" altLang="ja-JP" sz="1400" dirty="0">
                          <a:solidFill>
                            <a:srgbClr val="002060"/>
                          </a:solidFill>
                        </a:rPr>
                        <a:t>1)</a:t>
                      </a:r>
                      <a:r>
                        <a:rPr kumimoji="1" lang="ja-JP" altLang="en-US" sz="1400" dirty="0">
                          <a:solidFill>
                            <a:srgbClr val="002060"/>
                          </a:solidFill>
                        </a:rPr>
                        <a:t>定量用</a:t>
                      </a:r>
                      <a:r>
                        <a:rPr kumimoji="1" lang="en-US" altLang="ja-JP" sz="1400" dirty="0">
                          <a:solidFill>
                            <a:srgbClr val="002060"/>
                          </a:solidFill>
                        </a:rPr>
                        <a:t>1</a:t>
                      </a:r>
                      <a:r>
                        <a:rPr kumimoji="1" lang="ja-JP" altLang="en-US" sz="1400" dirty="0">
                          <a:solidFill>
                            <a:srgbClr val="002060"/>
                          </a:solidFill>
                        </a:rPr>
                        <a:t>が削除</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43112255"/>
                  </a:ext>
                </a:extLst>
              </a:tr>
            </a:tbl>
          </a:graphicData>
        </a:graphic>
      </p:graphicFrame>
      <p:pic>
        <p:nvPicPr>
          <p:cNvPr id="8" name="図 7" descr="挿絵, 抽象 が含まれている画像&#10;&#10;自動的に生成された説明">
            <a:extLst>
              <a:ext uri="{FF2B5EF4-FFF2-40B4-BE49-F238E27FC236}">
                <a16:creationId xmlns:a16="http://schemas.microsoft.com/office/drawing/2014/main" id="{9F86550F-D416-4F42-AB7D-06808A3B65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100" y="4404742"/>
            <a:ext cx="997159" cy="1082084"/>
          </a:xfrm>
          <a:prstGeom prst="rect">
            <a:avLst/>
          </a:prstGeom>
        </p:spPr>
      </p:pic>
    </p:spTree>
    <p:extLst>
      <p:ext uri="{BB962C8B-B14F-4D97-AF65-F5344CB8AC3E}">
        <p14:creationId xmlns:p14="http://schemas.microsoft.com/office/powerpoint/2010/main" val="35923559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B0143529-84A9-4FA7-9BDD-3EA09D736E0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400" b="0" i="1" u="none" strike="noStrike" kern="1200" cap="none" spc="0" normalizeH="0" baseline="0" noProof="0">
                <a:ln>
                  <a:noFill/>
                </a:ln>
                <a:solidFill>
                  <a:prstClr val="white"/>
                </a:solidFill>
                <a:effectLst/>
                <a:uLnTx/>
                <a:uFillTx/>
                <a:latin typeface="Calibri" panose="020F0502020204030204"/>
                <a:ea typeface="+mn-ea"/>
                <a:cs typeface="+mn-cs"/>
              </a:rPr>
              <a:t>ENVIRONMENTAL TECHNICAL Co., Ltd</a:t>
            </a:r>
            <a:endParaRPr kumimoji="1" lang="en-US" sz="1400" b="0"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スライド番号プレースホルダー 2">
            <a:extLst>
              <a:ext uri="{FF2B5EF4-FFF2-40B4-BE49-F238E27FC236}">
                <a16:creationId xmlns:a16="http://schemas.microsoft.com/office/drawing/2014/main" id="{DF815553-2C39-4E23-A8E2-83B6D766F14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1845F5A-061D-4825-9AE9-D7794091C6CF}" type="slidenum">
              <a:rPr kumimoji="1" lang="en-US"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34</a:t>
            </a:fld>
            <a:r>
              <a:rPr kumimoji="1" lang="ja-JP" altLang="en-US" sz="1800" b="0" i="0" u="none" strike="noStrike" kern="1200" cap="none" spc="0" normalizeH="0" baseline="0" noProof="0" dirty="0">
                <a:ln>
                  <a:noFill/>
                </a:ln>
                <a:solidFill>
                  <a:prstClr val="white"/>
                </a:solidFill>
                <a:effectLst/>
                <a:uLnTx/>
                <a:uFillTx/>
                <a:latin typeface="Calibri" panose="020F0502020204030204"/>
                <a:ea typeface="+mn-ea"/>
                <a:cs typeface="+mn-cs"/>
              </a:rPr>
              <a:t>／</a:t>
            </a:r>
            <a:r>
              <a:rPr kumimoji="1" lang="en-US" altLang="ja-JP" sz="1800" b="0" i="0" u="none" strike="noStrike" kern="1200" cap="none" spc="0" normalizeH="0" baseline="0" noProof="0" dirty="0">
                <a:ln>
                  <a:noFill/>
                </a:ln>
                <a:solidFill>
                  <a:prstClr val="white"/>
                </a:solidFill>
                <a:effectLst/>
                <a:uLnTx/>
                <a:uFillTx/>
                <a:latin typeface="Calibri" panose="020F0502020204030204"/>
                <a:ea typeface="+mn-ea"/>
                <a:cs typeface="+mn-cs"/>
              </a:rPr>
              <a:t>46</a:t>
            </a:r>
            <a:endParaRPr kumimoji="1"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四角形: 角を丸くする 6">
            <a:extLst>
              <a:ext uri="{FF2B5EF4-FFF2-40B4-BE49-F238E27FC236}">
                <a16:creationId xmlns:a16="http://schemas.microsoft.com/office/drawing/2014/main" id="{D9043E02-82C6-43A7-9724-011E309D5364}"/>
              </a:ext>
            </a:extLst>
          </p:cNvPr>
          <p:cNvSpPr/>
          <p:nvPr/>
        </p:nvSpPr>
        <p:spPr>
          <a:xfrm>
            <a:off x="689316" y="590840"/>
            <a:ext cx="10663311" cy="59084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JP18</a:t>
            </a:r>
            <a:r>
              <a:rPr kumimoji="1" lang="ja-JP" altLang="en-US"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　改定（</a:t>
            </a:r>
            <a:r>
              <a:rPr kumimoji="1" lang="en-US" altLang="ja-JP"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9.41</a:t>
            </a:r>
            <a:r>
              <a:rPr kumimoji="1" lang="ja-JP" altLang="en-US"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　試薬・試液）</a:t>
            </a:r>
          </a:p>
        </p:txBody>
      </p:sp>
      <p:graphicFrame>
        <p:nvGraphicFramePr>
          <p:cNvPr id="12" name="表 4">
            <a:extLst>
              <a:ext uri="{FF2B5EF4-FFF2-40B4-BE49-F238E27FC236}">
                <a16:creationId xmlns:a16="http://schemas.microsoft.com/office/drawing/2014/main" id="{8A77DA88-AF47-4FD1-91C0-50E3C7595F50}"/>
              </a:ext>
            </a:extLst>
          </p:cNvPr>
          <p:cNvGraphicFramePr>
            <a:graphicFrameLocks noGrp="1"/>
          </p:cNvGraphicFramePr>
          <p:nvPr>
            <p:extLst>
              <p:ext uri="{D42A27DB-BD31-4B8C-83A1-F6EECF244321}">
                <p14:modId xmlns:p14="http://schemas.microsoft.com/office/powerpoint/2010/main" val="1889605690"/>
              </p:ext>
            </p:extLst>
          </p:nvPr>
        </p:nvGraphicFramePr>
        <p:xfrm>
          <a:off x="1336431" y="1290687"/>
          <a:ext cx="10016196" cy="4145280"/>
        </p:xfrm>
        <a:graphic>
          <a:graphicData uri="http://schemas.openxmlformats.org/drawingml/2006/table">
            <a:tbl>
              <a:tblPr firstRow="1" bandRow="1">
                <a:tableStyleId>{0E3FDE45-AF77-4B5C-9715-49D594BDF05E}</a:tableStyleId>
              </a:tblPr>
              <a:tblGrid>
                <a:gridCol w="1457744">
                  <a:extLst>
                    <a:ext uri="{9D8B030D-6E8A-4147-A177-3AD203B41FA5}">
                      <a16:colId xmlns:a16="http://schemas.microsoft.com/office/drawing/2014/main" val="3310822296"/>
                    </a:ext>
                  </a:extLst>
                </a:gridCol>
                <a:gridCol w="4183400">
                  <a:extLst>
                    <a:ext uri="{9D8B030D-6E8A-4147-A177-3AD203B41FA5}">
                      <a16:colId xmlns:a16="http://schemas.microsoft.com/office/drawing/2014/main" val="2061700160"/>
                    </a:ext>
                  </a:extLst>
                </a:gridCol>
                <a:gridCol w="4375052">
                  <a:extLst>
                    <a:ext uri="{9D8B030D-6E8A-4147-A177-3AD203B41FA5}">
                      <a16:colId xmlns:a16="http://schemas.microsoft.com/office/drawing/2014/main" val="3638355715"/>
                    </a:ext>
                  </a:extLst>
                </a:gridCol>
              </a:tblGrid>
              <a:tr h="2690470">
                <a:tc>
                  <a:txBody>
                    <a:bodyPr/>
                    <a:lstStyle/>
                    <a:p>
                      <a:r>
                        <a:rPr kumimoji="1" lang="ja-JP" altLang="en-US" dirty="0"/>
                        <a:t>記載整備</a:t>
                      </a:r>
                      <a:endParaRPr kumimoji="1" lang="en-US" altLang="ja-JP" dirty="0"/>
                    </a:p>
                    <a:p>
                      <a:r>
                        <a:rPr kumimoji="1" lang="ja-JP" altLang="en-US" dirty="0"/>
                        <a:t>（</a:t>
                      </a:r>
                      <a:r>
                        <a:rPr kumimoji="1" lang="en-US" altLang="ja-JP" dirty="0"/>
                        <a:t>1/2</a:t>
                      </a:r>
                      <a:r>
                        <a:rPr kumimoji="1" lang="ja-JP" altLang="en-US"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t>前文</a:t>
                      </a:r>
                      <a:endParaRPr kumimoji="1" lang="en-US" altLang="ja-JP" sz="14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t>ｱﾙﾌﾞﾁﾝ，定量用</a:t>
                      </a:r>
                      <a:endParaRPr kumimoji="1" lang="en-US" altLang="ja-JP" sz="14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solidFill>
                            <a:schemeClr val="tx1"/>
                          </a:solidFill>
                        </a:rPr>
                        <a:t>n-</a:t>
                      </a:r>
                      <a:r>
                        <a:rPr kumimoji="1" lang="ja-JP" altLang="en-US" sz="1400" dirty="0">
                          <a:solidFill>
                            <a:schemeClr val="tx1"/>
                          </a:solidFill>
                        </a:rPr>
                        <a:t>ｶﾌﾟﾘﾙ酸ｴﾁﾙ</a:t>
                      </a:r>
                      <a:endParaRPr kumimoji="1" lang="en-US" altLang="ja-JP" sz="140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solidFill>
                            <a:schemeClr val="tx1"/>
                          </a:solidFill>
                        </a:rPr>
                        <a:t>[6]-</a:t>
                      </a:r>
                      <a:r>
                        <a:rPr kumimoji="1" lang="ja-JP" altLang="en-US" sz="1400" dirty="0">
                          <a:solidFill>
                            <a:schemeClr val="tx1"/>
                          </a:solidFill>
                        </a:rPr>
                        <a:t>ｷﾞﾝｹﾞﾛｰﾙ，定量用</a:t>
                      </a:r>
                      <a:endParaRPr kumimoji="1" lang="en-US" altLang="ja-JP" sz="140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solidFill>
                            <a:schemeClr val="tx1"/>
                          </a:solidFill>
                        </a:rPr>
                        <a:t>[6]-</a:t>
                      </a:r>
                      <a:r>
                        <a:rPr kumimoji="1" lang="ja-JP" altLang="en-US" sz="1400" dirty="0">
                          <a:solidFill>
                            <a:schemeClr val="tx1"/>
                          </a:solidFill>
                        </a:rPr>
                        <a:t>ｷﾞﾝｹﾞﾛｰﾙ，薄層ｸﾛﾏﾄｸﾞﾗﾌｨｰ用</a:t>
                      </a:r>
                      <a:endParaRPr kumimoji="1" lang="en-US" altLang="ja-JP" sz="140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t>ｺﾞｼﾂ，薄層ｸﾛﾏﾄｸﾞﾗﾌｨｰ用</a:t>
                      </a:r>
                      <a:endParaRPr kumimoji="1" lang="en-US" altLang="ja-JP" sz="14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solidFill>
                            <a:srgbClr val="002060"/>
                          </a:solidFill>
                        </a:rPr>
                        <a:t>2,3-</a:t>
                      </a:r>
                      <a:r>
                        <a:rPr kumimoji="1" lang="ja-JP" altLang="en-US" sz="1400" dirty="0">
                          <a:solidFill>
                            <a:srgbClr val="002060"/>
                          </a:solidFill>
                        </a:rPr>
                        <a:t>ｼﾞｱﾐﾉﾅﾌﾀﾘﾝ</a:t>
                      </a:r>
                      <a:endParaRPr kumimoji="1" lang="en-US" altLang="ja-JP" sz="1400" dirty="0">
                        <a:solidFill>
                          <a:srgbClr val="00206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t>ｼﾞｪｻｺﾆﾝ，純度試験用</a:t>
                      </a:r>
                      <a:endParaRPr kumimoji="1" lang="en-US" altLang="ja-JP" sz="14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chemeClr val="tx1"/>
                          </a:solidFill>
                        </a:rPr>
                        <a:t>ｼﾞｴﾁﾙｴｰﾃﾙ，生薬純度試験用</a:t>
                      </a:r>
                      <a:endParaRPr kumimoji="1" lang="en-US" altLang="ja-JP" sz="140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chemeClr val="tx1"/>
                          </a:solidFill>
                        </a:rPr>
                        <a:t>ｼﾈｵｰﾙ，定量用</a:t>
                      </a:r>
                      <a:endParaRPr kumimoji="1" lang="en-US" altLang="ja-JP" sz="140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kern="1200" dirty="0">
                          <a:solidFill>
                            <a:schemeClr val="tx1"/>
                          </a:solidFill>
                          <a:latin typeface="+mn-lt"/>
                          <a:ea typeface="+mn-ea"/>
                          <a:cs typeface="+mn-cs"/>
                        </a:rPr>
                        <a:t>ｼﾉﾒﾆﾝ，定量用</a:t>
                      </a:r>
                      <a:endParaRPr kumimoji="1" lang="en-US" altLang="ja-JP" sz="1400" dirty="0">
                        <a:solidFill>
                          <a:srgbClr val="00206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[6]-</a:t>
                      </a:r>
                      <a:r>
                        <a:rPr kumimoji="1" lang="ja-JP" altLang="en-US" sz="1400" dirty="0"/>
                        <a:t>ｼｮｰｶﾞｵｰﾙ，定量用</a:t>
                      </a:r>
                      <a:endParaRPr kumimoji="1" lang="en-US" altLang="ja-JP" sz="14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chemeClr val="tx1"/>
                          </a:solidFill>
                        </a:rPr>
                        <a:t>水分測定用ｲﾐﾀﾞｿﾞｰﾙ</a:t>
                      </a:r>
                      <a:endParaRPr kumimoji="1" lang="en-US" altLang="ja-JP" sz="140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t>水分測定用ｸﾛﾛﾎﾙﾑ</a:t>
                      </a:r>
                      <a:endParaRPr kumimoji="1" lang="en-US" altLang="ja-JP" sz="14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t>水分測定用ｼﾞｴﾁﾚﾝｸﾞﾘｺｰﾙﾓﾉｴﾁﾙｴｰﾃﾙ</a:t>
                      </a:r>
                      <a:endParaRPr kumimoji="1" lang="en-US" altLang="ja-JP" sz="14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t>水分測定用炭酸ﾌﾟﾛﾋﾟﾚﾝ</a:t>
                      </a:r>
                      <a:endParaRPr kumimoji="1" lang="en-US" altLang="ja-JP" sz="14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t>水分測定用ﾋﾟﾘｼﾞﾝ</a:t>
                      </a:r>
                      <a:endParaRPr kumimoji="1" lang="en-US" altLang="ja-JP" sz="14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t>水分測定用ﾒﾀﾉｰﾙ</a:t>
                      </a:r>
                      <a:endParaRPr kumimoji="1" lang="en-US" altLang="ja-JP" sz="14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t>水分測定用</a:t>
                      </a:r>
                      <a:r>
                        <a:rPr kumimoji="1" lang="en-US" altLang="ja-JP" sz="1400" dirty="0"/>
                        <a:t>2-</a:t>
                      </a:r>
                      <a:r>
                        <a:rPr kumimoji="1" lang="ja-JP" altLang="en-US" sz="1400" dirty="0"/>
                        <a:t>ﾒﾁﾙｱﾐﾉﾋﾟﾘｼﾞﾝ</a:t>
                      </a:r>
                      <a:endParaRPr kumimoji="1" lang="en-US" altLang="ja-JP"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dirty="0"/>
                        <a:t>－</a:t>
                      </a:r>
                      <a:endParaRPr kumimoji="1" lang="en-US" altLang="ja-JP" sz="1400" b="1"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dirty="0"/>
                        <a:t>－</a:t>
                      </a:r>
                      <a:endParaRPr kumimoji="1" lang="en-US" altLang="ja-JP" sz="1400" b="1"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dirty="0"/>
                        <a:t>－</a:t>
                      </a:r>
                      <a:endParaRPr kumimoji="1" lang="en-US" altLang="ja-JP" sz="1400" b="1" dirty="0">
                        <a:solidFill>
                          <a:srgbClr val="00206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b="1" dirty="0">
                        <a:solidFill>
                          <a:srgbClr val="00206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b="1" dirty="0">
                        <a:solidFill>
                          <a:srgbClr val="00206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dirty="0"/>
                        <a:t>－</a:t>
                      </a:r>
                      <a:endParaRPr kumimoji="1" lang="en-US" altLang="ja-JP" sz="1400" b="1"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dirty="0">
                          <a:solidFill>
                            <a:srgbClr val="002060"/>
                          </a:solidFill>
                        </a:rPr>
                        <a:t>ｾﾚﾝ標準液→感度測定用ｾﾚﾝ標準液</a:t>
                      </a:r>
                      <a:endParaRPr kumimoji="1" lang="en-US" altLang="ja-JP" sz="1400" b="1" dirty="0">
                        <a:solidFill>
                          <a:srgbClr val="00206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dirty="0"/>
                        <a:t>－</a:t>
                      </a:r>
                      <a:endParaRPr kumimoji="1" lang="en-US" altLang="ja-JP" sz="1400" b="1"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dirty="0"/>
                        <a:t>－</a:t>
                      </a:r>
                      <a:endParaRPr kumimoji="1" lang="en-US" altLang="ja-JP" sz="1400" b="1"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dirty="0"/>
                        <a:t>－</a:t>
                      </a:r>
                      <a:endParaRPr kumimoji="1" lang="en-US" altLang="ja-JP" sz="1400" b="1"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dirty="0"/>
                        <a:t>－</a:t>
                      </a:r>
                      <a:endParaRPr kumimoji="1" lang="en-US" altLang="ja-JP" sz="1400" b="1"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dirty="0"/>
                        <a:t>－</a:t>
                      </a:r>
                      <a:endParaRPr kumimoji="1" lang="en-US" altLang="ja-JP" sz="1400" b="1"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dirty="0"/>
                        <a:t>－</a:t>
                      </a:r>
                      <a:endParaRPr kumimoji="1" lang="en-US" altLang="ja-JP" sz="1400" b="1"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dirty="0"/>
                        <a:t>－</a:t>
                      </a:r>
                      <a:endParaRPr kumimoji="1" lang="en-US" altLang="ja-JP" sz="1400" b="1"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dirty="0"/>
                        <a:t>－</a:t>
                      </a:r>
                      <a:endParaRPr kumimoji="1" lang="en-US" altLang="ja-JP" sz="1400" b="1"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dirty="0"/>
                        <a:t>－</a:t>
                      </a:r>
                      <a:endParaRPr kumimoji="1" lang="en-US" altLang="ja-JP" sz="1400" b="1"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dirty="0"/>
                        <a:t>－</a:t>
                      </a:r>
                      <a:endParaRPr kumimoji="1" lang="en-US" altLang="ja-JP" sz="1400" b="1"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dirty="0"/>
                        <a:t>－</a:t>
                      </a:r>
                      <a:endParaRPr kumimoji="1" lang="en-US" altLang="ja-JP" sz="1400" b="1"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dirty="0"/>
                        <a:t>－</a:t>
                      </a:r>
                      <a:endParaRPr kumimoji="1" lang="en-US" altLang="ja-JP" sz="1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43112255"/>
                  </a:ext>
                </a:extLst>
              </a:tr>
            </a:tbl>
          </a:graphicData>
        </a:graphic>
      </p:graphicFrame>
      <p:pic>
        <p:nvPicPr>
          <p:cNvPr id="9" name="図 8" descr="抽象, 挿絵 が含まれている画像&#10;&#10;自動的に生成された説明">
            <a:extLst>
              <a:ext uri="{FF2B5EF4-FFF2-40B4-BE49-F238E27FC236}">
                <a16:creationId xmlns:a16="http://schemas.microsoft.com/office/drawing/2014/main" id="{31A4DF6F-D5C1-48F7-8BA4-09CB1D0CBA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1819" y="5544971"/>
            <a:ext cx="757652" cy="757652"/>
          </a:xfrm>
          <a:prstGeom prst="rect">
            <a:avLst/>
          </a:prstGeom>
        </p:spPr>
      </p:pic>
      <p:sp>
        <p:nvSpPr>
          <p:cNvPr id="8" name="吹き出し: 角を丸めた四角形 7">
            <a:extLst>
              <a:ext uri="{FF2B5EF4-FFF2-40B4-BE49-F238E27FC236}">
                <a16:creationId xmlns:a16="http://schemas.microsoft.com/office/drawing/2014/main" id="{394B8348-FC8C-47EF-98C5-2FB69C406101}"/>
              </a:ext>
            </a:extLst>
          </p:cNvPr>
          <p:cNvSpPr/>
          <p:nvPr/>
        </p:nvSpPr>
        <p:spPr>
          <a:xfrm>
            <a:off x="3350114" y="5460243"/>
            <a:ext cx="8579289" cy="757652"/>
          </a:xfrm>
          <a:prstGeom prst="wedgeRoundRectCallout">
            <a:avLst>
              <a:gd name="adj1" fmla="val -56879"/>
              <a:gd name="adj2" fmla="val 3939"/>
              <a:gd name="adj3" fmla="val 16667"/>
            </a:avLst>
          </a:prstGeom>
          <a:solidFill>
            <a:srgbClr val="BAFEB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ここで言う記載整備とは</a:t>
            </a:r>
            <a:r>
              <a:rPr kumimoji="1" lang="en-US" altLang="ja-JP" sz="20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a:t>
            </a:r>
            <a:r>
              <a:rPr kumimoji="1" lang="ja-JP" altLang="en-US" sz="20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文言の細かい変更等はあるが、</a:t>
            </a:r>
            <a:endParaRPr kumimoji="1" lang="en-US" altLang="ja-JP" sz="20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運用等に大きな変更のないもの”</a:t>
            </a:r>
            <a:r>
              <a:rPr lang="ja-JP" altLang="en-US" sz="2000" b="1" dirty="0">
                <a:solidFill>
                  <a:prstClr val="black"/>
                </a:solidFill>
                <a:latin typeface="HG創英角ｺﾞｼｯｸUB" panose="020B0909000000000000" pitchFamily="49" charset="-128"/>
                <a:ea typeface="HG創英角ｺﾞｼｯｸUB" panose="020B0909000000000000" pitchFamily="49" charset="-128"/>
              </a:rPr>
              <a:t>とご理解ください</a:t>
            </a:r>
            <a:endParaRPr kumimoji="1" lang="ja-JP" altLang="en-US" sz="20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endParaRPr>
          </a:p>
        </p:txBody>
      </p:sp>
    </p:spTree>
    <p:extLst>
      <p:ext uri="{BB962C8B-B14F-4D97-AF65-F5344CB8AC3E}">
        <p14:creationId xmlns:p14="http://schemas.microsoft.com/office/powerpoint/2010/main" val="19477693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B0143529-84A9-4FA7-9BDD-3EA09D736E0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400" b="0" i="1" u="none" strike="noStrike" kern="1200" cap="none" spc="0" normalizeH="0" baseline="0" noProof="0">
                <a:ln>
                  <a:noFill/>
                </a:ln>
                <a:solidFill>
                  <a:prstClr val="white"/>
                </a:solidFill>
                <a:effectLst/>
                <a:uLnTx/>
                <a:uFillTx/>
                <a:latin typeface="Calibri" panose="020F0502020204030204"/>
                <a:ea typeface="+mn-ea"/>
                <a:cs typeface="+mn-cs"/>
              </a:rPr>
              <a:t>ENVIRONMENTAL TECHNICAL Co., Ltd</a:t>
            </a:r>
            <a:endParaRPr kumimoji="1" lang="en-US" sz="1400" b="0"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スライド番号プレースホルダー 2">
            <a:extLst>
              <a:ext uri="{FF2B5EF4-FFF2-40B4-BE49-F238E27FC236}">
                <a16:creationId xmlns:a16="http://schemas.microsoft.com/office/drawing/2014/main" id="{DF815553-2C39-4E23-A8E2-83B6D766F14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1845F5A-061D-4825-9AE9-D7794091C6CF}" type="slidenum">
              <a:rPr kumimoji="1" lang="en-US"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35</a:t>
            </a:fld>
            <a:r>
              <a:rPr kumimoji="1" lang="ja-JP" altLang="en-US" sz="1800" b="0" i="0" u="none" strike="noStrike" kern="1200" cap="none" spc="0" normalizeH="0" baseline="0" noProof="0" dirty="0">
                <a:ln>
                  <a:noFill/>
                </a:ln>
                <a:solidFill>
                  <a:prstClr val="white"/>
                </a:solidFill>
                <a:effectLst/>
                <a:uLnTx/>
                <a:uFillTx/>
                <a:latin typeface="Calibri" panose="020F0502020204030204"/>
                <a:ea typeface="+mn-ea"/>
                <a:cs typeface="+mn-cs"/>
              </a:rPr>
              <a:t>／</a:t>
            </a:r>
            <a:r>
              <a:rPr kumimoji="1" lang="en-US" altLang="ja-JP" sz="1800" b="0" i="0" u="none" strike="noStrike" kern="1200" cap="none" spc="0" normalizeH="0" baseline="0" noProof="0" dirty="0">
                <a:ln>
                  <a:noFill/>
                </a:ln>
                <a:solidFill>
                  <a:prstClr val="white"/>
                </a:solidFill>
                <a:effectLst/>
                <a:uLnTx/>
                <a:uFillTx/>
                <a:latin typeface="Calibri" panose="020F0502020204030204"/>
                <a:ea typeface="+mn-ea"/>
                <a:cs typeface="+mn-cs"/>
              </a:rPr>
              <a:t>46</a:t>
            </a:r>
            <a:endParaRPr kumimoji="1"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四角形: 角を丸くする 6">
            <a:extLst>
              <a:ext uri="{FF2B5EF4-FFF2-40B4-BE49-F238E27FC236}">
                <a16:creationId xmlns:a16="http://schemas.microsoft.com/office/drawing/2014/main" id="{D9043E02-82C6-43A7-9724-011E309D5364}"/>
              </a:ext>
            </a:extLst>
          </p:cNvPr>
          <p:cNvSpPr/>
          <p:nvPr/>
        </p:nvSpPr>
        <p:spPr>
          <a:xfrm>
            <a:off x="689316" y="590840"/>
            <a:ext cx="10663311" cy="59084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JP18</a:t>
            </a:r>
            <a:r>
              <a:rPr kumimoji="1" lang="ja-JP" altLang="en-US"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　改定（</a:t>
            </a:r>
            <a:r>
              <a:rPr kumimoji="1" lang="en-US" altLang="ja-JP"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9.41</a:t>
            </a:r>
            <a:r>
              <a:rPr kumimoji="1" lang="ja-JP" altLang="en-US"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　試薬・試液）</a:t>
            </a:r>
          </a:p>
        </p:txBody>
      </p:sp>
      <p:graphicFrame>
        <p:nvGraphicFramePr>
          <p:cNvPr id="12" name="表 4">
            <a:extLst>
              <a:ext uri="{FF2B5EF4-FFF2-40B4-BE49-F238E27FC236}">
                <a16:creationId xmlns:a16="http://schemas.microsoft.com/office/drawing/2014/main" id="{8A77DA88-AF47-4FD1-91C0-50E3C7595F50}"/>
              </a:ext>
            </a:extLst>
          </p:cNvPr>
          <p:cNvGraphicFramePr>
            <a:graphicFrameLocks noGrp="1"/>
          </p:cNvGraphicFramePr>
          <p:nvPr>
            <p:extLst>
              <p:ext uri="{D42A27DB-BD31-4B8C-83A1-F6EECF244321}">
                <p14:modId xmlns:p14="http://schemas.microsoft.com/office/powerpoint/2010/main" val="3362553800"/>
              </p:ext>
            </p:extLst>
          </p:nvPr>
        </p:nvGraphicFramePr>
        <p:xfrm>
          <a:off x="1336431" y="1290687"/>
          <a:ext cx="10016196" cy="4785360"/>
        </p:xfrm>
        <a:graphic>
          <a:graphicData uri="http://schemas.openxmlformats.org/drawingml/2006/table">
            <a:tbl>
              <a:tblPr firstRow="1" bandRow="1">
                <a:tableStyleId>{0E3FDE45-AF77-4B5C-9715-49D594BDF05E}</a:tableStyleId>
              </a:tblPr>
              <a:tblGrid>
                <a:gridCol w="1457744">
                  <a:extLst>
                    <a:ext uri="{9D8B030D-6E8A-4147-A177-3AD203B41FA5}">
                      <a16:colId xmlns:a16="http://schemas.microsoft.com/office/drawing/2014/main" val="3310822296"/>
                    </a:ext>
                  </a:extLst>
                </a:gridCol>
                <a:gridCol w="4183400">
                  <a:extLst>
                    <a:ext uri="{9D8B030D-6E8A-4147-A177-3AD203B41FA5}">
                      <a16:colId xmlns:a16="http://schemas.microsoft.com/office/drawing/2014/main" val="2061700160"/>
                    </a:ext>
                  </a:extLst>
                </a:gridCol>
                <a:gridCol w="4375052">
                  <a:extLst>
                    <a:ext uri="{9D8B030D-6E8A-4147-A177-3AD203B41FA5}">
                      <a16:colId xmlns:a16="http://schemas.microsoft.com/office/drawing/2014/main" val="3638355715"/>
                    </a:ext>
                  </a:extLst>
                </a:gridCol>
              </a:tblGrid>
              <a:tr h="4744353">
                <a:tc>
                  <a:txBody>
                    <a:bodyPr/>
                    <a:lstStyle/>
                    <a:p>
                      <a:r>
                        <a:rPr kumimoji="1" lang="ja-JP" altLang="en-US" dirty="0"/>
                        <a:t>記載整備</a:t>
                      </a:r>
                      <a:endParaRPr kumimoji="1" lang="en-US" altLang="ja-JP" dirty="0"/>
                    </a:p>
                    <a:p>
                      <a:r>
                        <a:rPr kumimoji="1" lang="ja-JP" altLang="en-US" dirty="0"/>
                        <a:t>（</a:t>
                      </a:r>
                      <a:r>
                        <a:rPr kumimoji="1" lang="en-US" altLang="ja-JP" dirty="0"/>
                        <a:t>2/2</a:t>
                      </a:r>
                      <a:r>
                        <a:rPr kumimoji="1" lang="ja-JP" altLang="en-US"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t>ｽｺﾎﾟﾗﾐﾝ臭化水素酸塩水和物，薄層ｸﾛﾏﾄｸﾞﾗﾌｨｰ用</a:t>
                      </a:r>
                      <a:endParaRPr kumimoji="1" lang="en-US" altLang="ja-JP" sz="14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t>ｽﾀﾞﾝ</a:t>
                      </a:r>
                      <a:r>
                        <a:rPr kumimoji="1" lang="en-US" altLang="ja-JP" sz="1400" dirty="0"/>
                        <a:t>Ⅲ</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rgbClr val="002060"/>
                          </a:solidFill>
                        </a:rPr>
                        <a:t>ｽﾀﾞﾝ</a:t>
                      </a:r>
                      <a:r>
                        <a:rPr kumimoji="1" lang="en-US" altLang="ja-JP" sz="1400" dirty="0">
                          <a:solidFill>
                            <a:srgbClr val="002060"/>
                          </a:solidFill>
                        </a:rPr>
                        <a:t>Ⅲ</a:t>
                      </a:r>
                      <a:r>
                        <a:rPr kumimoji="1" lang="ja-JP" altLang="en-US" sz="1400" dirty="0">
                          <a:solidFill>
                            <a:srgbClr val="002060"/>
                          </a:solidFill>
                        </a:rPr>
                        <a:t>試液</a:t>
                      </a:r>
                      <a:endParaRPr kumimoji="1" lang="en-US" altLang="ja-JP" sz="1400" dirty="0">
                        <a:solidFill>
                          <a:srgbClr val="00206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rgbClr val="002060"/>
                          </a:solidFill>
                        </a:rPr>
                        <a:t>ｽﾄﾘｷﾆｰﾈ硫酸塩，定量用</a:t>
                      </a:r>
                      <a:endParaRPr kumimoji="1" lang="en-US" altLang="ja-JP" sz="1400" dirty="0">
                        <a:solidFill>
                          <a:srgbClr val="00206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t>ｾﾙﾓﾛｲｷﾝ，液体ｸﾛﾏﾄｸﾞﾗﾌｨｰ用</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t>ﾊﾞﾙﾊﾞﾛｲﾝ</a:t>
                      </a:r>
                      <a:r>
                        <a:rPr kumimoji="1" lang="en-US" altLang="ja-JP" sz="1400" dirty="0"/>
                        <a:t>,</a:t>
                      </a:r>
                      <a:r>
                        <a:rPr kumimoji="1" lang="ja-JP" altLang="en-US" sz="1400" dirty="0"/>
                        <a:t>定量用</a:t>
                      </a:r>
                    </a:p>
                    <a:p>
                      <a:r>
                        <a:rPr kumimoji="1" lang="en-US" altLang="ja-JP" sz="1400" dirty="0"/>
                        <a:t>N,N’-</a:t>
                      </a:r>
                      <a:r>
                        <a:rPr kumimoji="1" lang="ja-JP" altLang="en-US" sz="1400" dirty="0"/>
                        <a:t>ﾋﾞｽ</a:t>
                      </a:r>
                      <a:r>
                        <a:rPr kumimoji="1" lang="en-US" altLang="ja-JP" sz="1400" dirty="0"/>
                        <a:t>[2-</a:t>
                      </a:r>
                      <a:r>
                        <a:rPr kumimoji="1" lang="ja-JP" altLang="en-US" sz="1400" dirty="0"/>
                        <a:t>ﾋﾄﾞﾛｷｼ</a:t>
                      </a:r>
                      <a:r>
                        <a:rPr kumimoji="1" lang="en-US" altLang="ja-JP" sz="1400" dirty="0"/>
                        <a:t>-1-</a:t>
                      </a:r>
                      <a:r>
                        <a:rPr kumimoji="1" lang="ja-JP" altLang="en-US" sz="1400" dirty="0"/>
                        <a:t>（ﾋﾄﾞﾛｷｼﾒﾁﾙ）ｴﾁﾙ</a:t>
                      </a:r>
                      <a:r>
                        <a:rPr kumimoji="1" lang="en-US" altLang="ja-JP" sz="1400" dirty="0"/>
                        <a:t>]-5-</a:t>
                      </a:r>
                      <a:r>
                        <a:rPr kumimoji="1" lang="ja-JP" altLang="en-US" sz="1400" dirty="0"/>
                        <a:t>ﾋﾄﾞﾛｷｼ</a:t>
                      </a:r>
                      <a:endParaRPr kumimoji="1" lang="en-US" altLang="ja-JP" sz="14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t>ｱｾﾁﾙｱﾐﾉ</a:t>
                      </a:r>
                      <a:r>
                        <a:rPr kumimoji="1" lang="en-US" altLang="ja-JP" sz="1400" dirty="0"/>
                        <a:t>-2,4,6-</a:t>
                      </a:r>
                      <a:r>
                        <a:rPr kumimoji="1" lang="ja-JP" altLang="en-US" sz="1400" dirty="0"/>
                        <a:t>ﾄﾘﾖｰﾄﾞｲｿﾌﾀﾙｱﾐﾄﾞ</a:t>
                      </a:r>
                      <a:endParaRPr kumimoji="1" lang="en-US" altLang="ja-JP" sz="14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kern="1200" dirty="0">
                          <a:solidFill>
                            <a:schemeClr val="tx1"/>
                          </a:solidFill>
                          <a:latin typeface="+mn-lt"/>
                          <a:ea typeface="+mn-ea"/>
                          <a:cs typeface="+mn-cs"/>
                        </a:rPr>
                        <a:t>（</a:t>
                      </a:r>
                      <a:r>
                        <a:rPr kumimoji="1" lang="en-US" altLang="ja-JP" sz="1400" b="1" kern="1200" dirty="0">
                          <a:solidFill>
                            <a:schemeClr val="tx1"/>
                          </a:solidFill>
                          <a:latin typeface="+mn-lt"/>
                          <a:ea typeface="+mn-ea"/>
                          <a:cs typeface="+mn-cs"/>
                        </a:rPr>
                        <a:t>E</a:t>
                      </a:r>
                      <a:r>
                        <a:rPr kumimoji="1" lang="ja-JP" altLang="en-US" sz="1400" b="1" kern="1200" dirty="0">
                          <a:solidFill>
                            <a:schemeClr val="tx1"/>
                          </a:solidFill>
                          <a:latin typeface="+mn-lt"/>
                          <a:ea typeface="+mn-ea"/>
                          <a:cs typeface="+mn-cs"/>
                        </a:rPr>
                        <a:t>）</a:t>
                      </a:r>
                      <a:r>
                        <a:rPr kumimoji="1" lang="en-US" altLang="ja-JP" sz="1400" b="1" kern="1200" dirty="0">
                          <a:solidFill>
                            <a:schemeClr val="tx1"/>
                          </a:solidFill>
                          <a:latin typeface="+mn-lt"/>
                          <a:ea typeface="+mn-ea"/>
                          <a:cs typeface="+mn-cs"/>
                        </a:rPr>
                        <a:t>-</a:t>
                      </a:r>
                      <a:r>
                        <a:rPr kumimoji="1" lang="ja-JP" altLang="en-US" sz="1400" b="1" kern="1200" dirty="0">
                          <a:solidFill>
                            <a:schemeClr val="tx1"/>
                          </a:solidFill>
                          <a:latin typeface="+mn-lt"/>
                          <a:ea typeface="+mn-ea"/>
                          <a:cs typeface="+mn-cs"/>
                        </a:rPr>
                        <a:t>ﾌｪﾙﾗ酸，定量用</a:t>
                      </a:r>
                      <a:endParaRPr kumimoji="1" lang="en-US" altLang="ja-JP" sz="1400" b="1" kern="1200" dirty="0">
                        <a:solidFill>
                          <a:srgbClr val="002060"/>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t>ﾌﾞｼｼﾞｴﾁﾙｱﾙｶﾛｲﾄﾞ混合標準溶液，純度試験用</a:t>
                      </a:r>
                      <a:endParaRPr kumimoji="1" lang="en-US" altLang="ja-JP" sz="14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rgbClr val="002060"/>
                          </a:solidFill>
                        </a:rPr>
                        <a:t>ﾌｯ化水素酸</a:t>
                      </a:r>
                      <a:endParaRPr kumimoji="1" lang="en-US" altLang="ja-JP" sz="1400" dirty="0">
                        <a:solidFill>
                          <a:srgbClr val="00206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t>ﾌﾞﾌｧﾘﾝ，定量用</a:t>
                      </a:r>
                      <a:endParaRPr kumimoji="1" lang="en-US" altLang="ja-JP" sz="14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t>分子量標準原液</a:t>
                      </a:r>
                      <a:endParaRPr kumimoji="1" lang="en-US" altLang="ja-JP" sz="14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t>ﾍｷｻﾝ，生薬純度試験用</a:t>
                      </a:r>
                      <a:endParaRPr kumimoji="1" lang="en-US" altLang="ja-JP" sz="14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t>ﾍﾞﾝｽﾞ</a:t>
                      </a:r>
                      <a:r>
                        <a:rPr kumimoji="1" lang="en-US" altLang="ja-JP" sz="1400" dirty="0"/>
                        <a:t>[α]</a:t>
                      </a:r>
                      <a:r>
                        <a:rPr kumimoji="1" lang="ja-JP" altLang="en-US" sz="1400" dirty="0"/>
                        <a:t>ｱﾝﾄﾗｾﾝ</a:t>
                      </a:r>
                      <a:endParaRPr kumimoji="1" lang="en-US" altLang="ja-JP" sz="14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rgbClr val="002060"/>
                          </a:solidFill>
                        </a:rPr>
                        <a:t>ﾍﾞﾝｿﾞｲﾙﾒｻｺﾆﾝ塩酸塩，定量用</a:t>
                      </a:r>
                      <a:endParaRPr kumimoji="1" lang="en-US" altLang="ja-JP" sz="1400" dirty="0">
                        <a:solidFill>
                          <a:srgbClr val="00206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chemeClr val="tx1"/>
                          </a:solidFill>
                        </a:rPr>
                        <a:t>ﾏｸﾞﾈｼｳﾑ</a:t>
                      </a:r>
                      <a:endParaRPr kumimoji="1" lang="en-US" altLang="ja-JP" sz="140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rgbClr val="002060"/>
                          </a:solidFill>
                        </a:rPr>
                        <a:t>ﾏｸﾞﾉﾌﾛﾘﾝﾖｳ化物，定量用</a:t>
                      </a:r>
                      <a:endParaRPr kumimoji="1" lang="en-US" altLang="ja-JP" sz="1400" dirty="0">
                        <a:solidFill>
                          <a:srgbClr val="00206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l-</a:t>
                      </a:r>
                      <a:r>
                        <a:rPr kumimoji="1" lang="ja-JP" altLang="en-US" sz="1400" dirty="0"/>
                        <a:t>ﾒﾝﾄｰﾙ</a:t>
                      </a:r>
                      <a:r>
                        <a:rPr kumimoji="1" lang="ja-JP" altLang="en-US" sz="1400" dirty="0">
                          <a:solidFill>
                            <a:schemeClr val="tx1"/>
                          </a:solidFill>
                        </a:rPr>
                        <a:t>，定量用</a:t>
                      </a:r>
                      <a:endParaRPr kumimoji="1" lang="en-US" altLang="ja-JP" sz="140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chemeClr val="tx1"/>
                          </a:solidFill>
                        </a:rPr>
                        <a:t>ﾘﾓﾈﾝ</a:t>
                      </a:r>
                      <a:endParaRPr kumimoji="1" lang="en-US" altLang="ja-JP" sz="140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chemeClr val="tx1"/>
                          </a:solidFill>
                        </a:rPr>
                        <a:t>ﾚｲﾝ，定量用</a:t>
                      </a:r>
                      <a:endParaRPr kumimoji="1" lang="en-US" altLang="ja-JP" sz="1400" b="1"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kern="1200" dirty="0">
                          <a:solidFill>
                            <a:schemeClr val="tx1"/>
                          </a:solidFill>
                          <a:latin typeface="+mn-lt"/>
                          <a:ea typeface="+mn-ea"/>
                          <a:cs typeface="+mn-cs"/>
                        </a:rPr>
                        <a:t>ﾛｶﾞﾆﾝ，定量用</a:t>
                      </a:r>
                      <a:endParaRPr kumimoji="1" lang="en-US" altLang="ja-JP" sz="1400" b="1"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dirty="0"/>
                        <a:t>－</a:t>
                      </a:r>
                      <a:endParaRPr kumimoji="1" lang="en-US" altLang="ja-JP" sz="1400" b="1"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dirty="0"/>
                        <a:t>ｽﾀﾞﾝ→ｽﾞﾀﾞﾝ</a:t>
                      </a:r>
                      <a:endParaRPr kumimoji="1" lang="en-US" altLang="ja-JP" sz="1400" b="1"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dirty="0">
                          <a:solidFill>
                            <a:srgbClr val="002060"/>
                          </a:solidFill>
                        </a:rPr>
                        <a:t>ｽﾀﾞﾝ→ｽﾞﾀﾞﾝ</a:t>
                      </a:r>
                      <a:endParaRPr kumimoji="1" lang="en-US" altLang="ja-JP" sz="1400" b="1" dirty="0">
                        <a:solidFill>
                          <a:srgbClr val="00206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dirty="0">
                          <a:solidFill>
                            <a:srgbClr val="002060"/>
                          </a:solidFill>
                        </a:rPr>
                        <a:t>－</a:t>
                      </a:r>
                      <a:endParaRPr kumimoji="1" lang="en-US" altLang="ja-JP" sz="1400" b="1" dirty="0">
                        <a:solidFill>
                          <a:srgbClr val="00206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dirty="0"/>
                        <a:t>－</a:t>
                      </a:r>
                      <a:endParaRPr kumimoji="1" lang="en-US" altLang="ja-JP" sz="1400" b="1"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dirty="0"/>
                        <a:t>－</a:t>
                      </a:r>
                      <a:endParaRPr kumimoji="1" lang="en-US" altLang="ja-JP" sz="1400" b="1"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dirty="0"/>
                        <a:t>－</a:t>
                      </a:r>
                      <a:endParaRPr kumimoji="1" lang="en-US" altLang="ja-JP" sz="1400" b="1"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b="1"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dirty="0"/>
                        <a:t>－</a:t>
                      </a:r>
                      <a:endParaRPr kumimoji="1" lang="en-US" altLang="ja-JP" sz="1400" b="1"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dirty="0"/>
                        <a:t>－</a:t>
                      </a:r>
                      <a:endParaRPr kumimoji="1" lang="en-US" altLang="ja-JP" sz="1400" b="1"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rgbClr val="002060"/>
                          </a:solidFill>
                        </a:rPr>
                        <a:t>純度の規定が削除</a:t>
                      </a:r>
                      <a:endParaRPr kumimoji="1" lang="en-US" altLang="ja-JP" sz="1400" b="1"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dirty="0"/>
                        <a:t>－</a:t>
                      </a:r>
                      <a:endParaRPr kumimoji="1" lang="ja-JP" altLang="en-US" sz="1400" b="1" dirty="0">
                        <a:solidFill>
                          <a:srgbClr val="00206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dirty="0">
                          <a:solidFill>
                            <a:srgbClr val="002060"/>
                          </a:solidFill>
                        </a:rPr>
                        <a:t>分子式の追加</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dirty="0"/>
                        <a:t>特級→</a:t>
                      </a:r>
                      <a:r>
                        <a:rPr kumimoji="1" lang="en-US" altLang="ja-JP" sz="1400" b="1" dirty="0"/>
                        <a:t>1</a:t>
                      </a:r>
                      <a:r>
                        <a:rPr kumimoji="1" lang="ja-JP" altLang="en-US" sz="1400" b="1" dirty="0"/>
                        <a:t>級</a:t>
                      </a:r>
                      <a:endParaRPr kumimoji="1" lang="en-US" altLang="ja-JP" sz="1400" b="1"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dirty="0">
                          <a:solidFill>
                            <a:srgbClr val="002060"/>
                          </a:solidFill>
                        </a:rPr>
                        <a:t>－</a:t>
                      </a:r>
                      <a:endParaRPr kumimoji="1" lang="en-US" altLang="ja-JP" sz="1400" b="1" dirty="0">
                        <a:solidFill>
                          <a:srgbClr val="00206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dirty="0"/>
                        <a:t>－</a:t>
                      </a:r>
                      <a:endParaRPr kumimoji="1" lang="en-US" altLang="ja-JP" sz="1400" b="1"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dirty="0"/>
                        <a:t>－</a:t>
                      </a:r>
                      <a:endParaRPr kumimoji="1" lang="en-US" altLang="ja-JP" sz="1400" b="1"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dirty="0"/>
                        <a:t>－</a:t>
                      </a:r>
                      <a:endParaRPr kumimoji="1" lang="en-US" altLang="ja-JP" sz="1400" b="1"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dirty="0"/>
                        <a:t>－</a:t>
                      </a:r>
                      <a:endParaRPr kumimoji="1" lang="en-US" altLang="ja-JP" sz="1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43112255"/>
                  </a:ext>
                </a:extLst>
              </a:tr>
            </a:tbl>
          </a:graphicData>
        </a:graphic>
      </p:graphicFrame>
      <p:pic>
        <p:nvPicPr>
          <p:cNvPr id="8" name="図 7" descr="挿絵, 抽象 が含まれている画像&#10;&#10;自動的に生成された説明">
            <a:extLst>
              <a:ext uri="{FF2B5EF4-FFF2-40B4-BE49-F238E27FC236}">
                <a16:creationId xmlns:a16="http://schemas.microsoft.com/office/drawing/2014/main" id="{4A83A5C1-D2B3-49C9-8D2E-F38A13A1FA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100" y="4404742"/>
            <a:ext cx="997159" cy="1082084"/>
          </a:xfrm>
          <a:prstGeom prst="rect">
            <a:avLst/>
          </a:prstGeom>
        </p:spPr>
      </p:pic>
    </p:spTree>
    <p:extLst>
      <p:ext uri="{BB962C8B-B14F-4D97-AF65-F5344CB8AC3E}">
        <p14:creationId xmlns:p14="http://schemas.microsoft.com/office/powerpoint/2010/main" val="16679681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B0143529-84A9-4FA7-9BDD-3EA09D736E0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400" b="0" i="1" u="none" strike="noStrike" kern="1200" cap="none" spc="0" normalizeH="0" baseline="0" noProof="0">
                <a:ln>
                  <a:noFill/>
                </a:ln>
                <a:solidFill>
                  <a:prstClr val="white"/>
                </a:solidFill>
                <a:effectLst/>
                <a:uLnTx/>
                <a:uFillTx/>
                <a:latin typeface="Calibri" panose="020F0502020204030204"/>
                <a:ea typeface="+mn-ea"/>
                <a:cs typeface="+mn-cs"/>
              </a:rPr>
              <a:t>ENVIRONMENTAL TECHNICAL Co., Ltd</a:t>
            </a:r>
            <a:endParaRPr kumimoji="1" lang="en-US" sz="1400" b="0"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スライド番号プレースホルダー 2">
            <a:extLst>
              <a:ext uri="{FF2B5EF4-FFF2-40B4-BE49-F238E27FC236}">
                <a16:creationId xmlns:a16="http://schemas.microsoft.com/office/drawing/2014/main" id="{DF815553-2C39-4E23-A8E2-83B6D766F14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1845F5A-061D-4825-9AE9-D7794091C6CF}" type="slidenum">
              <a:rPr kumimoji="1" lang="en-US"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36</a:t>
            </a:fld>
            <a:r>
              <a:rPr kumimoji="1" lang="ja-JP" altLang="en-US" sz="1800" b="0" i="0" u="none" strike="noStrike" kern="1200" cap="none" spc="0" normalizeH="0" baseline="0" noProof="0" dirty="0">
                <a:ln>
                  <a:noFill/>
                </a:ln>
                <a:solidFill>
                  <a:prstClr val="white"/>
                </a:solidFill>
                <a:effectLst/>
                <a:uLnTx/>
                <a:uFillTx/>
                <a:latin typeface="Calibri" panose="020F0502020204030204"/>
                <a:ea typeface="+mn-ea"/>
                <a:cs typeface="+mn-cs"/>
              </a:rPr>
              <a:t>／</a:t>
            </a:r>
            <a:r>
              <a:rPr kumimoji="1" lang="en-US" altLang="ja-JP" sz="1800" b="0" i="0" u="none" strike="noStrike" kern="1200" cap="none" spc="0" normalizeH="0" baseline="0" noProof="0" dirty="0">
                <a:ln>
                  <a:noFill/>
                </a:ln>
                <a:solidFill>
                  <a:prstClr val="white"/>
                </a:solidFill>
                <a:effectLst/>
                <a:uLnTx/>
                <a:uFillTx/>
                <a:latin typeface="Calibri" panose="020F0502020204030204"/>
                <a:ea typeface="+mn-ea"/>
                <a:cs typeface="+mn-cs"/>
              </a:rPr>
              <a:t>46</a:t>
            </a:r>
            <a:endParaRPr kumimoji="1"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四角形: 角を丸くする 6">
            <a:extLst>
              <a:ext uri="{FF2B5EF4-FFF2-40B4-BE49-F238E27FC236}">
                <a16:creationId xmlns:a16="http://schemas.microsoft.com/office/drawing/2014/main" id="{D9043E02-82C6-43A7-9724-011E309D5364}"/>
              </a:ext>
            </a:extLst>
          </p:cNvPr>
          <p:cNvSpPr/>
          <p:nvPr/>
        </p:nvSpPr>
        <p:spPr>
          <a:xfrm>
            <a:off x="689316" y="590840"/>
            <a:ext cx="10663311" cy="59084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JP18</a:t>
            </a:r>
            <a:r>
              <a:rPr kumimoji="1" lang="ja-JP" altLang="en-US"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　改定（</a:t>
            </a:r>
            <a:r>
              <a:rPr kumimoji="1" lang="en-US" altLang="ja-JP"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9.41</a:t>
            </a:r>
            <a:r>
              <a:rPr kumimoji="1" lang="ja-JP" altLang="en-US"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　試薬・試液）</a:t>
            </a:r>
          </a:p>
        </p:txBody>
      </p:sp>
      <p:graphicFrame>
        <p:nvGraphicFramePr>
          <p:cNvPr id="12" name="表 4">
            <a:extLst>
              <a:ext uri="{FF2B5EF4-FFF2-40B4-BE49-F238E27FC236}">
                <a16:creationId xmlns:a16="http://schemas.microsoft.com/office/drawing/2014/main" id="{8A77DA88-AF47-4FD1-91C0-50E3C7595F50}"/>
              </a:ext>
            </a:extLst>
          </p:cNvPr>
          <p:cNvGraphicFramePr>
            <a:graphicFrameLocks noGrp="1"/>
          </p:cNvGraphicFramePr>
          <p:nvPr>
            <p:extLst>
              <p:ext uri="{D42A27DB-BD31-4B8C-83A1-F6EECF244321}">
                <p14:modId xmlns:p14="http://schemas.microsoft.com/office/powerpoint/2010/main" val="2098386862"/>
              </p:ext>
            </p:extLst>
          </p:nvPr>
        </p:nvGraphicFramePr>
        <p:xfrm>
          <a:off x="1336431" y="1290687"/>
          <a:ext cx="10016196" cy="4998720"/>
        </p:xfrm>
        <a:graphic>
          <a:graphicData uri="http://schemas.openxmlformats.org/drawingml/2006/table">
            <a:tbl>
              <a:tblPr firstRow="1" bandRow="1">
                <a:tableStyleId>{0E3FDE45-AF77-4B5C-9715-49D594BDF05E}</a:tableStyleId>
              </a:tblPr>
              <a:tblGrid>
                <a:gridCol w="1457744">
                  <a:extLst>
                    <a:ext uri="{9D8B030D-6E8A-4147-A177-3AD203B41FA5}">
                      <a16:colId xmlns:a16="http://schemas.microsoft.com/office/drawing/2014/main" val="3310822296"/>
                    </a:ext>
                  </a:extLst>
                </a:gridCol>
                <a:gridCol w="4183400">
                  <a:extLst>
                    <a:ext uri="{9D8B030D-6E8A-4147-A177-3AD203B41FA5}">
                      <a16:colId xmlns:a16="http://schemas.microsoft.com/office/drawing/2014/main" val="2061700160"/>
                    </a:ext>
                  </a:extLst>
                </a:gridCol>
                <a:gridCol w="4375052">
                  <a:extLst>
                    <a:ext uri="{9D8B030D-6E8A-4147-A177-3AD203B41FA5}">
                      <a16:colId xmlns:a16="http://schemas.microsoft.com/office/drawing/2014/main" val="3638355715"/>
                    </a:ext>
                  </a:extLst>
                </a:gridCol>
              </a:tblGrid>
              <a:tr h="4730285">
                <a:tc>
                  <a:txBody>
                    <a:bodyPr/>
                    <a:lstStyle/>
                    <a:p>
                      <a:r>
                        <a:rPr kumimoji="1" lang="ja-JP" altLang="en-US" dirty="0"/>
                        <a:t>記載整備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dirty="0"/>
                        <a:t>（</a:t>
                      </a:r>
                      <a:r>
                        <a:rPr kumimoji="1" lang="ja-JP" altLang="en-US" sz="1600" b="1" kern="1200" dirty="0">
                          <a:solidFill>
                            <a:schemeClr val="tx1"/>
                          </a:solidFill>
                          <a:latin typeface="+mn-lt"/>
                          <a:ea typeface="+mn-ea"/>
                          <a:cs typeface="+mn-cs"/>
                        </a:rPr>
                        <a:t>薄層ｸﾛﾏﾄｸﾞﾗﾌｨｰの</a:t>
                      </a:r>
                      <a:endParaRPr kumimoji="1" lang="en-US" altLang="ja-JP" sz="1600" b="1"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b="1" kern="1200" dirty="0">
                          <a:solidFill>
                            <a:schemeClr val="tx1"/>
                          </a:solidFill>
                          <a:latin typeface="+mn-lt"/>
                          <a:ea typeface="+mn-ea"/>
                          <a:cs typeface="+mn-cs"/>
                        </a:rPr>
                        <a:t>Rf</a:t>
                      </a:r>
                      <a:r>
                        <a:rPr kumimoji="1" lang="ja-JP" altLang="en-US" sz="1600" b="1" kern="1200" dirty="0">
                          <a:solidFill>
                            <a:schemeClr val="tx1"/>
                          </a:solidFill>
                          <a:latin typeface="+mn-lt"/>
                          <a:ea typeface="+mn-ea"/>
                          <a:cs typeface="+mn-cs"/>
                        </a:rPr>
                        <a:t>値</a:t>
                      </a:r>
                      <a:r>
                        <a:rPr kumimoji="1" lang="ja-JP" altLang="en-US" sz="1600" b="1" kern="1200" dirty="0">
                          <a:solidFill>
                            <a:srgbClr val="FF0000"/>
                          </a:solidFill>
                          <a:latin typeface="+mn-lt"/>
                          <a:ea typeface="+mn-ea"/>
                          <a:cs typeface="+mn-cs"/>
                        </a:rPr>
                        <a:t>約</a:t>
                      </a:r>
                      <a:r>
                        <a:rPr kumimoji="1" lang="en-US" altLang="ja-JP" sz="1600" b="1" kern="1200" dirty="0">
                          <a:solidFill>
                            <a:schemeClr val="tx1"/>
                          </a:solidFill>
                          <a:latin typeface="+mn-lt"/>
                          <a:ea typeface="+mn-ea"/>
                          <a:cs typeface="+mn-cs"/>
                        </a:rPr>
                        <a:t>xx</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kern="1200" dirty="0">
                          <a:solidFill>
                            <a:schemeClr val="tx1"/>
                          </a:solidFill>
                          <a:latin typeface="+mn-lt"/>
                          <a:ea typeface="+mn-ea"/>
                          <a:cs typeface="+mn-cs"/>
                        </a:rPr>
                        <a:t>→</a:t>
                      </a:r>
                      <a:r>
                        <a:rPr kumimoji="1" lang="en-US" altLang="ja-JP" sz="1600" b="1" kern="1200" dirty="0">
                          <a:solidFill>
                            <a:schemeClr val="tx1"/>
                          </a:solidFill>
                          <a:latin typeface="+mn-lt"/>
                          <a:ea typeface="+mn-ea"/>
                          <a:cs typeface="+mn-cs"/>
                        </a:rPr>
                        <a:t>Rf</a:t>
                      </a:r>
                      <a:r>
                        <a:rPr kumimoji="1" lang="ja-JP" altLang="en-US" sz="1600" b="1" kern="1200" dirty="0">
                          <a:solidFill>
                            <a:schemeClr val="tx1"/>
                          </a:solidFill>
                          <a:latin typeface="+mn-lt"/>
                          <a:ea typeface="+mn-ea"/>
                          <a:cs typeface="+mn-cs"/>
                        </a:rPr>
                        <a:t>値</a:t>
                      </a:r>
                      <a:r>
                        <a:rPr kumimoji="1" lang="en-US" altLang="ja-JP" sz="1600" b="1" kern="1200" dirty="0">
                          <a:solidFill>
                            <a:schemeClr val="tx1"/>
                          </a:solidFill>
                          <a:latin typeface="+mn-lt"/>
                          <a:ea typeface="+mn-ea"/>
                          <a:cs typeface="+mn-cs"/>
                        </a:rPr>
                        <a:t>xx</a:t>
                      </a:r>
                      <a:r>
                        <a:rPr kumimoji="1" lang="ja-JP" altLang="en-US" sz="1600" b="1" kern="1200" dirty="0">
                          <a:solidFill>
                            <a:srgbClr val="FF0000"/>
                          </a:solidFill>
                          <a:latin typeface="+mn-lt"/>
                          <a:ea typeface="+mn-ea"/>
                          <a:cs typeface="+mn-cs"/>
                        </a:rPr>
                        <a:t>付近</a:t>
                      </a:r>
                      <a:endParaRPr kumimoji="1" lang="en-US" altLang="ja-JP" sz="1600" b="1" kern="1200" dirty="0">
                        <a:solidFill>
                          <a:srgbClr val="FF0000"/>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kern="1200" dirty="0">
                          <a:solidFill>
                            <a:schemeClr val="tx1"/>
                          </a:solidFill>
                          <a:latin typeface="+mn-lt"/>
                          <a:ea typeface="+mn-ea"/>
                          <a:cs typeface="+mn-cs"/>
                        </a:rPr>
                        <a:t>に変更</a:t>
                      </a:r>
                      <a:r>
                        <a:rPr kumimoji="1" lang="ja-JP" altLang="en-US" sz="1600" dirty="0"/>
                        <a:t>）</a:t>
                      </a:r>
                      <a:endParaRPr kumimoji="1" lang="en-US" altLang="ja-JP" sz="16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dirty="0"/>
                        <a:t>（</a:t>
                      </a:r>
                      <a:r>
                        <a:rPr kumimoji="1" lang="en-US" altLang="ja-JP" sz="1600" dirty="0"/>
                        <a:t>1/2</a:t>
                      </a:r>
                      <a:r>
                        <a:rPr kumimoji="1" lang="ja-JP" altLang="en-US" sz="1600"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kern="1200" dirty="0">
                          <a:solidFill>
                            <a:schemeClr val="tx1"/>
                          </a:solidFill>
                          <a:latin typeface="+mn-lt"/>
                          <a:ea typeface="+mn-ea"/>
                          <a:cs typeface="+mn-cs"/>
                        </a:rPr>
                        <a:t>ｱﾄﾗｸﾁﾛｼﾞﾝ，定量用</a:t>
                      </a:r>
                      <a:endParaRPr kumimoji="1" lang="en-US" altLang="ja-JP" sz="1400" b="1"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kern="1200" dirty="0">
                          <a:solidFill>
                            <a:schemeClr val="tx1"/>
                          </a:solidFill>
                          <a:latin typeface="+mn-lt"/>
                          <a:ea typeface="+mn-ea"/>
                          <a:cs typeface="+mn-cs"/>
                        </a:rPr>
                        <a:t>ｱﾄﾛﾋﾟﾝ硫酸塩水和物，</a:t>
                      </a:r>
                      <a:r>
                        <a:rPr kumimoji="1" lang="ja-JP" altLang="en-US" sz="1400" b="1" dirty="0"/>
                        <a:t>薄層ｸﾛﾏﾄｸﾞﾗﾌｨｰ用</a:t>
                      </a:r>
                      <a:endParaRPr kumimoji="1" lang="en-US" altLang="ja-JP" sz="1400" b="1"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1" kern="1200" dirty="0">
                          <a:solidFill>
                            <a:schemeClr val="tx1"/>
                          </a:solidFill>
                          <a:latin typeface="+mn-lt"/>
                          <a:ea typeface="+mn-ea"/>
                          <a:cs typeface="+mn-cs"/>
                        </a:rPr>
                        <a:t>14-</a:t>
                      </a:r>
                      <a:r>
                        <a:rPr kumimoji="1" lang="ja-JP" altLang="en-US" sz="1400" b="1" kern="1200" dirty="0">
                          <a:solidFill>
                            <a:schemeClr val="tx1"/>
                          </a:solidFill>
                          <a:latin typeface="+mn-lt"/>
                          <a:ea typeface="+mn-ea"/>
                          <a:cs typeface="+mn-cs"/>
                        </a:rPr>
                        <a:t>ｱﾆｿｲﾙｱｺﾆﾝ塩酸塩，定量用</a:t>
                      </a:r>
                      <a:endParaRPr kumimoji="1" lang="en-US" altLang="ja-JP" sz="1400" b="1"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kern="1200" dirty="0">
                          <a:solidFill>
                            <a:schemeClr val="tx1"/>
                          </a:solidFill>
                          <a:latin typeface="+mn-lt"/>
                          <a:ea typeface="+mn-ea"/>
                          <a:cs typeface="+mn-cs"/>
                        </a:rPr>
                        <a:t>ｱﾐｸﾞﾀﾞﾘﾝ，</a:t>
                      </a:r>
                      <a:r>
                        <a:rPr kumimoji="1" lang="ja-JP" altLang="en-US" sz="1400" b="1" dirty="0"/>
                        <a:t>薄層ｸﾛﾏﾄｸﾞﾗﾌｨｰ用</a:t>
                      </a:r>
                      <a:endParaRPr kumimoji="1" lang="en-US" altLang="ja-JP" sz="1400" b="1"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kern="1200" dirty="0">
                          <a:solidFill>
                            <a:schemeClr val="tx1"/>
                          </a:solidFill>
                          <a:latin typeface="+mn-lt"/>
                          <a:ea typeface="+mn-ea"/>
                          <a:cs typeface="+mn-cs"/>
                        </a:rPr>
                        <a:t>ｱﾗﾝﾄｲﾝ，</a:t>
                      </a:r>
                      <a:r>
                        <a:rPr kumimoji="1" lang="ja-JP" altLang="en-US" sz="1400" b="1" dirty="0"/>
                        <a:t>薄層ｸﾛﾏﾄｸﾞﾗﾌｨｰ用</a:t>
                      </a:r>
                      <a:endParaRPr kumimoji="1" lang="en-US" altLang="ja-JP" sz="1400" b="1"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kern="1200" dirty="0">
                          <a:solidFill>
                            <a:schemeClr val="tx1"/>
                          </a:solidFill>
                          <a:latin typeface="+mn-lt"/>
                          <a:ea typeface="+mn-ea"/>
                          <a:cs typeface="+mn-cs"/>
                        </a:rPr>
                        <a:t>ｱﾘｿｰﾙ</a:t>
                      </a:r>
                      <a:r>
                        <a:rPr kumimoji="1" lang="en-US" altLang="ja-JP" sz="1400" b="1" kern="1200" dirty="0">
                          <a:solidFill>
                            <a:schemeClr val="tx1"/>
                          </a:solidFill>
                          <a:latin typeface="+mn-lt"/>
                          <a:ea typeface="+mn-ea"/>
                          <a:cs typeface="+mn-cs"/>
                        </a:rPr>
                        <a:t>A</a:t>
                      </a:r>
                      <a:r>
                        <a:rPr kumimoji="1" lang="ja-JP" altLang="en-US" sz="1400" b="1" kern="1200" dirty="0">
                          <a:solidFill>
                            <a:schemeClr val="tx1"/>
                          </a:solidFill>
                          <a:latin typeface="+mn-lt"/>
                          <a:ea typeface="+mn-ea"/>
                          <a:cs typeface="+mn-cs"/>
                        </a:rPr>
                        <a:t>，</a:t>
                      </a:r>
                      <a:r>
                        <a:rPr kumimoji="1" lang="ja-JP" altLang="en-US" sz="1400" b="1" dirty="0"/>
                        <a:t>薄層ｸﾛﾏﾄｸﾞﾗﾌｨｰ用</a:t>
                      </a:r>
                      <a:endParaRPr kumimoji="1" lang="en-US" altLang="ja-JP" sz="1400" b="1"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kern="1200" dirty="0">
                          <a:solidFill>
                            <a:schemeClr val="tx1"/>
                          </a:solidFill>
                          <a:latin typeface="+mn-lt"/>
                          <a:ea typeface="+mn-ea"/>
                          <a:cs typeface="+mn-cs"/>
                        </a:rPr>
                        <a:t>ｱﾘｿｰﾙ</a:t>
                      </a:r>
                      <a:r>
                        <a:rPr kumimoji="1" lang="en-US" altLang="ja-JP" sz="1400" b="1" kern="1200" dirty="0">
                          <a:solidFill>
                            <a:schemeClr val="tx1"/>
                          </a:solidFill>
                          <a:latin typeface="+mn-lt"/>
                          <a:ea typeface="+mn-ea"/>
                          <a:cs typeface="+mn-cs"/>
                        </a:rPr>
                        <a:t>B</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kern="1200" dirty="0">
                          <a:solidFill>
                            <a:schemeClr val="tx1"/>
                          </a:solidFill>
                          <a:latin typeface="+mn-lt"/>
                          <a:ea typeface="+mn-ea"/>
                          <a:cs typeface="+mn-cs"/>
                        </a:rPr>
                        <a:t>ｱﾘｿｰﾙ</a:t>
                      </a:r>
                      <a:r>
                        <a:rPr kumimoji="1" lang="en-US" altLang="ja-JP" sz="1400" b="1" kern="1200" dirty="0">
                          <a:solidFill>
                            <a:schemeClr val="tx1"/>
                          </a:solidFill>
                          <a:latin typeface="+mn-lt"/>
                          <a:ea typeface="+mn-ea"/>
                          <a:cs typeface="+mn-cs"/>
                        </a:rPr>
                        <a:t>B</a:t>
                      </a:r>
                      <a:r>
                        <a:rPr kumimoji="1" lang="ja-JP" altLang="en-US" sz="1400" b="1" kern="1200" dirty="0">
                          <a:solidFill>
                            <a:schemeClr val="tx1"/>
                          </a:solidFill>
                          <a:latin typeface="+mn-lt"/>
                          <a:ea typeface="+mn-ea"/>
                          <a:cs typeface="+mn-cs"/>
                        </a:rPr>
                        <a:t>ﾓﾉｱｾﾃｰﾄ</a:t>
                      </a:r>
                      <a:endParaRPr kumimoji="1" lang="en-US" altLang="ja-JP" sz="1400" b="1"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kern="1200" dirty="0">
                          <a:solidFill>
                            <a:schemeClr val="tx1"/>
                          </a:solidFill>
                          <a:latin typeface="+mn-lt"/>
                          <a:ea typeface="+mn-ea"/>
                          <a:cs typeface="+mn-cs"/>
                        </a:rPr>
                        <a:t>ｱﾙﾋﾞﾌﾛﾘﾝ</a:t>
                      </a:r>
                      <a:endParaRPr kumimoji="1" lang="en-US" altLang="ja-JP" sz="1400" b="1"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kern="1200" dirty="0">
                          <a:solidFill>
                            <a:schemeClr val="tx1"/>
                          </a:solidFill>
                          <a:latin typeface="+mn-lt"/>
                          <a:ea typeface="+mn-ea"/>
                          <a:cs typeface="+mn-cs"/>
                        </a:rPr>
                        <a:t>ｱﾙﾌﾞﾁﾝ，薄層ｸﾛﾏﾄｸﾞﾗﾌｨｰ用</a:t>
                      </a:r>
                      <a:endParaRPr kumimoji="1" lang="en-US" altLang="ja-JP" sz="1400" b="1"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kern="1200" dirty="0">
                          <a:solidFill>
                            <a:schemeClr val="tx1"/>
                          </a:solidFill>
                          <a:latin typeface="+mn-lt"/>
                          <a:ea typeface="+mn-ea"/>
                          <a:cs typeface="+mn-cs"/>
                        </a:rPr>
                        <a:t>ｱﾚｺﾘﾝ臭化水素酸塩，薄層ｸﾛﾏﾄｸﾞﾗﾌｨｰ用</a:t>
                      </a:r>
                      <a:endParaRPr kumimoji="1" lang="en-US" altLang="ja-JP" sz="1400" b="1"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kern="1200" dirty="0">
                          <a:solidFill>
                            <a:schemeClr val="tx1"/>
                          </a:solidFill>
                          <a:latin typeface="+mn-lt"/>
                          <a:ea typeface="+mn-ea"/>
                          <a:cs typeface="+mn-cs"/>
                        </a:rPr>
                        <a:t>ｲｶﾘｲﾝ，薄層ｸﾛﾏﾄｸﾞﾗﾌｨｰ用</a:t>
                      </a:r>
                      <a:endParaRPr kumimoji="1" lang="en-US" altLang="ja-JP" sz="1400" b="1"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1" kern="1200" dirty="0">
                          <a:solidFill>
                            <a:schemeClr val="tx1"/>
                          </a:solidFill>
                          <a:latin typeface="+mn-lt"/>
                          <a:ea typeface="+mn-ea"/>
                          <a:cs typeface="+mn-cs"/>
                        </a:rPr>
                        <a:t>(E)-</a:t>
                      </a:r>
                      <a:r>
                        <a:rPr kumimoji="1" lang="ja-JP" altLang="en-US" sz="1400" b="1" kern="1200" dirty="0">
                          <a:solidFill>
                            <a:schemeClr val="tx1"/>
                          </a:solidFill>
                          <a:latin typeface="+mn-lt"/>
                          <a:ea typeface="+mn-ea"/>
                          <a:cs typeface="+mn-cs"/>
                        </a:rPr>
                        <a:t>ｲｿﾌｪﾙﾗ酸</a:t>
                      </a:r>
                      <a:endParaRPr kumimoji="1" lang="en-US" altLang="ja-JP" sz="1400" b="1"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kern="1200" dirty="0">
                          <a:solidFill>
                            <a:schemeClr val="tx1"/>
                          </a:solidFill>
                          <a:latin typeface="+mn-lt"/>
                          <a:ea typeface="+mn-ea"/>
                          <a:cs typeface="+mn-cs"/>
                        </a:rPr>
                        <a:t>ｱﾙﾌﾞﾁﾝ，薄層ｸﾛﾏﾄｸﾞﾗﾌｨｰ用</a:t>
                      </a:r>
                      <a:endParaRPr kumimoji="1" lang="en-US" altLang="ja-JP" sz="1400" b="1"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kern="1200" dirty="0">
                          <a:solidFill>
                            <a:schemeClr val="tx1"/>
                          </a:solidFill>
                          <a:latin typeface="+mn-lt"/>
                          <a:ea typeface="+mn-ea"/>
                          <a:cs typeface="+mn-cs"/>
                        </a:rPr>
                        <a:t>ｳﾝﾍﾞﾘﾌｪﾛﾝ，薄層ｸﾛﾏﾄｸﾞﾗﾌｨｰ用</a:t>
                      </a:r>
                      <a:endParaRPr kumimoji="1" lang="en-US" altLang="ja-JP" sz="1400" b="1"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kern="1200" dirty="0">
                          <a:solidFill>
                            <a:schemeClr val="tx1"/>
                          </a:solidFill>
                          <a:latin typeface="+mn-lt"/>
                          <a:ea typeface="+mn-ea"/>
                          <a:cs typeface="+mn-cs"/>
                        </a:rPr>
                        <a:t>ｵｳｺﾞﾆﾝ，薄層ｸﾛﾏﾄｸﾞﾗﾌｨｰ用</a:t>
                      </a:r>
                      <a:endParaRPr kumimoji="1" lang="en-US" altLang="ja-JP" sz="1400" b="1"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kern="1200" dirty="0">
                          <a:solidFill>
                            <a:schemeClr val="tx1"/>
                          </a:solidFill>
                          <a:latin typeface="+mn-lt"/>
                          <a:ea typeface="+mn-ea"/>
                          <a:cs typeface="+mn-cs"/>
                        </a:rPr>
                        <a:t>ｵｽﾄｰﾙ，薄層ｸﾛﾏﾄｸﾞﾗﾌｨｰ用</a:t>
                      </a:r>
                      <a:endParaRPr kumimoji="1" lang="en-US" altLang="ja-JP" sz="1400" b="1"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kern="1200" dirty="0">
                          <a:solidFill>
                            <a:schemeClr val="tx1"/>
                          </a:solidFill>
                          <a:latin typeface="+mn-lt"/>
                          <a:ea typeface="+mn-ea"/>
                          <a:cs typeface="+mn-cs"/>
                        </a:rPr>
                        <a:t>（</a:t>
                      </a:r>
                      <a:r>
                        <a:rPr kumimoji="1" lang="en-US" altLang="ja-JP" sz="1400" b="1" kern="1200" dirty="0">
                          <a:solidFill>
                            <a:schemeClr val="tx1"/>
                          </a:solidFill>
                          <a:latin typeface="+mn-lt"/>
                          <a:ea typeface="+mn-ea"/>
                          <a:cs typeface="+mn-cs"/>
                        </a:rPr>
                        <a:t>E)-</a:t>
                      </a:r>
                      <a:r>
                        <a:rPr kumimoji="1" lang="ja-JP" altLang="en-US" sz="1400" b="1" kern="1200" dirty="0">
                          <a:solidFill>
                            <a:schemeClr val="tx1"/>
                          </a:solidFill>
                          <a:latin typeface="+mn-lt"/>
                          <a:ea typeface="+mn-ea"/>
                          <a:cs typeface="+mn-cs"/>
                        </a:rPr>
                        <a:t>ｶﾌﾟｻｲｼﾝ，薄層ｸﾛﾏﾄｸﾞﾗﾌｨｰ用</a:t>
                      </a:r>
                      <a:endParaRPr kumimoji="1" lang="en-US" altLang="ja-JP" sz="1400" b="1"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t>ｷﾞﾝｾﾉｼﾄﾞ</a:t>
                      </a:r>
                      <a:r>
                        <a:rPr kumimoji="1" lang="en-US" altLang="ja-JP" sz="1400" dirty="0"/>
                        <a:t>Rb1</a:t>
                      </a:r>
                      <a:r>
                        <a:rPr kumimoji="1" lang="ja-JP" altLang="en-US" sz="1400" dirty="0"/>
                        <a:t>，薄層クロマトグラフィー用</a:t>
                      </a:r>
                      <a:endParaRPr kumimoji="1" lang="en-US" altLang="ja-JP" sz="14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t>ｷﾞﾝｾﾉｼﾄﾞ</a:t>
                      </a:r>
                      <a:r>
                        <a:rPr kumimoji="1" lang="en-US" altLang="ja-JP" sz="1400" dirty="0"/>
                        <a:t>Rg1</a:t>
                      </a:r>
                      <a:r>
                        <a:rPr kumimoji="1" lang="ja-JP" altLang="en-US" sz="1400" dirty="0"/>
                        <a:t>，薄層クロマトグラフィー用</a:t>
                      </a:r>
                      <a:endParaRPr kumimoji="1" lang="en-US" altLang="ja-JP" sz="1400" b="1"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kern="1200" dirty="0">
                          <a:solidFill>
                            <a:schemeClr val="tx1"/>
                          </a:solidFill>
                          <a:latin typeface="+mn-lt"/>
                          <a:ea typeface="+mn-ea"/>
                          <a:cs typeface="+mn-cs"/>
                        </a:rPr>
                        <a:t>ｸﾞﾘｺｺｰﾙ酸ﾅﾄﾘｳﾑ，薄層ｸﾛﾏﾄｸﾞﾗﾌｨｰ用</a:t>
                      </a:r>
                      <a:endParaRPr kumimoji="1" lang="en-US" altLang="ja-JP" sz="1400" b="1"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kern="1200" dirty="0">
                          <a:solidFill>
                            <a:schemeClr val="tx1"/>
                          </a:solidFill>
                          <a:latin typeface="+mn-lt"/>
                          <a:ea typeface="+mn-ea"/>
                          <a:cs typeface="+mn-cs"/>
                        </a:rPr>
                        <a:t>ｸﾞﾘﾁﾙﾘﾁﾝ酸，薄層ｸﾛﾏﾄｸﾞﾗﾌｨｰ用</a:t>
                      </a:r>
                      <a:endParaRPr kumimoji="1" lang="en-US" altLang="ja-JP" sz="1400" b="1"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kern="1200" dirty="0">
                          <a:solidFill>
                            <a:schemeClr val="tx1"/>
                          </a:solidFill>
                          <a:latin typeface="+mn-lt"/>
                          <a:ea typeface="+mn-ea"/>
                          <a:cs typeface="+mn-cs"/>
                        </a:rPr>
                        <a:t>ｸﾙｸﾐﾝ，定量用</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1" kern="1200" dirty="0">
                          <a:solidFill>
                            <a:schemeClr val="tx1"/>
                          </a:solidFill>
                          <a:latin typeface="+mn-lt"/>
                          <a:ea typeface="+mn-ea"/>
                          <a:cs typeface="+mn-cs"/>
                        </a:rPr>
                        <a:t>4’-O-</a:t>
                      </a:r>
                      <a:r>
                        <a:rPr kumimoji="1" lang="ja-JP" altLang="en-US" sz="1400" b="1" kern="1200" dirty="0">
                          <a:solidFill>
                            <a:schemeClr val="tx1"/>
                          </a:solidFill>
                          <a:latin typeface="+mn-lt"/>
                          <a:ea typeface="+mn-ea"/>
                          <a:cs typeface="+mn-cs"/>
                        </a:rPr>
                        <a:t>ｸﾞﾙｺｼﾙ</a:t>
                      </a:r>
                      <a:r>
                        <a:rPr kumimoji="1" lang="en-US" altLang="ja-JP" sz="1400" b="1" kern="1200" dirty="0">
                          <a:solidFill>
                            <a:schemeClr val="tx1"/>
                          </a:solidFill>
                          <a:latin typeface="+mn-lt"/>
                          <a:ea typeface="+mn-ea"/>
                          <a:cs typeface="+mn-cs"/>
                        </a:rPr>
                        <a:t>-5-</a:t>
                      </a:r>
                      <a:r>
                        <a:rPr kumimoji="1" lang="ja-JP" altLang="en-US" sz="1400" b="1" kern="1200" dirty="0">
                          <a:solidFill>
                            <a:schemeClr val="tx1"/>
                          </a:solidFill>
                          <a:latin typeface="+mn-lt"/>
                          <a:ea typeface="+mn-ea"/>
                          <a:cs typeface="+mn-cs"/>
                        </a:rPr>
                        <a:t>ﾒﾁﾙﾋﾞｻﾐｰﾙ，薄層ｸﾛﾏﾄｸﾞﾗﾌｨｰ用</a:t>
                      </a:r>
                      <a:endParaRPr kumimoji="1" lang="en-US" altLang="ja-JP" sz="1400" b="1"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1" kern="1200" dirty="0">
                          <a:solidFill>
                            <a:schemeClr val="tx1"/>
                          </a:solidFill>
                          <a:latin typeface="+mn-lt"/>
                          <a:ea typeface="+mn-ea"/>
                          <a:cs typeface="+mn-cs"/>
                        </a:rPr>
                        <a:t>(E)-</a:t>
                      </a:r>
                      <a:r>
                        <a:rPr kumimoji="1" lang="ja-JP" altLang="en-US" sz="1400" b="1" kern="1200" dirty="0">
                          <a:solidFill>
                            <a:schemeClr val="tx1"/>
                          </a:solidFill>
                          <a:latin typeface="+mn-lt"/>
                          <a:ea typeface="+mn-ea"/>
                          <a:cs typeface="+mn-cs"/>
                        </a:rPr>
                        <a:t>ｸﾛﾛｹﾞﾝ酸，薄層ｸﾛﾏﾄｸﾞﾗﾌｨｰ用</a:t>
                      </a:r>
                      <a:endParaRPr kumimoji="1" lang="en-US" altLang="ja-JP" sz="1400" b="1"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(E)-</a:t>
                      </a:r>
                      <a:r>
                        <a:rPr kumimoji="1" lang="ja-JP" altLang="en-US" sz="1400" dirty="0"/>
                        <a:t>ｹｲ皮酸，</a:t>
                      </a:r>
                      <a:r>
                        <a:rPr kumimoji="1" lang="ja-JP" altLang="en-US" sz="1400" b="1" kern="1200" dirty="0">
                          <a:solidFill>
                            <a:schemeClr val="tx1"/>
                          </a:solidFill>
                          <a:latin typeface="+mn-lt"/>
                          <a:ea typeface="+mn-ea"/>
                          <a:cs typeface="+mn-cs"/>
                        </a:rPr>
                        <a:t>薄層ｸﾛﾏﾄｸﾞﾗﾌｨｰ</a:t>
                      </a:r>
                      <a:r>
                        <a:rPr kumimoji="1" lang="ja-JP" altLang="en-US" sz="1400" dirty="0"/>
                        <a:t>用</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kern="1200" dirty="0">
                          <a:solidFill>
                            <a:schemeClr val="tx1"/>
                          </a:solidFill>
                          <a:latin typeface="+mn-lt"/>
                          <a:ea typeface="+mn-ea"/>
                          <a:cs typeface="+mn-cs"/>
                        </a:rPr>
                        <a:t>ｹﾞﾆﾎﾟｼﾄﾞ，薄層ｸﾛﾏﾄｸﾞﾗﾌｨｰ</a:t>
                      </a:r>
                      <a:r>
                        <a:rPr kumimoji="1" lang="ja-JP" altLang="en-US" sz="1400" dirty="0"/>
                        <a:t>用</a:t>
                      </a:r>
                      <a:endParaRPr kumimoji="1" lang="en-US" altLang="ja-JP" sz="1400" b="1"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kern="1200" dirty="0">
                          <a:solidFill>
                            <a:schemeClr val="tx1"/>
                          </a:solidFill>
                          <a:latin typeface="+mn-lt"/>
                          <a:ea typeface="+mn-ea"/>
                          <a:cs typeface="+mn-cs"/>
                        </a:rPr>
                        <a:t>ｹﾞﾝﾁｵﾋﾟｸﾛｼﾄﾞ，薄層ｸﾛﾏﾄｸﾞﾗﾌｨｰ</a:t>
                      </a:r>
                      <a:r>
                        <a:rPr kumimoji="1" lang="ja-JP" altLang="en-US" sz="1400" dirty="0"/>
                        <a:t>用</a:t>
                      </a:r>
                      <a:endParaRPr kumimoji="1" lang="en-US" altLang="ja-JP" sz="1400" b="1"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kern="1200" dirty="0">
                          <a:solidFill>
                            <a:schemeClr val="tx1"/>
                          </a:solidFill>
                          <a:latin typeface="+mn-lt"/>
                          <a:ea typeface="+mn-ea"/>
                          <a:cs typeface="+mn-cs"/>
                        </a:rPr>
                        <a:t>ｺﾌﾟﾁｼﾝ塩化物，薄層ｸﾛﾏﾄｸﾞﾗﾌｨｰ用</a:t>
                      </a:r>
                      <a:endParaRPr kumimoji="1" lang="en-US" altLang="ja-JP" sz="1400" b="1"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t>ｻｲｺｻﾎﾟﾆﾝ</a:t>
                      </a:r>
                      <a:r>
                        <a:rPr kumimoji="1" lang="en-US" altLang="ja-JP" sz="1400" dirty="0"/>
                        <a:t>b2</a:t>
                      </a:r>
                      <a:r>
                        <a:rPr kumimoji="1" lang="ja-JP" altLang="en-US" sz="1400" dirty="0"/>
                        <a:t>，薄層ｸﾛﾏﾄｸﾞﾗﾌｨｰ用</a:t>
                      </a:r>
                      <a:endParaRPr kumimoji="1" lang="en-US" altLang="ja-JP" sz="14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kern="1200" dirty="0">
                          <a:solidFill>
                            <a:schemeClr val="tx1"/>
                          </a:solidFill>
                          <a:latin typeface="+mn-lt"/>
                          <a:ea typeface="+mn-ea"/>
                          <a:cs typeface="+mn-cs"/>
                        </a:rPr>
                        <a:t>ｻﾙｻｻﾎﾟﾆｹﾞﾝ，薄層ｸﾛﾏﾄｸﾞﾗﾌｨｰ用</a:t>
                      </a:r>
                      <a:endParaRPr kumimoji="1" lang="en-US" altLang="ja-JP" sz="1400" b="1"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kern="1200" dirty="0">
                          <a:solidFill>
                            <a:schemeClr val="tx1"/>
                          </a:solidFill>
                          <a:latin typeface="+mn-lt"/>
                          <a:ea typeface="+mn-ea"/>
                          <a:cs typeface="+mn-cs"/>
                        </a:rPr>
                        <a:t>ｼｻﾞﾝﾄﾞﾘﾝ，薄層ｸﾛﾏﾄｸﾞﾗﾌｨｰ用</a:t>
                      </a:r>
                      <a:endParaRPr kumimoji="1" lang="en-US" altLang="ja-JP" sz="1400" b="1"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kern="1200" dirty="0">
                          <a:solidFill>
                            <a:schemeClr val="tx1"/>
                          </a:solidFill>
                          <a:latin typeface="+mn-lt"/>
                          <a:ea typeface="+mn-ea"/>
                          <a:cs typeface="+mn-cs"/>
                        </a:rPr>
                        <a:t>ｼﾉﾒﾆﾝ，薄層ｸﾛﾏﾄｸﾞﾗﾌｨｰ用</a:t>
                      </a:r>
                      <a:endParaRPr kumimoji="1" lang="en-US" altLang="ja-JP" sz="1400" b="1"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[6]-</a:t>
                      </a:r>
                      <a:r>
                        <a:rPr kumimoji="1" lang="ja-JP" altLang="en-US" sz="1400" dirty="0"/>
                        <a:t>ｼｮｰｶﾞｵｰﾙ，</a:t>
                      </a:r>
                      <a:r>
                        <a:rPr kumimoji="1" lang="ja-JP" altLang="en-US" sz="1400" b="1" kern="1200" dirty="0">
                          <a:solidFill>
                            <a:schemeClr val="tx1"/>
                          </a:solidFill>
                          <a:latin typeface="+mn-lt"/>
                          <a:ea typeface="+mn-ea"/>
                          <a:cs typeface="+mn-cs"/>
                        </a:rPr>
                        <a:t>薄層ｸﾛﾏﾄｸﾞﾗﾌｨｰ用</a:t>
                      </a:r>
                      <a:endParaRPr kumimoji="1" lang="en-US" altLang="ja-JP" sz="1400" b="1"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(E)-</a:t>
                      </a:r>
                      <a:r>
                        <a:rPr kumimoji="1" lang="ja-JP" altLang="en-US" sz="1400" dirty="0"/>
                        <a:t>ｼﾝﾅﾑｱﾙﾃﾞﾋﾄﾞ，</a:t>
                      </a:r>
                      <a:r>
                        <a:rPr kumimoji="1" lang="ja-JP" altLang="en-US" sz="1400" b="1" kern="1200" dirty="0">
                          <a:solidFill>
                            <a:schemeClr val="tx1"/>
                          </a:solidFill>
                          <a:latin typeface="+mn-lt"/>
                          <a:ea typeface="+mn-ea"/>
                          <a:cs typeface="+mn-cs"/>
                        </a:rPr>
                        <a:t>薄層ｸﾛﾏﾄｸﾞﾗﾌｨｰ用</a:t>
                      </a:r>
                      <a:endParaRPr kumimoji="1" lang="en-US" altLang="ja-JP" sz="1400" b="1"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kern="1200" dirty="0">
                          <a:solidFill>
                            <a:schemeClr val="tx1"/>
                          </a:solidFill>
                          <a:latin typeface="+mn-lt"/>
                          <a:ea typeface="+mn-ea"/>
                          <a:cs typeface="+mn-cs"/>
                        </a:rPr>
                        <a:t>ｽｳｪﾙﾁｱﾏﾘﾝ，薄層ｸﾛﾏﾄｸﾞﾗﾌｨｰ用</a:t>
                      </a:r>
                      <a:endParaRPr kumimoji="1" lang="en-US" altLang="ja-JP" sz="1400" b="1"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kern="1200" dirty="0">
                          <a:solidFill>
                            <a:schemeClr val="tx1"/>
                          </a:solidFill>
                          <a:latin typeface="+mn-lt"/>
                          <a:ea typeface="+mn-ea"/>
                          <a:cs typeface="+mn-cs"/>
                        </a:rPr>
                        <a:t>ｽｺﾎﾟﾚﾁﾝ，薄層ｸﾛﾏﾄｸﾞﾗﾌｨｰ用</a:t>
                      </a:r>
                      <a:endParaRPr kumimoji="1" lang="en-US" altLang="ja-JP" sz="1400" b="1"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kern="1200" dirty="0">
                          <a:solidFill>
                            <a:schemeClr val="tx1"/>
                          </a:solidFill>
                          <a:latin typeface="+mn-lt"/>
                          <a:ea typeface="+mn-ea"/>
                          <a:cs typeface="+mn-cs"/>
                        </a:rPr>
                        <a:t>ｾﾝﾉｼﾄﾞ</a:t>
                      </a:r>
                      <a:r>
                        <a:rPr kumimoji="1" lang="en-US" altLang="ja-JP" sz="1400" b="1" kern="1200" dirty="0">
                          <a:solidFill>
                            <a:schemeClr val="tx1"/>
                          </a:solidFill>
                          <a:latin typeface="+mn-lt"/>
                          <a:ea typeface="+mn-ea"/>
                          <a:cs typeface="+mn-cs"/>
                        </a:rPr>
                        <a:t>A</a:t>
                      </a:r>
                      <a:r>
                        <a:rPr kumimoji="1" lang="ja-JP" altLang="en-US" sz="1400" b="1" kern="1200" dirty="0">
                          <a:solidFill>
                            <a:schemeClr val="tx1"/>
                          </a:solidFill>
                          <a:latin typeface="+mn-lt"/>
                          <a:ea typeface="+mn-ea"/>
                          <a:cs typeface="+mn-cs"/>
                        </a:rPr>
                        <a:t>，薄層ｸﾛﾏﾄｸﾞﾗﾌｨｰ用</a:t>
                      </a:r>
                      <a:endParaRPr kumimoji="1" lang="en-US" altLang="ja-JP" sz="1400" b="1"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kern="1200" dirty="0">
                          <a:solidFill>
                            <a:schemeClr val="tx1"/>
                          </a:solidFill>
                          <a:latin typeface="+mn-lt"/>
                          <a:ea typeface="+mn-ea"/>
                          <a:cs typeface="+mn-cs"/>
                        </a:rPr>
                        <a:t>ﾀｳﾛｳﾙｿﾃﾞｵｷｼｺｰﾙ酸ﾅﾄﾘｳﾑ，薄層ｸﾛﾏﾄｸﾞﾗﾌｨｰ用</a:t>
                      </a:r>
                      <a:endParaRPr kumimoji="1" lang="en-US" altLang="ja-JP" sz="1400" b="1"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kern="1200" dirty="0">
                          <a:solidFill>
                            <a:schemeClr val="tx1"/>
                          </a:solidFill>
                          <a:latin typeface="+mn-lt"/>
                          <a:ea typeface="+mn-ea"/>
                          <a:cs typeface="+mn-cs"/>
                        </a:rPr>
                        <a:t>ﾁｸｾﾂｻﾎﾟﾆﾝ</a:t>
                      </a:r>
                      <a:r>
                        <a:rPr kumimoji="1" lang="en-US" altLang="ja-JP" sz="1400" b="1" kern="1200" dirty="0">
                          <a:solidFill>
                            <a:schemeClr val="tx1"/>
                          </a:solidFill>
                          <a:latin typeface="+mn-lt"/>
                          <a:ea typeface="+mn-ea"/>
                          <a:cs typeface="+mn-cs"/>
                        </a:rPr>
                        <a:t>Ⅳ</a:t>
                      </a:r>
                      <a:r>
                        <a:rPr kumimoji="1" lang="ja-JP" altLang="en-US" sz="1400" b="1" kern="1200" dirty="0">
                          <a:solidFill>
                            <a:schemeClr val="tx1"/>
                          </a:solidFill>
                          <a:latin typeface="+mn-lt"/>
                          <a:ea typeface="+mn-ea"/>
                          <a:cs typeface="+mn-cs"/>
                        </a:rPr>
                        <a:t>，薄層ｸﾛﾏﾄｸﾞﾗﾌｨｰ用</a:t>
                      </a:r>
                      <a:endParaRPr kumimoji="1" lang="en-US" altLang="ja-JP" sz="1400" b="1"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kern="1200" dirty="0">
                          <a:solidFill>
                            <a:schemeClr val="tx1"/>
                          </a:solidFill>
                          <a:latin typeface="+mn-lt"/>
                          <a:ea typeface="+mn-ea"/>
                          <a:cs typeface="+mn-cs"/>
                        </a:rPr>
                        <a:t>ﾃﾞﾒﾄｷｼｸﾙｸﾐﾝ</a:t>
                      </a:r>
                      <a:endParaRPr kumimoji="1" lang="en-US" altLang="ja-JP" sz="1400" b="1"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kern="1200" dirty="0">
                          <a:solidFill>
                            <a:schemeClr val="tx1"/>
                          </a:solidFill>
                          <a:latin typeface="+mn-lt"/>
                          <a:ea typeface="+mn-ea"/>
                          <a:cs typeface="+mn-cs"/>
                        </a:rPr>
                        <a:t>ﾋﾞｽﾃﾞﾒﾄｷｼｸﾙｸﾐﾝ</a:t>
                      </a:r>
                      <a:endParaRPr kumimoji="1" lang="en-US" altLang="ja-JP" sz="1400" b="1"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1" dirty="0"/>
                        <a:t>10-</a:t>
                      </a:r>
                      <a:r>
                        <a:rPr kumimoji="1" lang="ja-JP" altLang="en-US" sz="1400" b="1" dirty="0"/>
                        <a:t>ﾋﾄﾞﾛｷｼ</a:t>
                      </a:r>
                      <a:r>
                        <a:rPr kumimoji="1" lang="en-US" altLang="ja-JP" sz="1400" b="1" dirty="0"/>
                        <a:t>-2-</a:t>
                      </a:r>
                      <a:r>
                        <a:rPr kumimoji="1" lang="ja-JP" altLang="en-US" sz="1400" b="1" dirty="0"/>
                        <a:t>（</a:t>
                      </a:r>
                      <a:r>
                        <a:rPr kumimoji="1" lang="en-US" altLang="ja-JP" sz="1400" b="1" dirty="0"/>
                        <a:t>E</a:t>
                      </a:r>
                      <a:r>
                        <a:rPr kumimoji="1" lang="ja-JP" altLang="en-US" sz="1400" b="1" dirty="0"/>
                        <a:t>）</a:t>
                      </a:r>
                      <a:r>
                        <a:rPr kumimoji="1" lang="en-US" altLang="ja-JP" sz="1400" b="1" dirty="0"/>
                        <a:t>-</a:t>
                      </a:r>
                      <a:r>
                        <a:rPr kumimoji="1" lang="ja-JP" altLang="en-US" sz="1400" b="1" dirty="0"/>
                        <a:t>ﾃﾞｾﾝ酸，薄層ｸﾛﾏﾄｸﾞﾗﾌｨｰ用</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dirty="0"/>
                        <a:t>ﾋﾍﾟﾛｼﾄﾞ，薄層ｸﾛﾏﾄｸﾞﾗﾌｨｰ用</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kern="1200" dirty="0">
                          <a:solidFill>
                            <a:schemeClr val="tx1"/>
                          </a:solidFill>
                          <a:latin typeface="+mn-lt"/>
                          <a:ea typeface="+mn-ea"/>
                          <a:cs typeface="+mn-cs"/>
                        </a:rPr>
                        <a:t>（</a:t>
                      </a:r>
                      <a:r>
                        <a:rPr kumimoji="1" lang="en-US" altLang="ja-JP" sz="1400" b="1" kern="1200" dirty="0">
                          <a:solidFill>
                            <a:schemeClr val="tx1"/>
                          </a:solidFill>
                          <a:latin typeface="+mn-lt"/>
                          <a:ea typeface="+mn-ea"/>
                          <a:cs typeface="+mn-cs"/>
                        </a:rPr>
                        <a:t>E</a:t>
                      </a:r>
                      <a:r>
                        <a:rPr kumimoji="1" lang="ja-JP" altLang="en-US" sz="1400" b="1" kern="1200" dirty="0">
                          <a:solidFill>
                            <a:schemeClr val="tx1"/>
                          </a:solidFill>
                          <a:latin typeface="+mn-lt"/>
                          <a:ea typeface="+mn-ea"/>
                          <a:cs typeface="+mn-cs"/>
                        </a:rPr>
                        <a:t>）</a:t>
                      </a:r>
                      <a:r>
                        <a:rPr kumimoji="1" lang="en-US" altLang="ja-JP" sz="1400" b="1" kern="1200" dirty="0">
                          <a:solidFill>
                            <a:schemeClr val="tx1"/>
                          </a:solidFill>
                          <a:latin typeface="+mn-lt"/>
                          <a:ea typeface="+mn-ea"/>
                          <a:cs typeface="+mn-cs"/>
                        </a:rPr>
                        <a:t>-</a:t>
                      </a:r>
                      <a:r>
                        <a:rPr kumimoji="1" lang="ja-JP" altLang="en-US" sz="1400" b="1" kern="1200" dirty="0">
                          <a:solidFill>
                            <a:schemeClr val="tx1"/>
                          </a:solidFill>
                          <a:latin typeface="+mn-lt"/>
                          <a:ea typeface="+mn-ea"/>
                          <a:cs typeface="+mn-cs"/>
                        </a:rPr>
                        <a:t>ﾌｪﾙﾗ酸</a:t>
                      </a:r>
                      <a:endParaRPr kumimoji="1" lang="en-US" altLang="ja-JP" sz="1400" b="1"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kern="1200" dirty="0">
                          <a:solidFill>
                            <a:schemeClr val="tx1"/>
                          </a:solidFill>
                          <a:latin typeface="+mn-lt"/>
                          <a:ea typeface="+mn-ea"/>
                          <a:cs typeface="+mn-cs"/>
                        </a:rPr>
                        <a:t>ﾍﾟｵﾆﾌﾛﾘﾝ，薄層ｸﾛﾏﾄｸﾞﾗﾌｨｰ用</a:t>
                      </a:r>
                      <a:endParaRPr kumimoji="1" lang="en-US" altLang="ja-JP" sz="1400" b="1"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22824412"/>
                  </a:ext>
                </a:extLst>
              </a:tr>
            </a:tbl>
          </a:graphicData>
        </a:graphic>
      </p:graphicFrame>
      <p:pic>
        <p:nvPicPr>
          <p:cNvPr id="9" name="図 8" descr="抽象, 挿絵 が含まれている画像&#10;&#10;自動的に生成された説明">
            <a:extLst>
              <a:ext uri="{FF2B5EF4-FFF2-40B4-BE49-F238E27FC236}">
                <a16:creationId xmlns:a16="http://schemas.microsoft.com/office/drawing/2014/main" id="{31A4DF6F-D5C1-48F7-8BA4-09CB1D0CBA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955" y="4384705"/>
            <a:ext cx="1106408" cy="1106408"/>
          </a:xfrm>
          <a:prstGeom prst="rect">
            <a:avLst/>
          </a:prstGeom>
        </p:spPr>
      </p:pic>
    </p:spTree>
    <p:extLst>
      <p:ext uri="{BB962C8B-B14F-4D97-AF65-F5344CB8AC3E}">
        <p14:creationId xmlns:p14="http://schemas.microsoft.com/office/powerpoint/2010/main" val="33400302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B0143529-84A9-4FA7-9BDD-3EA09D736E0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400" b="0" i="1" u="none" strike="noStrike" kern="1200" cap="none" spc="0" normalizeH="0" baseline="0" noProof="0">
                <a:ln>
                  <a:noFill/>
                </a:ln>
                <a:solidFill>
                  <a:prstClr val="white"/>
                </a:solidFill>
                <a:effectLst/>
                <a:uLnTx/>
                <a:uFillTx/>
                <a:latin typeface="Calibri" panose="020F0502020204030204"/>
                <a:ea typeface="+mn-ea"/>
                <a:cs typeface="+mn-cs"/>
              </a:rPr>
              <a:t>ENVIRONMENTAL TECHNICAL Co., Ltd</a:t>
            </a:r>
            <a:endParaRPr kumimoji="1" lang="en-US" sz="1400" b="0"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スライド番号プレースホルダー 2">
            <a:extLst>
              <a:ext uri="{FF2B5EF4-FFF2-40B4-BE49-F238E27FC236}">
                <a16:creationId xmlns:a16="http://schemas.microsoft.com/office/drawing/2014/main" id="{DF815553-2C39-4E23-A8E2-83B6D766F14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1845F5A-061D-4825-9AE9-D7794091C6CF}" type="slidenum">
              <a:rPr kumimoji="1" lang="en-US"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37</a:t>
            </a:fld>
            <a:r>
              <a:rPr kumimoji="1" lang="ja-JP" altLang="en-US" sz="1800" b="0" i="0" u="none" strike="noStrike" kern="1200" cap="none" spc="0" normalizeH="0" baseline="0" noProof="0" dirty="0">
                <a:ln>
                  <a:noFill/>
                </a:ln>
                <a:solidFill>
                  <a:prstClr val="white"/>
                </a:solidFill>
                <a:effectLst/>
                <a:uLnTx/>
                <a:uFillTx/>
                <a:latin typeface="Calibri" panose="020F0502020204030204"/>
                <a:ea typeface="+mn-ea"/>
                <a:cs typeface="+mn-cs"/>
              </a:rPr>
              <a:t>／</a:t>
            </a:r>
            <a:r>
              <a:rPr kumimoji="1" lang="en-US" altLang="ja-JP" sz="1800" b="0" i="0" u="none" strike="noStrike" kern="1200" cap="none" spc="0" normalizeH="0" baseline="0" noProof="0" dirty="0">
                <a:ln>
                  <a:noFill/>
                </a:ln>
                <a:solidFill>
                  <a:prstClr val="white"/>
                </a:solidFill>
                <a:effectLst/>
                <a:uLnTx/>
                <a:uFillTx/>
                <a:latin typeface="Calibri" panose="020F0502020204030204"/>
                <a:ea typeface="+mn-ea"/>
                <a:cs typeface="+mn-cs"/>
              </a:rPr>
              <a:t>46</a:t>
            </a:r>
            <a:endParaRPr kumimoji="1"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四角形: 角を丸くする 6">
            <a:extLst>
              <a:ext uri="{FF2B5EF4-FFF2-40B4-BE49-F238E27FC236}">
                <a16:creationId xmlns:a16="http://schemas.microsoft.com/office/drawing/2014/main" id="{D9043E02-82C6-43A7-9724-011E309D5364}"/>
              </a:ext>
            </a:extLst>
          </p:cNvPr>
          <p:cNvSpPr/>
          <p:nvPr/>
        </p:nvSpPr>
        <p:spPr>
          <a:xfrm>
            <a:off x="689316" y="590840"/>
            <a:ext cx="10663311" cy="59084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JP18</a:t>
            </a:r>
            <a:r>
              <a:rPr kumimoji="1" lang="ja-JP" altLang="en-US"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　改定（</a:t>
            </a:r>
            <a:r>
              <a:rPr kumimoji="1" lang="en-US" altLang="ja-JP"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9.41</a:t>
            </a:r>
            <a:r>
              <a:rPr kumimoji="1" lang="ja-JP" altLang="en-US"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　試薬・試液）</a:t>
            </a:r>
          </a:p>
        </p:txBody>
      </p:sp>
      <p:graphicFrame>
        <p:nvGraphicFramePr>
          <p:cNvPr id="12" name="表 4">
            <a:extLst>
              <a:ext uri="{FF2B5EF4-FFF2-40B4-BE49-F238E27FC236}">
                <a16:creationId xmlns:a16="http://schemas.microsoft.com/office/drawing/2014/main" id="{8A77DA88-AF47-4FD1-91C0-50E3C7595F50}"/>
              </a:ext>
            </a:extLst>
          </p:cNvPr>
          <p:cNvGraphicFramePr>
            <a:graphicFrameLocks noGrp="1"/>
          </p:cNvGraphicFramePr>
          <p:nvPr>
            <p:extLst>
              <p:ext uri="{D42A27DB-BD31-4B8C-83A1-F6EECF244321}">
                <p14:modId xmlns:p14="http://schemas.microsoft.com/office/powerpoint/2010/main" val="1838449876"/>
              </p:ext>
            </p:extLst>
          </p:nvPr>
        </p:nvGraphicFramePr>
        <p:xfrm>
          <a:off x="1336431" y="1290687"/>
          <a:ext cx="10016196" cy="2072640"/>
        </p:xfrm>
        <a:graphic>
          <a:graphicData uri="http://schemas.openxmlformats.org/drawingml/2006/table">
            <a:tbl>
              <a:tblPr firstRow="1" bandRow="1">
                <a:tableStyleId>{0E3FDE45-AF77-4B5C-9715-49D594BDF05E}</a:tableStyleId>
              </a:tblPr>
              <a:tblGrid>
                <a:gridCol w="1457744">
                  <a:extLst>
                    <a:ext uri="{9D8B030D-6E8A-4147-A177-3AD203B41FA5}">
                      <a16:colId xmlns:a16="http://schemas.microsoft.com/office/drawing/2014/main" val="3310822296"/>
                    </a:ext>
                  </a:extLst>
                </a:gridCol>
                <a:gridCol w="4183400">
                  <a:extLst>
                    <a:ext uri="{9D8B030D-6E8A-4147-A177-3AD203B41FA5}">
                      <a16:colId xmlns:a16="http://schemas.microsoft.com/office/drawing/2014/main" val="2061700160"/>
                    </a:ext>
                  </a:extLst>
                </a:gridCol>
                <a:gridCol w="4375052">
                  <a:extLst>
                    <a:ext uri="{9D8B030D-6E8A-4147-A177-3AD203B41FA5}">
                      <a16:colId xmlns:a16="http://schemas.microsoft.com/office/drawing/2014/main" val="3638355715"/>
                    </a:ext>
                  </a:extLst>
                </a:gridCol>
              </a:tblGrid>
              <a:tr h="1635393">
                <a:tc>
                  <a:txBody>
                    <a:bodyPr/>
                    <a:lstStyle/>
                    <a:p>
                      <a:r>
                        <a:rPr kumimoji="1" lang="ja-JP" altLang="en-US" dirty="0"/>
                        <a:t>記載整備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dirty="0"/>
                        <a:t>（</a:t>
                      </a:r>
                      <a:r>
                        <a:rPr kumimoji="1" lang="ja-JP" altLang="en-US" sz="1600" b="1" kern="1200" dirty="0">
                          <a:solidFill>
                            <a:schemeClr val="tx1"/>
                          </a:solidFill>
                          <a:latin typeface="+mn-lt"/>
                          <a:ea typeface="+mn-ea"/>
                          <a:cs typeface="+mn-cs"/>
                        </a:rPr>
                        <a:t>薄層ｸﾛﾏﾄｸﾞﾗﾌｨｰの</a:t>
                      </a:r>
                      <a:endParaRPr kumimoji="1" lang="en-US" altLang="ja-JP" sz="1600" b="1"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b="1" kern="1200" dirty="0">
                          <a:solidFill>
                            <a:schemeClr val="tx1"/>
                          </a:solidFill>
                          <a:latin typeface="+mn-lt"/>
                          <a:ea typeface="+mn-ea"/>
                          <a:cs typeface="+mn-cs"/>
                        </a:rPr>
                        <a:t>Rf</a:t>
                      </a:r>
                      <a:r>
                        <a:rPr kumimoji="1" lang="ja-JP" altLang="en-US" sz="1600" b="1" kern="1200" dirty="0">
                          <a:solidFill>
                            <a:schemeClr val="tx1"/>
                          </a:solidFill>
                          <a:latin typeface="+mn-lt"/>
                          <a:ea typeface="+mn-ea"/>
                          <a:cs typeface="+mn-cs"/>
                        </a:rPr>
                        <a:t>値</a:t>
                      </a:r>
                      <a:r>
                        <a:rPr kumimoji="1" lang="ja-JP" altLang="en-US" sz="1600" b="1" kern="1200" dirty="0">
                          <a:solidFill>
                            <a:srgbClr val="FF0000"/>
                          </a:solidFill>
                          <a:latin typeface="+mn-lt"/>
                          <a:ea typeface="+mn-ea"/>
                          <a:cs typeface="+mn-cs"/>
                        </a:rPr>
                        <a:t>約</a:t>
                      </a:r>
                      <a:r>
                        <a:rPr kumimoji="1" lang="en-US" altLang="ja-JP" sz="1600" b="1" kern="1200" dirty="0">
                          <a:solidFill>
                            <a:schemeClr val="tx1"/>
                          </a:solidFill>
                          <a:latin typeface="+mn-lt"/>
                          <a:ea typeface="+mn-ea"/>
                          <a:cs typeface="+mn-cs"/>
                        </a:rPr>
                        <a:t>xx</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kern="1200" dirty="0">
                          <a:solidFill>
                            <a:schemeClr val="tx1"/>
                          </a:solidFill>
                          <a:latin typeface="+mn-lt"/>
                          <a:ea typeface="+mn-ea"/>
                          <a:cs typeface="+mn-cs"/>
                        </a:rPr>
                        <a:t>→</a:t>
                      </a:r>
                      <a:r>
                        <a:rPr kumimoji="1" lang="en-US" altLang="ja-JP" sz="1600" b="1" kern="1200" dirty="0">
                          <a:solidFill>
                            <a:schemeClr val="tx1"/>
                          </a:solidFill>
                          <a:latin typeface="+mn-lt"/>
                          <a:ea typeface="+mn-ea"/>
                          <a:cs typeface="+mn-cs"/>
                        </a:rPr>
                        <a:t>Rf</a:t>
                      </a:r>
                      <a:r>
                        <a:rPr kumimoji="1" lang="ja-JP" altLang="en-US" sz="1600" b="1" kern="1200" dirty="0">
                          <a:solidFill>
                            <a:schemeClr val="tx1"/>
                          </a:solidFill>
                          <a:latin typeface="+mn-lt"/>
                          <a:ea typeface="+mn-ea"/>
                          <a:cs typeface="+mn-cs"/>
                        </a:rPr>
                        <a:t>値</a:t>
                      </a:r>
                      <a:r>
                        <a:rPr kumimoji="1" lang="en-US" altLang="ja-JP" sz="1600" b="1" kern="1200" dirty="0">
                          <a:solidFill>
                            <a:schemeClr val="tx1"/>
                          </a:solidFill>
                          <a:latin typeface="+mn-lt"/>
                          <a:ea typeface="+mn-ea"/>
                          <a:cs typeface="+mn-cs"/>
                        </a:rPr>
                        <a:t>xx</a:t>
                      </a:r>
                      <a:r>
                        <a:rPr kumimoji="1" lang="ja-JP" altLang="en-US" sz="1600" b="1" kern="1200" dirty="0">
                          <a:solidFill>
                            <a:srgbClr val="FF0000"/>
                          </a:solidFill>
                          <a:latin typeface="+mn-lt"/>
                          <a:ea typeface="+mn-ea"/>
                          <a:cs typeface="+mn-cs"/>
                        </a:rPr>
                        <a:t>付近</a:t>
                      </a:r>
                      <a:endParaRPr kumimoji="1" lang="en-US" altLang="ja-JP" sz="1600" b="1" kern="1200" dirty="0">
                        <a:solidFill>
                          <a:srgbClr val="FF0000"/>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kern="1200" dirty="0">
                          <a:solidFill>
                            <a:schemeClr val="tx1"/>
                          </a:solidFill>
                          <a:latin typeface="+mn-lt"/>
                          <a:ea typeface="+mn-ea"/>
                          <a:cs typeface="+mn-cs"/>
                        </a:rPr>
                        <a:t>に変更</a:t>
                      </a:r>
                      <a:r>
                        <a:rPr kumimoji="1" lang="ja-JP" altLang="en-US" sz="1600" dirty="0"/>
                        <a:t>）</a:t>
                      </a:r>
                      <a:endParaRPr kumimoji="1" lang="en-US" altLang="ja-JP" sz="16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dirty="0"/>
                        <a:t>（</a:t>
                      </a:r>
                      <a:r>
                        <a:rPr kumimoji="1" lang="en-US" altLang="ja-JP" sz="1600" dirty="0"/>
                        <a:t>2/2</a:t>
                      </a:r>
                      <a:r>
                        <a:rPr kumimoji="1" lang="ja-JP" altLang="en-US" sz="1600" dirty="0"/>
                        <a:t>）</a:t>
                      </a:r>
                      <a:endParaRPr kumimoji="1" lang="en-US" altLang="ja-JP" sz="1600"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kern="1200" dirty="0">
                          <a:solidFill>
                            <a:schemeClr val="tx1"/>
                          </a:solidFill>
                          <a:latin typeface="+mn-lt"/>
                          <a:ea typeface="+mn-ea"/>
                          <a:cs typeface="+mn-cs"/>
                        </a:rPr>
                        <a:t>ﾍﾟｵﾉｰﾙ，薄層ｸﾛﾏﾄｸﾞﾗﾌｨｰ用</a:t>
                      </a:r>
                      <a:endParaRPr kumimoji="1" lang="en-US" altLang="ja-JP" sz="1400" b="1"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kern="1200" dirty="0">
                          <a:solidFill>
                            <a:schemeClr val="tx1"/>
                          </a:solidFill>
                          <a:latin typeface="+mn-lt"/>
                          <a:ea typeface="+mn-ea"/>
                          <a:cs typeface="+mn-cs"/>
                        </a:rPr>
                        <a:t>ﾍﾞﾘﾙｱﾙﾃﾞﾋﾄﾞ，薄層ｸﾛﾏﾄｸﾞﾗﾌｨｰ用</a:t>
                      </a:r>
                      <a:endParaRPr kumimoji="1" lang="en-US" altLang="ja-JP" sz="1400" b="1"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kern="1200" dirty="0">
                          <a:solidFill>
                            <a:schemeClr val="tx1"/>
                          </a:solidFill>
                          <a:latin typeface="+mn-lt"/>
                          <a:ea typeface="+mn-ea"/>
                          <a:cs typeface="+mn-cs"/>
                        </a:rPr>
                        <a:t>ﾍﾞﾙｹﾞﾆﾝ，薄層ｸﾛﾏﾄｸﾞﾗﾌｨｰ用</a:t>
                      </a:r>
                      <a:endParaRPr kumimoji="1" lang="en-US" altLang="ja-JP" sz="1400" b="1"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kern="1200" dirty="0">
                          <a:solidFill>
                            <a:schemeClr val="tx1"/>
                          </a:solidFill>
                          <a:latin typeface="+mn-lt"/>
                          <a:ea typeface="+mn-ea"/>
                          <a:cs typeface="+mn-cs"/>
                        </a:rPr>
                        <a:t>ﾍﾞﾙﾊﾞｽｺｼﾄﾞ，薄層ｸﾛﾏﾄｸﾞﾗﾌｨｰ用</a:t>
                      </a:r>
                      <a:endParaRPr kumimoji="1" lang="en-US" altLang="ja-JP" sz="1400" b="1"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kern="1200" dirty="0">
                          <a:solidFill>
                            <a:schemeClr val="tx1"/>
                          </a:solidFill>
                          <a:latin typeface="+mn-lt"/>
                          <a:ea typeface="+mn-ea"/>
                          <a:cs typeface="+mn-cs"/>
                        </a:rPr>
                        <a:t>ﾍﾞﾙﾍﾞﾘﾝ塩化物水和物，薄層ｸﾛﾏﾄｸﾞﾗﾌｨｰ用</a:t>
                      </a:r>
                      <a:endParaRPr kumimoji="1" lang="en-US" altLang="ja-JP" sz="1400" b="1"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kern="1200" dirty="0">
                          <a:solidFill>
                            <a:schemeClr val="tx1"/>
                          </a:solidFill>
                          <a:latin typeface="+mn-lt"/>
                          <a:ea typeface="+mn-ea"/>
                          <a:cs typeface="+mn-cs"/>
                        </a:rPr>
                        <a:t>ﾐﾘｽﾁﾝ，薄層ｸﾛﾏﾄｸﾞﾗﾌｨｰ用</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b="1"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22824412"/>
                  </a:ext>
                </a:extLst>
              </a:tr>
            </a:tbl>
          </a:graphicData>
        </a:graphic>
      </p:graphicFrame>
      <p:pic>
        <p:nvPicPr>
          <p:cNvPr id="8" name="図 7" descr="挿絵, 抽象 が含まれている画像&#10;&#10;自動的に生成された説明">
            <a:extLst>
              <a:ext uri="{FF2B5EF4-FFF2-40B4-BE49-F238E27FC236}">
                <a16:creationId xmlns:a16="http://schemas.microsoft.com/office/drawing/2014/main" id="{13A3EA9A-F7FE-4E04-8E67-11F2C733D8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100" y="4404742"/>
            <a:ext cx="997159" cy="1082084"/>
          </a:xfrm>
          <a:prstGeom prst="rect">
            <a:avLst/>
          </a:prstGeom>
        </p:spPr>
      </p:pic>
    </p:spTree>
    <p:extLst>
      <p:ext uri="{BB962C8B-B14F-4D97-AF65-F5344CB8AC3E}">
        <p14:creationId xmlns:p14="http://schemas.microsoft.com/office/powerpoint/2010/main" val="9912037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B0143529-84A9-4FA7-9BDD-3EA09D736E0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400" b="0" i="1" u="none" strike="noStrike" kern="1200" cap="none" spc="0" normalizeH="0" baseline="0" noProof="0">
                <a:ln>
                  <a:noFill/>
                </a:ln>
                <a:solidFill>
                  <a:prstClr val="white"/>
                </a:solidFill>
                <a:effectLst/>
                <a:uLnTx/>
                <a:uFillTx/>
                <a:latin typeface="Calibri" panose="020F0502020204030204"/>
                <a:ea typeface="+mn-ea"/>
                <a:cs typeface="+mn-cs"/>
              </a:rPr>
              <a:t>ENVIRONMENTAL TECHNICAL Co., Ltd</a:t>
            </a:r>
            <a:endParaRPr kumimoji="1" lang="en-US" sz="1400" b="0"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スライド番号プレースホルダー 2">
            <a:extLst>
              <a:ext uri="{FF2B5EF4-FFF2-40B4-BE49-F238E27FC236}">
                <a16:creationId xmlns:a16="http://schemas.microsoft.com/office/drawing/2014/main" id="{DF815553-2C39-4E23-A8E2-83B6D766F14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1845F5A-061D-4825-9AE9-D7794091C6CF}" type="slidenum">
              <a:rPr kumimoji="1" lang="en-US"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38</a:t>
            </a:fld>
            <a:r>
              <a:rPr kumimoji="1" lang="ja-JP" altLang="en-US" sz="1800" b="0" i="0" u="none" strike="noStrike" kern="1200" cap="none" spc="0" normalizeH="0" baseline="0" noProof="0" dirty="0">
                <a:ln>
                  <a:noFill/>
                </a:ln>
                <a:solidFill>
                  <a:prstClr val="white"/>
                </a:solidFill>
                <a:effectLst/>
                <a:uLnTx/>
                <a:uFillTx/>
                <a:latin typeface="Calibri" panose="020F0502020204030204"/>
                <a:ea typeface="+mn-ea"/>
                <a:cs typeface="+mn-cs"/>
              </a:rPr>
              <a:t>／</a:t>
            </a:r>
            <a:r>
              <a:rPr kumimoji="1" lang="en-US" altLang="ja-JP" sz="1800" b="0" i="0" u="none" strike="noStrike" kern="1200" cap="none" spc="0" normalizeH="0" baseline="0" noProof="0" dirty="0">
                <a:ln>
                  <a:noFill/>
                </a:ln>
                <a:solidFill>
                  <a:prstClr val="white"/>
                </a:solidFill>
                <a:effectLst/>
                <a:uLnTx/>
                <a:uFillTx/>
                <a:latin typeface="Calibri" panose="020F0502020204030204"/>
                <a:ea typeface="+mn-ea"/>
                <a:cs typeface="+mn-cs"/>
              </a:rPr>
              <a:t>46</a:t>
            </a:r>
            <a:endParaRPr kumimoji="1"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四角形: 角を丸くする 6">
            <a:extLst>
              <a:ext uri="{FF2B5EF4-FFF2-40B4-BE49-F238E27FC236}">
                <a16:creationId xmlns:a16="http://schemas.microsoft.com/office/drawing/2014/main" id="{D9043E02-82C6-43A7-9724-011E309D5364}"/>
              </a:ext>
            </a:extLst>
          </p:cNvPr>
          <p:cNvSpPr/>
          <p:nvPr/>
        </p:nvSpPr>
        <p:spPr>
          <a:xfrm>
            <a:off x="689316" y="590840"/>
            <a:ext cx="10663311" cy="59084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JP18</a:t>
            </a:r>
            <a:r>
              <a:rPr kumimoji="1" lang="ja-JP" altLang="en-US"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　改定（</a:t>
            </a:r>
            <a:r>
              <a:rPr kumimoji="1" lang="en-US" altLang="ja-JP"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9.41</a:t>
            </a:r>
            <a:r>
              <a:rPr kumimoji="1" lang="ja-JP" altLang="en-US"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　試薬・試液）</a:t>
            </a:r>
          </a:p>
        </p:txBody>
      </p:sp>
      <p:graphicFrame>
        <p:nvGraphicFramePr>
          <p:cNvPr id="12" name="表 4">
            <a:extLst>
              <a:ext uri="{FF2B5EF4-FFF2-40B4-BE49-F238E27FC236}">
                <a16:creationId xmlns:a16="http://schemas.microsoft.com/office/drawing/2014/main" id="{8A77DA88-AF47-4FD1-91C0-50E3C7595F50}"/>
              </a:ext>
            </a:extLst>
          </p:cNvPr>
          <p:cNvGraphicFramePr>
            <a:graphicFrameLocks noGrp="1"/>
          </p:cNvGraphicFramePr>
          <p:nvPr>
            <p:extLst>
              <p:ext uri="{D42A27DB-BD31-4B8C-83A1-F6EECF244321}">
                <p14:modId xmlns:p14="http://schemas.microsoft.com/office/powerpoint/2010/main" val="961653720"/>
              </p:ext>
            </p:extLst>
          </p:nvPr>
        </p:nvGraphicFramePr>
        <p:xfrm>
          <a:off x="1336431" y="1290687"/>
          <a:ext cx="10016196" cy="1235120"/>
        </p:xfrm>
        <a:graphic>
          <a:graphicData uri="http://schemas.openxmlformats.org/drawingml/2006/table">
            <a:tbl>
              <a:tblPr firstRow="1" bandRow="1">
                <a:tableStyleId>{0E3FDE45-AF77-4B5C-9715-49D594BDF05E}</a:tableStyleId>
              </a:tblPr>
              <a:tblGrid>
                <a:gridCol w="1457744">
                  <a:extLst>
                    <a:ext uri="{9D8B030D-6E8A-4147-A177-3AD203B41FA5}">
                      <a16:colId xmlns:a16="http://schemas.microsoft.com/office/drawing/2014/main" val="3310822296"/>
                    </a:ext>
                  </a:extLst>
                </a:gridCol>
                <a:gridCol w="2987647">
                  <a:extLst>
                    <a:ext uri="{9D8B030D-6E8A-4147-A177-3AD203B41FA5}">
                      <a16:colId xmlns:a16="http://schemas.microsoft.com/office/drawing/2014/main" val="2061700160"/>
                    </a:ext>
                  </a:extLst>
                </a:gridCol>
                <a:gridCol w="5570805">
                  <a:extLst>
                    <a:ext uri="{9D8B030D-6E8A-4147-A177-3AD203B41FA5}">
                      <a16:colId xmlns:a16="http://schemas.microsoft.com/office/drawing/2014/main" val="3638355715"/>
                    </a:ext>
                  </a:extLst>
                </a:gridCol>
              </a:tblGrid>
              <a:tr h="1235120">
                <a:tc>
                  <a:txBody>
                    <a:bodyPr/>
                    <a:lstStyle/>
                    <a:p>
                      <a:r>
                        <a:rPr kumimoji="1" lang="ja-JP" altLang="en-US" dirty="0"/>
                        <a:t>簡略化</a:t>
                      </a:r>
                      <a:endParaRPr kumimoji="1" lang="en-US" altLang="ja-JP" dirty="0"/>
                    </a:p>
                    <a:p>
                      <a:r>
                        <a:rPr kumimoji="1" lang="ja-JP" altLang="en-US" dirty="0"/>
                        <a:t>（</a:t>
                      </a:r>
                      <a:r>
                        <a:rPr kumimoji="1" lang="en-US" altLang="ja-JP" dirty="0"/>
                        <a:t>1/1</a:t>
                      </a:r>
                      <a:r>
                        <a:rPr kumimoji="1" lang="ja-JP" altLang="en-US"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rgbClr val="002060"/>
                          </a:solidFill>
                        </a:rPr>
                        <a:t>塩素試液</a:t>
                      </a:r>
                      <a:endParaRPr kumimoji="1" lang="en-US" altLang="ja-JP" sz="1400" dirty="0">
                        <a:solidFill>
                          <a:srgbClr val="00206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2-</a:t>
                      </a:r>
                      <a:r>
                        <a:rPr kumimoji="1" lang="ja-JP" altLang="en-US" sz="1400" dirty="0"/>
                        <a:t>ﾋﾟﾛﾘﾄﾞﾝ</a:t>
                      </a:r>
                      <a:endParaRPr kumimoji="1" lang="en-US" altLang="ja-JP" sz="14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rgbClr val="002060"/>
                          </a:solidFill>
                        </a:rPr>
                        <a:t>ﾒﾄｸﾛﾌﾟﾗﾐﾄﾞ，定量用</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400" dirty="0">
                          <a:solidFill>
                            <a:srgbClr val="002060"/>
                          </a:solidFill>
                        </a:rPr>
                        <a:t>「ただし，塩素の飽和溶液の調製が困難な場合には，飽和濃度との差異に留意し，液量の変更等を考慮することにより，調製済みの塩素溶液を使用することができる」を追加</a:t>
                      </a:r>
                      <a:endParaRPr kumimoji="1" lang="en-US" altLang="ja-JP" sz="1400" dirty="0">
                        <a:solidFill>
                          <a:srgbClr val="00206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t>純度試験で本品の精秤及び正確な定容が不要</a:t>
                      </a:r>
                      <a:endParaRPr kumimoji="1" lang="en-US" altLang="ja-JP" sz="14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rgbClr val="002060"/>
                          </a:solidFill>
                        </a:rPr>
                        <a:t>純度の規定が削除</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43112255"/>
                  </a:ext>
                </a:extLst>
              </a:tr>
            </a:tbl>
          </a:graphicData>
        </a:graphic>
      </p:graphicFrame>
      <p:pic>
        <p:nvPicPr>
          <p:cNvPr id="9" name="図 8" descr="抽象, 挿絵 が含まれている画像&#10;&#10;自動的に生成された説明">
            <a:extLst>
              <a:ext uri="{FF2B5EF4-FFF2-40B4-BE49-F238E27FC236}">
                <a16:creationId xmlns:a16="http://schemas.microsoft.com/office/drawing/2014/main" id="{31A4DF6F-D5C1-48F7-8BA4-09CB1D0CBA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0023" y="4384705"/>
            <a:ext cx="1106408" cy="1106408"/>
          </a:xfrm>
          <a:prstGeom prst="rect">
            <a:avLst/>
          </a:prstGeom>
        </p:spPr>
      </p:pic>
    </p:spTree>
    <p:extLst>
      <p:ext uri="{BB962C8B-B14F-4D97-AF65-F5344CB8AC3E}">
        <p14:creationId xmlns:p14="http://schemas.microsoft.com/office/powerpoint/2010/main" val="9070628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B0143529-84A9-4FA7-9BDD-3EA09D736E0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400" b="0" i="1" u="none" strike="noStrike" kern="1200" cap="none" spc="0" normalizeH="0" baseline="0" noProof="0">
                <a:ln>
                  <a:noFill/>
                </a:ln>
                <a:solidFill>
                  <a:prstClr val="white"/>
                </a:solidFill>
                <a:effectLst/>
                <a:uLnTx/>
                <a:uFillTx/>
                <a:latin typeface="Calibri" panose="020F0502020204030204"/>
                <a:ea typeface="+mn-ea"/>
                <a:cs typeface="+mn-cs"/>
              </a:rPr>
              <a:t>ENVIRONMENTAL TECHNICAL Co., Ltd</a:t>
            </a:r>
            <a:endParaRPr kumimoji="1" lang="en-US" sz="1400" b="0"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スライド番号プレースホルダー 2">
            <a:extLst>
              <a:ext uri="{FF2B5EF4-FFF2-40B4-BE49-F238E27FC236}">
                <a16:creationId xmlns:a16="http://schemas.microsoft.com/office/drawing/2014/main" id="{DF815553-2C39-4E23-A8E2-83B6D766F14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1845F5A-061D-4825-9AE9-D7794091C6CF}" type="slidenum">
              <a:rPr kumimoji="1" lang="en-US"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39</a:t>
            </a:fld>
            <a:r>
              <a:rPr kumimoji="1" lang="ja-JP" altLang="en-US" sz="1800" b="0" i="0" u="none" strike="noStrike" kern="1200" cap="none" spc="0" normalizeH="0" baseline="0" noProof="0" dirty="0">
                <a:ln>
                  <a:noFill/>
                </a:ln>
                <a:solidFill>
                  <a:prstClr val="white"/>
                </a:solidFill>
                <a:effectLst/>
                <a:uLnTx/>
                <a:uFillTx/>
                <a:latin typeface="Calibri" panose="020F0502020204030204"/>
                <a:ea typeface="+mn-ea"/>
                <a:cs typeface="+mn-cs"/>
              </a:rPr>
              <a:t>／</a:t>
            </a:r>
            <a:r>
              <a:rPr kumimoji="1" lang="en-US" altLang="ja-JP" sz="1800" b="0" i="0" u="none" strike="noStrike" kern="1200" cap="none" spc="0" normalizeH="0" baseline="0" noProof="0" dirty="0">
                <a:ln>
                  <a:noFill/>
                </a:ln>
                <a:solidFill>
                  <a:prstClr val="white"/>
                </a:solidFill>
                <a:effectLst/>
                <a:uLnTx/>
                <a:uFillTx/>
                <a:latin typeface="Calibri" panose="020F0502020204030204"/>
                <a:ea typeface="+mn-ea"/>
                <a:cs typeface="+mn-cs"/>
              </a:rPr>
              <a:t>46</a:t>
            </a:r>
            <a:endParaRPr kumimoji="1"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四角形: 角を丸くする 6">
            <a:extLst>
              <a:ext uri="{FF2B5EF4-FFF2-40B4-BE49-F238E27FC236}">
                <a16:creationId xmlns:a16="http://schemas.microsoft.com/office/drawing/2014/main" id="{D9043E02-82C6-43A7-9724-011E309D5364}"/>
              </a:ext>
            </a:extLst>
          </p:cNvPr>
          <p:cNvSpPr/>
          <p:nvPr/>
        </p:nvSpPr>
        <p:spPr>
          <a:xfrm>
            <a:off x="689316" y="590840"/>
            <a:ext cx="10663311" cy="59084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JP18</a:t>
            </a:r>
            <a:r>
              <a:rPr kumimoji="1" lang="ja-JP" altLang="en-US"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　改定（</a:t>
            </a:r>
            <a:r>
              <a:rPr kumimoji="1" lang="en-US" altLang="ja-JP"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9.41</a:t>
            </a:r>
            <a:r>
              <a:rPr kumimoji="1" lang="ja-JP" altLang="en-US"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　試薬・試液）</a:t>
            </a:r>
          </a:p>
        </p:txBody>
      </p:sp>
      <p:graphicFrame>
        <p:nvGraphicFramePr>
          <p:cNvPr id="12" name="表 4">
            <a:extLst>
              <a:ext uri="{FF2B5EF4-FFF2-40B4-BE49-F238E27FC236}">
                <a16:creationId xmlns:a16="http://schemas.microsoft.com/office/drawing/2014/main" id="{8A77DA88-AF47-4FD1-91C0-50E3C7595F50}"/>
              </a:ext>
            </a:extLst>
          </p:cNvPr>
          <p:cNvGraphicFramePr>
            <a:graphicFrameLocks noGrp="1"/>
          </p:cNvGraphicFramePr>
          <p:nvPr>
            <p:extLst>
              <p:ext uri="{D42A27DB-BD31-4B8C-83A1-F6EECF244321}">
                <p14:modId xmlns:p14="http://schemas.microsoft.com/office/powerpoint/2010/main" val="1121435033"/>
              </p:ext>
            </p:extLst>
          </p:nvPr>
        </p:nvGraphicFramePr>
        <p:xfrm>
          <a:off x="1336431" y="1290687"/>
          <a:ext cx="10016196" cy="1798320"/>
        </p:xfrm>
        <a:graphic>
          <a:graphicData uri="http://schemas.openxmlformats.org/drawingml/2006/table">
            <a:tbl>
              <a:tblPr firstRow="1" bandRow="1">
                <a:tableStyleId>{0E3FDE45-AF77-4B5C-9715-49D594BDF05E}</a:tableStyleId>
              </a:tblPr>
              <a:tblGrid>
                <a:gridCol w="1457744">
                  <a:extLst>
                    <a:ext uri="{9D8B030D-6E8A-4147-A177-3AD203B41FA5}">
                      <a16:colId xmlns:a16="http://schemas.microsoft.com/office/drawing/2014/main" val="3310822296"/>
                    </a:ext>
                  </a:extLst>
                </a:gridCol>
                <a:gridCol w="2987647">
                  <a:extLst>
                    <a:ext uri="{9D8B030D-6E8A-4147-A177-3AD203B41FA5}">
                      <a16:colId xmlns:a16="http://schemas.microsoft.com/office/drawing/2014/main" val="2061700160"/>
                    </a:ext>
                  </a:extLst>
                </a:gridCol>
                <a:gridCol w="5570805">
                  <a:extLst>
                    <a:ext uri="{9D8B030D-6E8A-4147-A177-3AD203B41FA5}">
                      <a16:colId xmlns:a16="http://schemas.microsoft.com/office/drawing/2014/main" val="3638355715"/>
                    </a:ext>
                  </a:extLst>
                </a:gridCol>
              </a:tblGrid>
              <a:tr h="1211674">
                <a:tc>
                  <a:txBody>
                    <a:bodyPr/>
                    <a:lstStyle/>
                    <a:p>
                      <a:r>
                        <a:rPr kumimoji="1" lang="ja-JP" altLang="en-US" dirty="0"/>
                        <a:t>水分測定用試薬</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t>ｲﾐﾀﾞｿﾞｰﾙ，水分測定用</a:t>
                      </a:r>
                      <a:endParaRPr kumimoji="1" lang="en-US" altLang="ja-JP" sz="14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t>ｸﾛﾛﾎﾙﾑ，水分測定用</a:t>
                      </a:r>
                      <a:endParaRPr kumimoji="1" lang="en-US" altLang="ja-JP" sz="14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t>ｼﾞｴﾁﾚﾝｸﾞﾘｺｰﾙﾓﾉｴﾁﾙｴｰﾃﾙ水分測定用</a:t>
                      </a:r>
                      <a:endParaRPr kumimoji="1" lang="en-US" altLang="ja-JP" sz="14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t>炭酸ﾌﾟﾛﾋﾟﾚﾝ，水分測定用</a:t>
                      </a:r>
                      <a:endParaRPr kumimoji="1" lang="en-US" altLang="ja-JP" sz="14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t>ﾋﾟﾘｼﾞﾝ，水分測定用</a:t>
                      </a:r>
                      <a:endParaRPr kumimoji="1" lang="en-US" altLang="ja-JP" sz="14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t>ﾒﾀﾉｰﾙ，水分測定用</a:t>
                      </a:r>
                      <a:endParaRPr kumimoji="1" lang="en-US" altLang="ja-JP" sz="14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2-</a:t>
                      </a:r>
                      <a:r>
                        <a:rPr kumimoji="1" lang="ja-JP" altLang="en-US" sz="1400" dirty="0"/>
                        <a:t>ﾒﾁﾙｱﾐﾉﾋﾟﾘｼﾞﾝ，水分測定用</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kumimoji="1" lang="en-US" altLang="ja-JP" sz="2400" dirty="0"/>
                    </a:p>
                    <a:p>
                      <a:r>
                        <a:rPr kumimoji="1" lang="en-US" altLang="ja-JP" sz="2400" dirty="0"/>
                        <a:t>2.48</a:t>
                      </a:r>
                      <a:r>
                        <a:rPr kumimoji="1" lang="ja-JP" altLang="en-US" sz="2400" dirty="0"/>
                        <a:t>　水分測定法の改定に伴う</a:t>
                      </a:r>
                      <a:endParaRPr kumimoji="1" lang="en-US" altLang="ja-JP" sz="2400" dirty="0"/>
                    </a:p>
                    <a:p>
                      <a:r>
                        <a:rPr kumimoji="1" lang="ja-JP" altLang="en-US" sz="2400" dirty="0"/>
                        <a:t>記載の詳細化</a:t>
                      </a:r>
                    </a:p>
                    <a:p>
                      <a:endParaRPr kumimoji="1" lang="ja-JP" alt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43112255"/>
                  </a:ext>
                </a:extLst>
              </a:tr>
            </a:tbl>
          </a:graphicData>
        </a:graphic>
      </p:graphicFrame>
      <p:pic>
        <p:nvPicPr>
          <p:cNvPr id="9" name="図 8" descr="抽象, 挿絵 が含まれている画像&#10;&#10;自動的に生成された説明">
            <a:extLst>
              <a:ext uri="{FF2B5EF4-FFF2-40B4-BE49-F238E27FC236}">
                <a16:creationId xmlns:a16="http://schemas.microsoft.com/office/drawing/2014/main" id="{31A4DF6F-D5C1-48F7-8BA4-09CB1D0CBA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0023" y="4384705"/>
            <a:ext cx="1106408" cy="1106408"/>
          </a:xfrm>
          <a:prstGeom prst="rect">
            <a:avLst/>
          </a:prstGeom>
        </p:spPr>
      </p:pic>
    </p:spTree>
    <p:extLst>
      <p:ext uri="{BB962C8B-B14F-4D97-AF65-F5344CB8AC3E}">
        <p14:creationId xmlns:p14="http://schemas.microsoft.com/office/powerpoint/2010/main" val="27899313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B0143529-84A9-4FA7-9BDD-3EA09D736E0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400" b="0" i="1" u="none" strike="noStrike" kern="1200" cap="none" spc="0" normalizeH="0" baseline="0" noProof="0">
                <a:ln>
                  <a:noFill/>
                </a:ln>
                <a:solidFill>
                  <a:prstClr val="white"/>
                </a:solidFill>
                <a:effectLst/>
                <a:uLnTx/>
                <a:uFillTx/>
                <a:latin typeface="Calibri" panose="020F0502020204030204"/>
                <a:ea typeface="+mn-ea"/>
                <a:cs typeface="+mn-cs"/>
              </a:rPr>
              <a:t>ENVIRONMENTAL TECHNICAL Co., Ltd</a:t>
            </a:r>
            <a:endParaRPr kumimoji="1" lang="en-US" sz="1400" b="0"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スライド番号プレースホルダー 2">
            <a:extLst>
              <a:ext uri="{FF2B5EF4-FFF2-40B4-BE49-F238E27FC236}">
                <a16:creationId xmlns:a16="http://schemas.microsoft.com/office/drawing/2014/main" id="{DF815553-2C39-4E23-A8E2-83B6D766F14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1845F5A-061D-4825-9AE9-D7794091C6CF}" type="slidenum">
              <a:rPr kumimoji="1" lang="en-US"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40</a:t>
            </a:fld>
            <a:r>
              <a:rPr kumimoji="1" lang="ja-JP" altLang="en-US" sz="1800" b="0" i="0" u="none" strike="noStrike" kern="1200" cap="none" spc="0" normalizeH="0" baseline="0" noProof="0" dirty="0">
                <a:ln>
                  <a:noFill/>
                </a:ln>
                <a:solidFill>
                  <a:prstClr val="white"/>
                </a:solidFill>
                <a:effectLst/>
                <a:uLnTx/>
                <a:uFillTx/>
                <a:latin typeface="Calibri" panose="020F0502020204030204"/>
                <a:ea typeface="+mn-ea"/>
                <a:cs typeface="+mn-cs"/>
              </a:rPr>
              <a:t>／</a:t>
            </a:r>
            <a:r>
              <a:rPr kumimoji="1" lang="en-US" altLang="ja-JP" sz="1800" b="0" i="0" u="none" strike="noStrike" kern="1200" cap="none" spc="0" normalizeH="0" baseline="0" noProof="0" dirty="0">
                <a:ln>
                  <a:noFill/>
                </a:ln>
                <a:solidFill>
                  <a:prstClr val="white"/>
                </a:solidFill>
                <a:effectLst/>
                <a:uLnTx/>
                <a:uFillTx/>
                <a:latin typeface="Calibri" panose="020F0502020204030204"/>
                <a:ea typeface="+mn-ea"/>
                <a:cs typeface="+mn-cs"/>
              </a:rPr>
              <a:t>46</a:t>
            </a:r>
            <a:endParaRPr kumimoji="1"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四角形: 角を丸くする 6">
            <a:extLst>
              <a:ext uri="{FF2B5EF4-FFF2-40B4-BE49-F238E27FC236}">
                <a16:creationId xmlns:a16="http://schemas.microsoft.com/office/drawing/2014/main" id="{D9043E02-82C6-43A7-9724-011E309D5364}"/>
              </a:ext>
            </a:extLst>
          </p:cNvPr>
          <p:cNvSpPr/>
          <p:nvPr/>
        </p:nvSpPr>
        <p:spPr>
          <a:xfrm>
            <a:off x="689316" y="590840"/>
            <a:ext cx="10663311" cy="59084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JP18</a:t>
            </a:r>
            <a:r>
              <a:rPr kumimoji="1" lang="ja-JP" altLang="en-US"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　新規収載（参考情報）</a:t>
            </a:r>
          </a:p>
        </p:txBody>
      </p:sp>
      <p:sp>
        <p:nvSpPr>
          <p:cNvPr id="11" name="四角形: 角を丸くする 10">
            <a:extLst>
              <a:ext uri="{FF2B5EF4-FFF2-40B4-BE49-F238E27FC236}">
                <a16:creationId xmlns:a16="http://schemas.microsoft.com/office/drawing/2014/main" id="{C3C0D51C-7E0F-4287-9AA5-DE7BC36A5EA1}"/>
              </a:ext>
            </a:extLst>
          </p:cNvPr>
          <p:cNvSpPr/>
          <p:nvPr/>
        </p:nvSpPr>
        <p:spPr>
          <a:xfrm>
            <a:off x="1120196" y="1308294"/>
            <a:ext cx="10832123" cy="1521411"/>
          </a:xfrm>
          <a:prstGeom prst="roundRect">
            <a:avLst/>
          </a:prstGeom>
          <a:solidFill>
            <a:srgbClr val="E8ECE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ＭＳ Ｐゴシック" panose="020B0600070205080204" pitchFamily="50" charset="-128"/>
              <a:cs typeface="+mn-cs"/>
            </a:endParaRPr>
          </a:p>
        </p:txBody>
      </p:sp>
      <p:sp>
        <p:nvSpPr>
          <p:cNvPr id="13" name="テキスト ボックス 12">
            <a:extLst>
              <a:ext uri="{FF2B5EF4-FFF2-40B4-BE49-F238E27FC236}">
                <a16:creationId xmlns:a16="http://schemas.microsoft.com/office/drawing/2014/main" id="{E3055A75-C0E2-41C1-8D3A-A04133D0348C}"/>
              </a:ext>
            </a:extLst>
          </p:cNvPr>
          <p:cNvSpPr txBox="1"/>
          <p:nvPr/>
        </p:nvSpPr>
        <p:spPr>
          <a:xfrm>
            <a:off x="1561514" y="1325070"/>
            <a:ext cx="637266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参照紫外可視吸収スペクトル</a:t>
            </a:r>
          </a:p>
        </p:txBody>
      </p:sp>
      <p:sp>
        <p:nvSpPr>
          <p:cNvPr id="15" name="テキスト ボックス 14">
            <a:extLst>
              <a:ext uri="{FF2B5EF4-FFF2-40B4-BE49-F238E27FC236}">
                <a16:creationId xmlns:a16="http://schemas.microsoft.com/office/drawing/2014/main" id="{CEC6F2D3-AE66-4B30-BA65-4C6191993755}"/>
              </a:ext>
            </a:extLst>
          </p:cNvPr>
          <p:cNvSpPr txBox="1"/>
          <p:nvPr/>
        </p:nvSpPr>
        <p:spPr>
          <a:xfrm>
            <a:off x="1828799" y="1639874"/>
            <a:ext cx="5448302" cy="400110"/>
          </a:xfrm>
          <a:prstGeom prst="rect">
            <a:avLst/>
          </a:prstGeom>
          <a:noFill/>
        </p:spPr>
        <p:txBody>
          <a:bodyPr wrap="square" rtlCol="0">
            <a:spAutoFit/>
          </a:bodyPr>
          <a:lstStyle/>
          <a:p>
            <a:pPr marL="182563" marR="0" lvl="0" algn="l" defTabSz="914400" rtl="0" eaLnBrk="1" fontAlgn="auto" latinLnBrk="0" hangingPunct="1">
              <a:lnSpc>
                <a:spcPct val="100000"/>
              </a:lnSpc>
              <a:spcBef>
                <a:spcPts val="0"/>
              </a:spcBef>
              <a:spcAft>
                <a:spcPts val="0"/>
              </a:spcAft>
              <a:buClrTx/>
              <a:buSzTx/>
              <a:buFontTx/>
              <a:buNone/>
              <a:tabLst/>
              <a:defRPr/>
            </a:pPr>
            <a:r>
              <a:rPr lang="en-US" altLang="ja-JP" sz="2000" b="1" dirty="0">
                <a:solidFill>
                  <a:srgbClr val="D905C0"/>
                </a:solidFill>
                <a:latin typeface="Calibri" panose="020F0502020204030204"/>
                <a:ea typeface="ＭＳ Ｐゴシック" panose="020B0600070205080204" pitchFamily="50" charset="-128"/>
              </a:rPr>
              <a:t>11</a:t>
            </a:r>
            <a:r>
              <a:rPr lang="ja-JP" altLang="en-US" sz="2000" b="1" dirty="0">
                <a:solidFill>
                  <a:srgbClr val="D905C0"/>
                </a:solidFill>
                <a:latin typeface="Calibri" panose="020F0502020204030204"/>
                <a:ea typeface="ＭＳ Ｐゴシック" panose="020B0600070205080204" pitchFamily="50" charset="-128"/>
              </a:rPr>
              <a:t>品目の参照スペクトルが新たに収載</a:t>
            </a:r>
            <a:endParaRPr kumimoji="1" lang="en-US" altLang="ja-JP"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endParaRPr>
          </a:p>
        </p:txBody>
      </p:sp>
      <p:sp>
        <p:nvSpPr>
          <p:cNvPr id="17" name="テキスト ボックス 16">
            <a:extLst>
              <a:ext uri="{FF2B5EF4-FFF2-40B4-BE49-F238E27FC236}">
                <a16:creationId xmlns:a16="http://schemas.microsoft.com/office/drawing/2014/main" id="{D1BB422D-DB0F-4BAF-B065-58375BAB72A5}"/>
              </a:ext>
            </a:extLst>
          </p:cNvPr>
          <p:cNvSpPr txBox="1"/>
          <p:nvPr/>
        </p:nvSpPr>
        <p:spPr>
          <a:xfrm>
            <a:off x="1561514" y="2114791"/>
            <a:ext cx="637266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参照赤外吸収スペクトル</a:t>
            </a:r>
          </a:p>
        </p:txBody>
      </p:sp>
      <p:sp>
        <p:nvSpPr>
          <p:cNvPr id="18" name="テキスト ボックス 17">
            <a:extLst>
              <a:ext uri="{FF2B5EF4-FFF2-40B4-BE49-F238E27FC236}">
                <a16:creationId xmlns:a16="http://schemas.microsoft.com/office/drawing/2014/main" id="{F2689694-AC72-40DD-B64F-A7CF46448EF9}"/>
              </a:ext>
            </a:extLst>
          </p:cNvPr>
          <p:cNvSpPr txBox="1"/>
          <p:nvPr/>
        </p:nvSpPr>
        <p:spPr>
          <a:xfrm>
            <a:off x="1828799" y="2429595"/>
            <a:ext cx="5448302" cy="400110"/>
          </a:xfrm>
          <a:prstGeom prst="rect">
            <a:avLst/>
          </a:prstGeom>
          <a:noFill/>
        </p:spPr>
        <p:txBody>
          <a:bodyPr wrap="square" rtlCol="0">
            <a:spAutoFit/>
          </a:bodyPr>
          <a:lstStyle/>
          <a:p>
            <a:pPr marL="182563" marR="0" lvl="0" algn="l" defTabSz="914400" rtl="0" eaLnBrk="1" fontAlgn="auto" latinLnBrk="0" hangingPunct="1">
              <a:lnSpc>
                <a:spcPct val="100000"/>
              </a:lnSpc>
              <a:spcBef>
                <a:spcPts val="0"/>
              </a:spcBef>
              <a:spcAft>
                <a:spcPts val="0"/>
              </a:spcAft>
              <a:buClrTx/>
              <a:buSzTx/>
              <a:buFontTx/>
              <a:buNone/>
              <a:tabLst/>
              <a:defRPr/>
            </a:pPr>
            <a:r>
              <a:rPr lang="en-US" altLang="ja-JP" sz="2000" b="1" dirty="0">
                <a:solidFill>
                  <a:srgbClr val="D905C0"/>
                </a:solidFill>
                <a:latin typeface="Calibri" panose="020F0502020204030204"/>
                <a:ea typeface="ＭＳ Ｐゴシック" panose="020B0600070205080204" pitchFamily="50" charset="-128"/>
              </a:rPr>
              <a:t>13</a:t>
            </a:r>
            <a:r>
              <a:rPr lang="ja-JP" altLang="en-US" sz="2000" b="1" dirty="0">
                <a:solidFill>
                  <a:srgbClr val="D905C0"/>
                </a:solidFill>
                <a:latin typeface="Calibri" panose="020F0502020204030204"/>
                <a:ea typeface="ＭＳ Ｐゴシック" panose="020B0600070205080204" pitchFamily="50" charset="-128"/>
              </a:rPr>
              <a:t>品目の参照スペクトルが新たに収載</a:t>
            </a:r>
            <a:endParaRPr kumimoji="1" lang="en-US" altLang="ja-JP"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endParaRPr>
          </a:p>
        </p:txBody>
      </p:sp>
      <p:graphicFrame>
        <p:nvGraphicFramePr>
          <p:cNvPr id="4" name="表 4">
            <a:extLst>
              <a:ext uri="{FF2B5EF4-FFF2-40B4-BE49-F238E27FC236}">
                <a16:creationId xmlns:a16="http://schemas.microsoft.com/office/drawing/2014/main" id="{E3BB1C53-42E6-4B14-9E28-E4E0D14ADEFC}"/>
              </a:ext>
            </a:extLst>
          </p:cNvPr>
          <p:cNvGraphicFramePr>
            <a:graphicFrameLocks noGrp="1"/>
          </p:cNvGraphicFramePr>
          <p:nvPr>
            <p:extLst>
              <p:ext uri="{D42A27DB-BD31-4B8C-83A1-F6EECF244321}">
                <p14:modId xmlns:p14="http://schemas.microsoft.com/office/powerpoint/2010/main" val="2784357532"/>
              </p:ext>
            </p:extLst>
          </p:nvPr>
        </p:nvGraphicFramePr>
        <p:xfrm>
          <a:off x="1828799" y="2908300"/>
          <a:ext cx="8128000" cy="3263900"/>
        </p:xfrm>
        <a:graphic>
          <a:graphicData uri="http://schemas.openxmlformats.org/drawingml/2006/table">
            <a:tbl>
              <a:tblPr firstRow="1" bandRow="1">
                <a:tableStyleId>{69012ECD-51FC-41F1-AA8D-1B2483CD663E}</a:tableStyleId>
              </a:tblPr>
              <a:tblGrid>
                <a:gridCol w="4064000">
                  <a:extLst>
                    <a:ext uri="{9D8B030D-6E8A-4147-A177-3AD203B41FA5}">
                      <a16:colId xmlns:a16="http://schemas.microsoft.com/office/drawing/2014/main" val="98098986"/>
                    </a:ext>
                  </a:extLst>
                </a:gridCol>
                <a:gridCol w="4064000">
                  <a:extLst>
                    <a:ext uri="{9D8B030D-6E8A-4147-A177-3AD203B41FA5}">
                      <a16:colId xmlns:a16="http://schemas.microsoft.com/office/drawing/2014/main" val="3320507454"/>
                    </a:ext>
                  </a:extLst>
                </a:gridCol>
              </a:tblGrid>
              <a:tr h="370840">
                <a:tc>
                  <a:txBody>
                    <a:bodyPr/>
                    <a:lstStyle/>
                    <a:p>
                      <a:pPr algn="ctr"/>
                      <a:r>
                        <a:rPr kumimoji="1" lang="ja-JP" altLang="en-US" dirty="0"/>
                        <a:t>紫外可視吸収スペクトル</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dirty="0"/>
                        <a:t>赤外吸収スペクトル</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03234038"/>
                  </a:ext>
                </a:extLst>
              </a:tr>
              <a:tr h="2893060">
                <a:tc>
                  <a:txBody>
                    <a:bodyPr/>
                    <a:lstStyle/>
                    <a:p>
                      <a:pPr marL="0" algn="l" defTabSz="914400" rtl="0" eaLnBrk="1" latinLnBrk="0" hangingPunct="1"/>
                      <a:r>
                        <a:rPr kumimoji="1" lang="ja-JP" altLang="en-US" sz="1400" b="1" kern="1200" dirty="0">
                          <a:solidFill>
                            <a:schemeClr val="tx1"/>
                          </a:solidFill>
                          <a:latin typeface="+mn-lt"/>
                          <a:ea typeface="+mn-ea"/>
                          <a:cs typeface="+mn-cs"/>
                        </a:rPr>
                        <a:t>ｶﾍﾞﾙｺﾞﾘﾝ</a:t>
                      </a:r>
                      <a:endParaRPr kumimoji="1" lang="en-US" altLang="ja-JP" sz="1400" b="1" kern="1200" dirty="0">
                        <a:solidFill>
                          <a:schemeClr val="tx1"/>
                        </a:solidFill>
                        <a:latin typeface="+mn-lt"/>
                        <a:ea typeface="+mn-ea"/>
                        <a:cs typeface="+mn-cs"/>
                      </a:endParaRPr>
                    </a:p>
                    <a:p>
                      <a:pPr marL="0" algn="l" defTabSz="914400" rtl="0" eaLnBrk="1" latinLnBrk="0" hangingPunct="1"/>
                      <a:r>
                        <a:rPr kumimoji="1" lang="ja-JP" altLang="en-US" sz="1400" b="1" kern="1200" dirty="0">
                          <a:solidFill>
                            <a:schemeClr val="tx1"/>
                          </a:solidFill>
                          <a:latin typeface="+mn-lt"/>
                          <a:ea typeface="+mn-ea"/>
                          <a:cs typeface="+mn-cs"/>
                        </a:rPr>
                        <a:t>ｸﾛﾍﾟﾗｽﾁﾝﾌｪﾝｼﾞｿﾞ酸塩</a:t>
                      </a:r>
                      <a:endParaRPr kumimoji="1" lang="en-US" altLang="ja-JP" sz="1400" b="1" kern="1200" dirty="0">
                        <a:solidFill>
                          <a:schemeClr val="tx1"/>
                        </a:solidFill>
                        <a:latin typeface="+mn-lt"/>
                        <a:ea typeface="+mn-ea"/>
                        <a:cs typeface="+mn-cs"/>
                      </a:endParaRPr>
                    </a:p>
                    <a:p>
                      <a:pPr marL="0" algn="l" defTabSz="914400" rtl="0" eaLnBrk="1" latinLnBrk="0" hangingPunct="1"/>
                      <a:r>
                        <a:rPr kumimoji="1" lang="ja-JP" altLang="en-US" sz="1400" b="1" kern="1200" dirty="0">
                          <a:solidFill>
                            <a:schemeClr val="tx1"/>
                          </a:solidFill>
                          <a:latin typeface="+mn-lt"/>
                          <a:ea typeface="+mn-ea"/>
                          <a:cs typeface="+mn-cs"/>
                        </a:rPr>
                        <a:t>ｹﾞﾌｨﾁﾆﾌﾞ</a:t>
                      </a:r>
                      <a:endParaRPr kumimoji="1" lang="en-US" altLang="ja-JP" sz="1400" b="1" kern="1200" dirty="0">
                        <a:solidFill>
                          <a:schemeClr val="tx1"/>
                        </a:solidFill>
                        <a:latin typeface="+mn-lt"/>
                        <a:ea typeface="+mn-ea"/>
                        <a:cs typeface="+mn-cs"/>
                      </a:endParaRPr>
                    </a:p>
                    <a:p>
                      <a:pPr marL="0" algn="l" defTabSz="914400" rtl="0" eaLnBrk="1" latinLnBrk="0" hangingPunct="1"/>
                      <a:r>
                        <a:rPr kumimoji="1" lang="ja-JP" altLang="en-US" sz="1400" b="1" kern="1200" dirty="0">
                          <a:solidFill>
                            <a:schemeClr val="tx1"/>
                          </a:solidFill>
                          <a:latin typeface="+mn-lt"/>
                          <a:ea typeface="+mn-ea"/>
                          <a:cs typeface="+mn-cs"/>
                        </a:rPr>
                        <a:t>ｾﾚｺｷｼﾌﾞ</a:t>
                      </a:r>
                      <a:endParaRPr kumimoji="1" lang="en-US" altLang="ja-JP" sz="1400" b="1" kern="1200" dirty="0">
                        <a:solidFill>
                          <a:schemeClr val="tx1"/>
                        </a:solidFill>
                        <a:latin typeface="+mn-lt"/>
                        <a:ea typeface="+mn-ea"/>
                        <a:cs typeface="+mn-cs"/>
                      </a:endParaRPr>
                    </a:p>
                    <a:p>
                      <a:pPr marL="0" algn="l" defTabSz="914400" rtl="0" eaLnBrk="1" latinLnBrk="0" hangingPunct="1"/>
                      <a:r>
                        <a:rPr kumimoji="1" lang="ja-JP" altLang="en-US" sz="1400" b="1" kern="1200" dirty="0">
                          <a:solidFill>
                            <a:schemeClr val="tx1"/>
                          </a:solidFill>
                          <a:latin typeface="+mn-lt"/>
                          <a:ea typeface="+mn-ea"/>
                          <a:cs typeface="+mn-cs"/>
                        </a:rPr>
                        <a:t>ｿﾞﾋﾟｸﾛﾝ</a:t>
                      </a:r>
                      <a:endParaRPr kumimoji="1" lang="en-US" altLang="ja-JP" sz="1400" b="1" kern="1200" dirty="0">
                        <a:solidFill>
                          <a:schemeClr val="tx1"/>
                        </a:solidFill>
                        <a:latin typeface="+mn-lt"/>
                        <a:ea typeface="+mn-ea"/>
                        <a:cs typeface="+mn-cs"/>
                      </a:endParaRPr>
                    </a:p>
                    <a:p>
                      <a:pPr marL="0" algn="l" defTabSz="914400" rtl="0" eaLnBrk="1" latinLnBrk="0" hangingPunct="1"/>
                      <a:r>
                        <a:rPr kumimoji="1" lang="ja-JP" altLang="en-US" sz="1400" b="1" kern="1200" dirty="0">
                          <a:solidFill>
                            <a:schemeClr val="tx1"/>
                          </a:solidFill>
                          <a:latin typeface="+mn-lt"/>
                          <a:ea typeface="+mn-ea"/>
                          <a:cs typeface="+mn-cs"/>
                        </a:rPr>
                        <a:t>ﾄﾘｱｿﾞﾗﾑ</a:t>
                      </a:r>
                      <a:endParaRPr kumimoji="1" lang="en-US" altLang="ja-JP" sz="1400" b="1" kern="1200" dirty="0">
                        <a:solidFill>
                          <a:schemeClr val="tx1"/>
                        </a:solidFill>
                        <a:latin typeface="+mn-lt"/>
                        <a:ea typeface="+mn-ea"/>
                        <a:cs typeface="+mn-cs"/>
                      </a:endParaRPr>
                    </a:p>
                    <a:p>
                      <a:pPr marL="0" algn="l" defTabSz="914400" rtl="0" eaLnBrk="1" latinLnBrk="0" hangingPunct="1"/>
                      <a:r>
                        <a:rPr kumimoji="1" lang="ja-JP" altLang="en-US" sz="1400" b="1" kern="1200" dirty="0">
                          <a:solidFill>
                            <a:schemeClr val="tx1"/>
                          </a:solidFill>
                          <a:latin typeface="+mn-lt"/>
                          <a:ea typeface="+mn-ea"/>
                          <a:cs typeface="+mn-cs"/>
                        </a:rPr>
                        <a:t>ﾋﾞｶﾙﾀﾐﾄﾞ</a:t>
                      </a:r>
                      <a:endParaRPr kumimoji="1" lang="en-US" altLang="ja-JP" sz="1400" b="1" kern="1200" dirty="0">
                        <a:solidFill>
                          <a:schemeClr val="tx1"/>
                        </a:solidFill>
                        <a:latin typeface="+mn-lt"/>
                        <a:ea typeface="+mn-ea"/>
                        <a:cs typeface="+mn-cs"/>
                      </a:endParaRPr>
                    </a:p>
                    <a:p>
                      <a:pPr marL="0" algn="l" defTabSz="914400" rtl="0" eaLnBrk="1" latinLnBrk="0" hangingPunct="1"/>
                      <a:r>
                        <a:rPr kumimoji="1" lang="ja-JP" altLang="en-US" sz="1400" b="1" kern="1200" dirty="0">
                          <a:solidFill>
                            <a:schemeClr val="tx1"/>
                          </a:solidFill>
                          <a:latin typeface="+mn-lt"/>
                          <a:ea typeface="+mn-ea"/>
                          <a:cs typeface="+mn-cs"/>
                        </a:rPr>
                        <a:t>ﾌｪﾉﾌｨﾌﾞﾗｰﾄ</a:t>
                      </a:r>
                      <a:endParaRPr kumimoji="1" lang="en-US" altLang="ja-JP" sz="1400" b="1" kern="1200" dirty="0">
                        <a:solidFill>
                          <a:schemeClr val="tx1"/>
                        </a:solidFill>
                        <a:latin typeface="+mn-lt"/>
                        <a:ea typeface="+mn-ea"/>
                        <a:cs typeface="+mn-cs"/>
                      </a:endParaRPr>
                    </a:p>
                    <a:p>
                      <a:pPr marL="0" algn="l" defTabSz="914400" rtl="0" eaLnBrk="1" latinLnBrk="0" hangingPunct="1"/>
                      <a:r>
                        <a:rPr kumimoji="1" lang="ja-JP" altLang="en-US" sz="1400" b="1" kern="1200" dirty="0">
                          <a:solidFill>
                            <a:schemeClr val="tx1"/>
                          </a:solidFill>
                          <a:latin typeface="+mn-lt"/>
                          <a:ea typeface="+mn-ea"/>
                          <a:cs typeface="+mn-cs"/>
                        </a:rPr>
                        <a:t>ﾘﾙﾏｻﾞﾎﾝ塩酸塩水和物</a:t>
                      </a:r>
                      <a:endParaRPr kumimoji="1" lang="en-US" altLang="ja-JP" sz="1400" b="1" kern="1200" dirty="0">
                        <a:solidFill>
                          <a:schemeClr val="tx1"/>
                        </a:solidFill>
                        <a:latin typeface="+mn-lt"/>
                        <a:ea typeface="+mn-ea"/>
                        <a:cs typeface="+mn-cs"/>
                      </a:endParaRPr>
                    </a:p>
                    <a:p>
                      <a:pPr marL="0" algn="l" defTabSz="914400" rtl="0" eaLnBrk="1" latinLnBrk="0" hangingPunct="1"/>
                      <a:r>
                        <a:rPr kumimoji="1" lang="ja-JP" altLang="en-US" sz="1400" b="1" kern="1200" dirty="0">
                          <a:solidFill>
                            <a:schemeClr val="tx1"/>
                          </a:solidFill>
                          <a:latin typeface="+mn-lt"/>
                          <a:ea typeface="+mn-ea"/>
                          <a:cs typeface="+mn-cs"/>
                        </a:rPr>
                        <a:t>ﾛｽﾊﾞｽﾀﾁﾝｶﾙｼｳﾑ</a:t>
                      </a:r>
                      <a:endParaRPr kumimoji="1" lang="en-US" altLang="ja-JP" sz="1400" b="1" kern="1200" dirty="0">
                        <a:solidFill>
                          <a:schemeClr val="tx1"/>
                        </a:solidFill>
                        <a:latin typeface="+mn-lt"/>
                        <a:ea typeface="+mn-ea"/>
                        <a:cs typeface="+mn-cs"/>
                      </a:endParaRPr>
                    </a:p>
                    <a:p>
                      <a:pPr marL="0" algn="l" defTabSz="914400" rtl="0" eaLnBrk="1" latinLnBrk="0" hangingPunct="1"/>
                      <a:r>
                        <a:rPr kumimoji="1" lang="ja-JP" altLang="en-US" sz="1400" b="1" kern="1200" dirty="0">
                          <a:solidFill>
                            <a:schemeClr val="tx1"/>
                          </a:solidFill>
                          <a:latin typeface="+mn-lt"/>
                          <a:ea typeface="+mn-ea"/>
                          <a:cs typeface="+mn-cs"/>
                        </a:rPr>
                        <a:t>ﾛﾌﾗｾﾞﾌﾟ酸ｴﾁﾙ</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latinLnBrk="0" hangingPunct="1"/>
                      <a:r>
                        <a:rPr kumimoji="1" lang="ja-JP" altLang="en-US" sz="1400" b="1" kern="1200" dirty="0">
                          <a:solidFill>
                            <a:schemeClr val="tx1"/>
                          </a:solidFill>
                          <a:latin typeface="+mn-lt"/>
                          <a:ea typeface="+mn-ea"/>
                          <a:cs typeface="+mn-cs"/>
                        </a:rPr>
                        <a:t>ｶﾍﾞﾙｺﾞﾘﾝ</a:t>
                      </a:r>
                      <a:endParaRPr kumimoji="1" lang="en-US" altLang="ja-JP" sz="1400" b="1" kern="1200" dirty="0">
                        <a:solidFill>
                          <a:schemeClr val="tx1"/>
                        </a:solidFill>
                        <a:latin typeface="+mn-lt"/>
                        <a:ea typeface="+mn-ea"/>
                        <a:cs typeface="+mn-cs"/>
                      </a:endParaRPr>
                    </a:p>
                    <a:p>
                      <a:pPr marL="0" algn="l" defTabSz="914400" rtl="0" eaLnBrk="1" latinLnBrk="0" hangingPunct="1"/>
                      <a:r>
                        <a:rPr kumimoji="1" lang="ja-JP" altLang="en-US" sz="1400" b="1" kern="1200" dirty="0">
                          <a:solidFill>
                            <a:schemeClr val="tx1"/>
                          </a:solidFill>
                          <a:latin typeface="+mn-lt"/>
                          <a:ea typeface="+mn-ea"/>
                          <a:cs typeface="+mn-cs"/>
                        </a:rPr>
                        <a:t>ｸﾛﾍﾟﾗｽﾁﾝﾌｪﾝｼﾞｿﾞ酸塩</a:t>
                      </a:r>
                      <a:endParaRPr kumimoji="1" lang="en-US" altLang="ja-JP" sz="1400" b="1" kern="1200" dirty="0">
                        <a:solidFill>
                          <a:schemeClr val="tx1"/>
                        </a:solidFill>
                        <a:latin typeface="+mn-lt"/>
                        <a:ea typeface="+mn-ea"/>
                        <a:cs typeface="+mn-cs"/>
                      </a:endParaRPr>
                    </a:p>
                    <a:p>
                      <a:pPr marL="0" algn="l" defTabSz="914400" rtl="0" eaLnBrk="1" latinLnBrk="0" hangingPunct="1"/>
                      <a:r>
                        <a:rPr kumimoji="1" lang="ja-JP" altLang="en-US" sz="1400" b="1" kern="1200" dirty="0">
                          <a:solidFill>
                            <a:schemeClr val="tx1"/>
                          </a:solidFill>
                          <a:latin typeface="+mn-lt"/>
                          <a:ea typeface="+mn-ea"/>
                          <a:cs typeface="+mn-cs"/>
                        </a:rPr>
                        <a:t>ｹﾞﾌｨﾁﾆﾌﾞ</a:t>
                      </a:r>
                      <a:endParaRPr kumimoji="1" lang="en-US" altLang="ja-JP" sz="1400" b="1" kern="1200" dirty="0">
                        <a:solidFill>
                          <a:schemeClr val="tx1"/>
                        </a:solidFill>
                        <a:latin typeface="+mn-lt"/>
                        <a:ea typeface="+mn-ea"/>
                        <a:cs typeface="+mn-cs"/>
                      </a:endParaRPr>
                    </a:p>
                    <a:p>
                      <a:pPr marL="0" algn="l" defTabSz="914400" rtl="0" eaLnBrk="1" latinLnBrk="0" hangingPunct="1"/>
                      <a:r>
                        <a:rPr kumimoji="1" lang="ja-JP" altLang="en-US" sz="1400" b="1" kern="1200" dirty="0">
                          <a:solidFill>
                            <a:schemeClr val="tx1"/>
                          </a:solidFill>
                          <a:latin typeface="+mn-lt"/>
                          <a:ea typeface="+mn-ea"/>
                          <a:cs typeface="+mn-cs"/>
                        </a:rPr>
                        <a:t>ｺﾎﾟﾋﾞﾄﾞﾝ</a:t>
                      </a:r>
                      <a:endParaRPr kumimoji="1" lang="en-US" altLang="ja-JP" sz="1400" b="1" kern="1200" dirty="0">
                        <a:solidFill>
                          <a:schemeClr val="tx1"/>
                        </a:solidFill>
                        <a:latin typeface="+mn-lt"/>
                        <a:ea typeface="+mn-ea"/>
                        <a:cs typeface="+mn-cs"/>
                      </a:endParaRPr>
                    </a:p>
                    <a:p>
                      <a:pPr marL="0" algn="l" defTabSz="914400" rtl="0" eaLnBrk="1" latinLnBrk="0" hangingPunct="1"/>
                      <a:r>
                        <a:rPr kumimoji="1" lang="ja-JP" altLang="en-US" sz="1400" b="1" kern="1200" dirty="0">
                          <a:solidFill>
                            <a:schemeClr val="tx1"/>
                          </a:solidFill>
                          <a:latin typeface="+mn-lt"/>
                          <a:ea typeface="+mn-ea"/>
                          <a:cs typeface="+mn-cs"/>
                        </a:rPr>
                        <a:t>ｾﾚｺｷｼﾌﾞ</a:t>
                      </a:r>
                      <a:endParaRPr kumimoji="1" lang="en-US" altLang="ja-JP" sz="1400" b="1" kern="1200" dirty="0">
                        <a:solidFill>
                          <a:schemeClr val="tx1"/>
                        </a:solidFill>
                        <a:latin typeface="+mn-lt"/>
                        <a:ea typeface="+mn-ea"/>
                        <a:cs typeface="+mn-cs"/>
                      </a:endParaRPr>
                    </a:p>
                    <a:p>
                      <a:pPr marL="0" algn="l" defTabSz="914400" rtl="0" eaLnBrk="1" latinLnBrk="0" hangingPunct="1"/>
                      <a:r>
                        <a:rPr kumimoji="1" lang="ja-JP" altLang="en-US" sz="1400" b="1" kern="1200" dirty="0">
                          <a:solidFill>
                            <a:schemeClr val="tx1"/>
                          </a:solidFill>
                          <a:latin typeface="+mn-lt"/>
                          <a:ea typeface="+mn-ea"/>
                          <a:cs typeface="+mn-cs"/>
                        </a:rPr>
                        <a:t>ｿﾞﾋﾟｸﾛﾝ</a:t>
                      </a:r>
                      <a:endParaRPr kumimoji="1" lang="en-US" altLang="ja-JP" sz="1400" b="1" kern="1200" dirty="0">
                        <a:solidFill>
                          <a:schemeClr val="tx1"/>
                        </a:solidFill>
                        <a:latin typeface="+mn-lt"/>
                        <a:ea typeface="+mn-ea"/>
                        <a:cs typeface="+mn-cs"/>
                      </a:endParaRPr>
                    </a:p>
                    <a:p>
                      <a:pPr marL="0" algn="l" defTabSz="914400" rtl="0" eaLnBrk="1" latinLnBrk="0" hangingPunct="1"/>
                      <a:r>
                        <a:rPr kumimoji="1" lang="ja-JP" altLang="en-US" sz="1400" b="1" kern="1200" dirty="0">
                          <a:solidFill>
                            <a:schemeClr val="tx1"/>
                          </a:solidFill>
                          <a:latin typeface="+mn-lt"/>
                          <a:ea typeface="+mn-ea"/>
                          <a:cs typeface="+mn-cs"/>
                        </a:rPr>
                        <a:t>ﾄﾘｱｿﾞﾗﾑ</a:t>
                      </a:r>
                      <a:endParaRPr kumimoji="1" lang="en-US" altLang="ja-JP" sz="1400" b="1" kern="1200" dirty="0">
                        <a:solidFill>
                          <a:schemeClr val="tx1"/>
                        </a:solidFill>
                        <a:latin typeface="+mn-lt"/>
                        <a:ea typeface="+mn-ea"/>
                        <a:cs typeface="+mn-cs"/>
                      </a:endParaRPr>
                    </a:p>
                    <a:p>
                      <a:pPr marL="0" algn="l" defTabSz="914400" rtl="0" eaLnBrk="1" latinLnBrk="0" hangingPunct="1"/>
                      <a:r>
                        <a:rPr kumimoji="1" lang="ja-JP" altLang="en-US" sz="1400" b="1" kern="1200" dirty="0">
                          <a:solidFill>
                            <a:schemeClr val="tx1"/>
                          </a:solidFill>
                          <a:latin typeface="+mn-lt"/>
                          <a:ea typeface="+mn-ea"/>
                          <a:cs typeface="+mn-cs"/>
                        </a:rPr>
                        <a:t>ﾋﾞｶﾙﾀﾐﾄﾞ</a:t>
                      </a:r>
                      <a:endParaRPr kumimoji="1" lang="en-US" altLang="ja-JP" sz="1400" b="1" kern="1200" dirty="0">
                        <a:solidFill>
                          <a:schemeClr val="tx1"/>
                        </a:solidFill>
                        <a:latin typeface="+mn-lt"/>
                        <a:ea typeface="+mn-ea"/>
                        <a:cs typeface="+mn-cs"/>
                      </a:endParaRPr>
                    </a:p>
                    <a:p>
                      <a:pPr marL="0" algn="l" defTabSz="914400" rtl="0" eaLnBrk="1" latinLnBrk="0" hangingPunct="1"/>
                      <a:r>
                        <a:rPr kumimoji="1" lang="ja-JP" altLang="en-US" sz="1400" b="1" kern="1200" dirty="0">
                          <a:solidFill>
                            <a:schemeClr val="tx1"/>
                          </a:solidFill>
                          <a:latin typeface="+mn-lt"/>
                          <a:ea typeface="+mn-ea"/>
                          <a:cs typeface="+mn-cs"/>
                        </a:rPr>
                        <a:t>ﾌｪﾉﾌｨﾌﾞﾗｰﾄ</a:t>
                      </a:r>
                      <a:endParaRPr kumimoji="1" lang="en-US" altLang="ja-JP" sz="1400" b="1" kern="1200" dirty="0">
                        <a:solidFill>
                          <a:schemeClr val="tx1"/>
                        </a:solidFill>
                        <a:latin typeface="+mn-lt"/>
                        <a:ea typeface="+mn-ea"/>
                        <a:cs typeface="+mn-cs"/>
                      </a:endParaRPr>
                    </a:p>
                    <a:p>
                      <a:pPr marL="0" algn="l" defTabSz="914400" rtl="0" eaLnBrk="1" latinLnBrk="0" hangingPunct="1"/>
                      <a:r>
                        <a:rPr kumimoji="1" lang="ja-JP" altLang="en-US" sz="1400" b="1" kern="1200" dirty="0">
                          <a:solidFill>
                            <a:schemeClr val="tx1"/>
                          </a:solidFill>
                          <a:latin typeface="+mn-lt"/>
                          <a:ea typeface="+mn-ea"/>
                          <a:cs typeface="+mn-cs"/>
                        </a:rPr>
                        <a:t>ﾗｳﾘﾙ硫酸ﾅﾄﾘｳﾑ</a:t>
                      </a:r>
                      <a:endParaRPr kumimoji="1" lang="en-US" altLang="ja-JP" sz="1400" b="1" kern="1200" dirty="0">
                        <a:solidFill>
                          <a:schemeClr val="tx1"/>
                        </a:solidFill>
                        <a:latin typeface="+mn-lt"/>
                        <a:ea typeface="+mn-ea"/>
                        <a:cs typeface="+mn-cs"/>
                      </a:endParaRPr>
                    </a:p>
                    <a:p>
                      <a:pPr marL="0" algn="l" defTabSz="914400" rtl="0" eaLnBrk="1" latinLnBrk="0" hangingPunct="1"/>
                      <a:r>
                        <a:rPr kumimoji="1" lang="ja-JP" altLang="en-US" sz="1400" b="1" kern="1200" dirty="0">
                          <a:solidFill>
                            <a:schemeClr val="tx1"/>
                          </a:solidFill>
                          <a:latin typeface="+mn-lt"/>
                          <a:ea typeface="+mn-ea"/>
                          <a:cs typeface="+mn-cs"/>
                        </a:rPr>
                        <a:t>ﾘﾙﾏｻﾞﾎﾝ塩酸塩水和物</a:t>
                      </a:r>
                      <a:endParaRPr kumimoji="1" lang="en-US" altLang="ja-JP" sz="1400" b="1" kern="1200" dirty="0">
                        <a:solidFill>
                          <a:schemeClr val="tx1"/>
                        </a:solidFill>
                        <a:latin typeface="+mn-lt"/>
                        <a:ea typeface="+mn-ea"/>
                        <a:cs typeface="+mn-cs"/>
                      </a:endParaRPr>
                    </a:p>
                    <a:p>
                      <a:pPr marL="0" algn="l" defTabSz="914400" rtl="0" eaLnBrk="1" latinLnBrk="0" hangingPunct="1"/>
                      <a:r>
                        <a:rPr kumimoji="1" lang="ja-JP" altLang="en-US" sz="1400" b="1" kern="1200" dirty="0">
                          <a:solidFill>
                            <a:schemeClr val="tx1"/>
                          </a:solidFill>
                          <a:latin typeface="+mn-lt"/>
                          <a:ea typeface="+mn-ea"/>
                          <a:cs typeface="+mn-cs"/>
                        </a:rPr>
                        <a:t>ﾛｽﾊﾞｽﾀﾁﾝｶﾙｼｳﾑ</a:t>
                      </a:r>
                      <a:endParaRPr kumimoji="1" lang="en-US" altLang="ja-JP" sz="1400" b="1" kern="1200" dirty="0">
                        <a:solidFill>
                          <a:schemeClr val="tx1"/>
                        </a:solidFill>
                        <a:latin typeface="+mn-lt"/>
                        <a:ea typeface="+mn-ea"/>
                        <a:cs typeface="+mn-cs"/>
                      </a:endParaRPr>
                    </a:p>
                    <a:p>
                      <a:pPr marL="0" algn="l" defTabSz="914400" rtl="0" eaLnBrk="1" latinLnBrk="0" hangingPunct="1"/>
                      <a:r>
                        <a:rPr kumimoji="1" lang="ja-JP" altLang="en-US" sz="1400" b="1" kern="1200" dirty="0">
                          <a:solidFill>
                            <a:schemeClr val="tx1"/>
                          </a:solidFill>
                          <a:latin typeface="+mn-lt"/>
                          <a:ea typeface="+mn-ea"/>
                          <a:cs typeface="+mn-cs"/>
                        </a:rPr>
                        <a:t>ﾛﾌﾗｾﾞﾌﾟ酸ｴﾁﾙ</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29821165"/>
                  </a:ext>
                </a:extLst>
              </a:tr>
            </a:tbl>
          </a:graphicData>
        </a:graphic>
      </p:graphicFrame>
      <p:pic>
        <p:nvPicPr>
          <p:cNvPr id="20" name="図 19" descr="抽象, 挿絵 が含まれている画像&#10;&#10;自動的に生成された説明">
            <a:extLst>
              <a:ext uri="{FF2B5EF4-FFF2-40B4-BE49-F238E27FC236}">
                <a16:creationId xmlns:a16="http://schemas.microsoft.com/office/drawing/2014/main" id="{3FDA7667-53A3-49AE-81DB-D90564BD94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9316" y="4232305"/>
            <a:ext cx="1106408" cy="1106408"/>
          </a:xfrm>
          <a:prstGeom prst="rect">
            <a:avLst/>
          </a:prstGeom>
        </p:spPr>
      </p:pic>
      <p:pic>
        <p:nvPicPr>
          <p:cNvPr id="21" name="図 20" descr="挿絵, 抽象 が含まれている画像&#10;&#10;自動的に生成された説明">
            <a:extLst>
              <a:ext uri="{FF2B5EF4-FFF2-40B4-BE49-F238E27FC236}">
                <a16:creationId xmlns:a16="http://schemas.microsoft.com/office/drawing/2014/main" id="{FEFDBB91-DFA5-4F19-95C3-EAC2F0BC1E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8401" y="4256629"/>
            <a:ext cx="997159" cy="1082084"/>
          </a:xfrm>
          <a:prstGeom prst="rect">
            <a:avLst/>
          </a:prstGeom>
        </p:spPr>
      </p:pic>
    </p:spTree>
    <p:extLst>
      <p:ext uri="{BB962C8B-B14F-4D97-AF65-F5344CB8AC3E}">
        <p14:creationId xmlns:p14="http://schemas.microsoft.com/office/powerpoint/2010/main" val="12917760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B0143529-84A9-4FA7-9BDD-3EA09D736E0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400" b="0" i="1" u="none" strike="noStrike" kern="1200" cap="none" spc="0" normalizeH="0" baseline="0" noProof="0">
                <a:ln>
                  <a:noFill/>
                </a:ln>
                <a:solidFill>
                  <a:prstClr val="white"/>
                </a:solidFill>
                <a:effectLst/>
                <a:uLnTx/>
                <a:uFillTx/>
                <a:latin typeface="Calibri" panose="020F0502020204030204"/>
                <a:ea typeface="+mn-ea"/>
                <a:cs typeface="+mn-cs"/>
              </a:rPr>
              <a:t>ENVIRONMENTAL TECHNICAL Co., Ltd</a:t>
            </a:r>
            <a:endParaRPr kumimoji="1" lang="en-US" sz="1400" b="0"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スライド番号プレースホルダー 2">
            <a:extLst>
              <a:ext uri="{FF2B5EF4-FFF2-40B4-BE49-F238E27FC236}">
                <a16:creationId xmlns:a16="http://schemas.microsoft.com/office/drawing/2014/main" id="{DF815553-2C39-4E23-A8E2-83B6D766F14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1845F5A-061D-4825-9AE9-D7794091C6CF}" type="slidenum">
              <a:rPr kumimoji="1" lang="en-US"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a:t>
            </a:fld>
            <a:r>
              <a:rPr kumimoji="1" lang="ja-JP" altLang="en-US" sz="1800" b="0" i="0" u="none" strike="noStrike" kern="1200" cap="none" spc="0" normalizeH="0" baseline="0" noProof="0" dirty="0">
                <a:ln>
                  <a:noFill/>
                </a:ln>
                <a:solidFill>
                  <a:prstClr val="white"/>
                </a:solidFill>
                <a:effectLst/>
                <a:uLnTx/>
                <a:uFillTx/>
                <a:latin typeface="Calibri" panose="020F0502020204030204"/>
                <a:ea typeface="+mn-ea"/>
                <a:cs typeface="+mn-cs"/>
              </a:rPr>
              <a:t>／</a:t>
            </a:r>
            <a:r>
              <a:rPr kumimoji="1" lang="en-US" altLang="ja-JP" sz="1800" b="0" i="0" u="none" strike="noStrike" kern="1200" cap="none" spc="0" normalizeH="0" baseline="0" noProof="0" dirty="0">
                <a:ln>
                  <a:noFill/>
                </a:ln>
                <a:solidFill>
                  <a:prstClr val="white"/>
                </a:solidFill>
                <a:effectLst/>
                <a:uLnTx/>
                <a:uFillTx/>
                <a:latin typeface="Calibri" panose="020F0502020204030204"/>
                <a:ea typeface="+mn-ea"/>
                <a:cs typeface="+mn-cs"/>
              </a:rPr>
              <a:t>46</a:t>
            </a:r>
            <a:endParaRPr kumimoji="1"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四角形: 角を丸くする 6">
            <a:extLst>
              <a:ext uri="{FF2B5EF4-FFF2-40B4-BE49-F238E27FC236}">
                <a16:creationId xmlns:a16="http://schemas.microsoft.com/office/drawing/2014/main" id="{D9043E02-82C6-43A7-9724-011E309D5364}"/>
              </a:ext>
            </a:extLst>
          </p:cNvPr>
          <p:cNvSpPr/>
          <p:nvPr/>
        </p:nvSpPr>
        <p:spPr>
          <a:xfrm>
            <a:off x="689316" y="590840"/>
            <a:ext cx="10663311" cy="59084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JP18</a:t>
            </a:r>
            <a:r>
              <a:rPr kumimoji="1" lang="ja-JP" altLang="en-US"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　新規収載（参考情報）</a:t>
            </a:r>
          </a:p>
        </p:txBody>
      </p:sp>
      <p:sp>
        <p:nvSpPr>
          <p:cNvPr id="11" name="四角形: 角を丸くする 10">
            <a:extLst>
              <a:ext uri="{FF2B5EF4-FFF2-40B4-BE49-F238E27FC236}">
                <a16:creationId xmlns:a16="http://schemas.microsoft.com/office/drawing/2014/main" id="{C3C0D51C-7E0F-4287-9AA5-DE7BC36A5EA1}"/>
              </a:ext>
            </a:extLst>
          </p:cNvPr>
          <p:cNvSpPr/>
          <p:nvPr/>
        </p:nvSpPr>
        <p:spPr>
          <a:xfrm>
            <a:off x="1120196" y="1308294"/>
            <a:ext cx="10832123" cy="2273106"/>
          </a:xfrm>
          <a:prstGeom prst="roundRect">
            <a:avLst/>
          </a:prstGeom>
          <a:solidFill>
            <a:srgbClr val="E8ECE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ＭＳ Ｐゴシック" panose="020B0600070205080204" pitchFamily="50" charset="-128"/>
              <a:cs typeface="+mn-cs"/>
            </a:endParaRPr>
          </a:p>
        </p:txBody>
      </p:sp>
      <p:sp>
        <p:nvSpPr>
          <p:cNvPr id="13" name="テキスト ボックス 12">
            <a:extLst>
              <a:ext uri="{FF2B5EF4-FFF2-40B4-BE49-F238E27FC236}">
                <a16:creationId xmlns:a16="http://schemas.microsoft.com/office/drawing/2014/main" id="{E3055A75-C0E2-41C1-8D3A-A04133D0348C}"/>
              </a:ext>
            </a:extLst>
          </p:cNvPr>
          <p:cNvSpPr txBox="1"/>
          <p:nvPr/>
        </p:nvSpPr>
        <p:spPr>
          <a:xfrm>
            <a:off x="1561514" y="2150570"/>
            <a:ext cx="637266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☆前文の追加</a:t>
            </a:r>
          </a:p>
        </p:txBody>
      </p:sp>
      <p:sp>
        <p:nvSpPr>
          <p:cNvPr id="15" name="テキスト ボックス 14">
            <a:extLst>
              <a:ext uri="{FF2B5EF4-FFF2-40B4-BE49-F238E27FC236}">
                <a16:creationId xmlns:a16="http://schemas.microsoft.com/office/drawing/2014/main" id="{CEC6F2D3-AE66-4B30-BA65-4C6191993755}"/>
              </a:ext>
            </a:extLst>
          </p:cNvPr>
          <p:cNvSpPr txBox="1"/>
          <p:nvPr/>
        </p:nvSpPr>
        <p:spPr>
          <a:xfrm>
            <a:off x="1828798" y="2465374"/>
            <a:ext cx="7658101" cy="1015663"/>
          </a:xfrm>
          <a:prstGeom prst="rect">
            <a:avLst/>
          </a:prstGeom>
          <a:noFill/>
        </p:spPr>
        <p:txBody>
          <a:bodyPr wrap="square" rtlCol="0">
            <a:spAutoFit/>
          </a:bodyPr>
          <a:lstStyle/>
          <a:p>
            <a:pPr marL="182563" marR="0" lvl="0" algn="l" defTabSz="914400" rtl="0" eaLnBrk="1" fontAlgn="auto" latinLnBrk="0" hangingPunct="1">
              <a:lnSpc>
                <a:spcPct val="100000"/>
              </a:lnSpc>
              <a:spcBef>
                <a:spcPts val="0"/>
              </a:spcBef>
              <a:spcAft>
                <a:spcPts val="0"/>
              </a:spcAft>
              <a:buClrTx/>
              <a:buSzTx/>
              <a:buFontTx/>
              <a:buNone/>
              <a:tabLst/>
              <a:defRPr/>
            </a:pPr>
            <a:r>
              <a:rPr lang="en-US" altLang="ja-JP" sz="2000" b="1" dirty="0">
                <a:solidFill>
                  <a:srgbClr val="D905C0"/>
                </a:solidFill>
                <a:latin typeface="Calibri" panose="020F0502020204030204"/>
                <a:ea typeface="ＭＳ Ｐゴシック" panose="020B0600070205080204" pitchFamily="50" charset="-128"/>
              </a:rPr>
              <a:t>G0.~G8.</a:t>
            </a:r>
            <a:r>
              <a:rPr lang="ja-JP" altLang="en-US" sz="2000" b="1" dirty="0">
                <a:solidFill>
                  <a:srgbClr val="D905C0"/>
                </a:solidFill>
                <a:latin typeface="Calibri" panose="020F0502020204030204"/>
                <a:ea typeface="ＭＳ Ｐゴシック" panose="020B0600070205080204" pitchFamily="50" charset="-128"/>
              </a:rPr>
              <a:t>、</a:t>
            </a:r>
            <a:r>
              <a:rPr lang="en-US" altLang="ja-JP" sz="2000" b="1" dirty="0">
                <a:solidFill>
                  <a:srgbClr val="D905C0"/>
                </a:solidFill>
                <a:latin typeface="Calibri" panose="020F0502020204030204"/>
                <a:ea typeface="ＭＳ Ｐゴシック" panose="020B0600070205080204" pitchFamily="50" charset="-128"/>
              </a:rPr>
              <a:t>GZ.</a:t>
            </a:r>
            <a:r>
              <a:rPr lang="ja-JP" altLang="en-US" sz="2000" b="1" dirty="0">
                <a:solidFill>
                  <a:srgbClr val="D905C0"/>
                </a:solidFill>
                <a:latin typeface="Calibri" panose="020F0502020204030204"/>
                <a:ea typeface="ＭＳ Ｐゴシック" panose="020B0600070205080204" pitchFamily="50" charset="-128"/>
              </a:rPr>
              <a:t>のカテゴリ一覧</a:t>
            </a:r>
            <a:endParaRPr lang="en-US" altLang="ja-JP" sz="2000" b="1" dirty="0">
              <a:solidFill>
                <a:srgbClr val="D905C0"/>
              </a:solidFill>
              <a:latin typeface="Calibri" panose="020F0502020204030204"/>
              <a:ea typeface="ＭＳ Ｐゴシック" panose="020B0600070205080204" pitchFamily="50" charset="-128"/>
            </a:endParaRPr>
          </a:p>
          <a:p>
            <a:pPr marL="182563" marR="0" lvl="0" algn="l" defTabSz="914400" rtl="0" eaLnBrk="1" fontAlgn="auto" latinLnBrk="0" hangingPunct="1">
              <a:lnSpc>
                <a:spcPct val="100000"/>
              </a:lnSpc>
              <a:spcBef>
                <a:spcPts val="0"/>
              </a:spcBef>
              <a:spcAft>
                <a:spcPts val="0"/>
              </a:spcAft>
              <a:buClrTx/>
              <a:buSzTx/>
              <a:buFontTx/>
              <a:buNone/>
              <a:tabLst/>
              <a:defRPr/>
            </a:pPr>
            <a:r>
              <a:rPr lang="ja-JP" altLang="en-US" sz="2000" b="1" dirty="0">
                <a:solidFill>
                  <a:srgbClr val="D905C0"/>
                </a:solidFill>
                <a:latin typeface="Calibri" panose="020F0502020204030204"/>
                <a:ea typeface="ＭＳ Ｐゴシック" panose="020B0600070205080204" pitchFamily="50" charset="-128"/>
              </a:rPr>
              <a:t>カテゴリ固有番号の説明</a:t>
            </a:r>
            <a:endParaRPr lang="en-US" altLang="ja-JP" sz="2000" b="1" dirty="0">
              <a:solidFill>
                <a:srgbClr val="D905C0"/>
              </a:solidFill>
              <a:latin typeface="Calibri" panose="020F0502020204030204"/>
              <a:ea typeface="ＭＳ Ｐゴシック" panose="020B0600070205080204" pitchFamily="50" charset="-128"/>
            </a:endParaRPr>
          </a:p>
          <a:p>
            <a:pPr marL="182563" marR="0" lvl="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rPr>
              <a:t>改正内容</a:t>
            </a:r>
            <a:endParaRPr kumimoji="1" lang="en-US" altLang="ja-JP"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endParaRPr>
          </a:p>
        </p:txBody>
      </p:sp>
      <p:sp>
        <p:nvSpPr>
          <p:cNvPr id="25" name="テキスト ボックス 24">
            <a:extLst>
              <a:ext uri="{FF2B5EF4-FFF2-40B4-BE49-F238E27FC236}">
                <a16:creationId xmlns:a16="http://schemas.microsoft.com/office/drawing/2014/main" id="{5A8AD371-83CA-46F1-9097-AAA41BD6A631}"/>
              </a:ext>
            </a:extLst>
          </p:cNvPr>
          <p:cNvSpPr txBox="1"/>
          <p:nvPr/>
        </p:nvSpPr>
        <p:spPr>
          <a:xfrm>
            <a:off x="1561514" y="1376083"/>
            <a:ext cx="637266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☆全体的な改正点</a:t>
            </a:r>
          </a:p>
        </p:txBody>
      </p:sp>
      <p:sp>
        <p:nvSpPr>
          <p:cNvPr id="26" name="テキスト ボックス 25">
            <a:extLst>
              <a:ext uri="{FF2B5EF4-FFF2-40B4-BE49-F238E27FC236}">
                <a16:creationId xmlns:a16="http://schemas.microsoft.com/office/drawing/2014/main" id="{1DB4C7A8-07B1-4399-BE43-940416D2E677}"/>
              </a:ext>
            </a:extLst>
          </p:cNvPr>
          <p:cNvSpPr txBox="1"/>
          <p:nvPr/>
        </p:nvSpPr>
        <p:spPr>
          <a:xfrm>
            <a:off x="1828798" y="1716265"/>
            <a:ext cx="7658101" cy="400110"/>
          </a:xfrm>
          <a:prstGeom prst="rect">
            <a:avLst/>
          </a:prstGeom>
          <a:noFill/>
        </p:spPr>
        <p:txBody>
          <a:bodyPr wrap="square" rtlCol="0">
            <a:spAutoFit/>
          </a:bodyPr>
          <a:lstStyle/>
          <a:p>
            <a:pPr marL="182563" marR="0" lvl="0" algn="l" defTabSz="914400" rtl="0" eaLnBrk="1" fontAlgn="auto" latinLnBrk="0" hangingPunct="1">
              <a:lnSpc>
                <a:spcPct val="100000"/>
              </a:lnSpc>
              <a:spcBef>
                <a:spcPts val="0"/>
              </a:spcBef>
              <a:spcAft>
                <a:spcPts val="0"/>
              </a:spcAft>
              <a:buClrTx/>
              <a:buSzTx/>
              <a:buFontTx/>
              <a:buNone/>
              <a:tabLst/>
              <a:defRPr/>
            </a:pPr>
            <a:r>
              <a:rPr lang="ja-JP" altLang="en-US" sz="2000" b="1" dirty="0">
                <a:solidFill>
                  <a:srgbClr val="D905C0"/>
                </a:solidFill>
                <a:latin typeface="Calibri" panose="020F0502020204030204"/>
                <a:ea typeface="ＭＳ Ｐゴシック" panose="020B0600070205080204" pitchFamily="50" charset="-128"/>
              </a:rPr>
              <a:t>カテゴリ固有番号の追加</a:t>
            </a:r>
            <a:endParaRPr kumimoji="1" lang="en-US" altLang="ja-JP"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endParaRPr>
          </a:p>
        </p:txBody>
      </p:sp>
      <p:pic>
        <p:nvPicPr>
          <p:cNvPr id="27" name="図 26" descr="挿絵, 抽象 が含まれている画像&#10;&#10;自動的に生成された説明">
            <a:extLst>
              <a:ext uri="{FF2B5EF4-FFF2-40B4-BE49-F238E27FC236}">
                <a16:creationId xmlns:a16="http://schemas.microsoft.com/office/drawing/2014/main" id="{0C139030-638E-456A-9055-C69B027F36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9346" y="4079635"/>
            <a:ext cx="1305217" cy="1529598"/>
          </a:xfrm>
          <a:prstGeom prst="rect">
            <a:avLst/>
          </a:prstGeom>
        </p:spPr>
      </p:pic>
      <p:sp>
        <p:nvSpPr>
          <p:cNvPr id="28" name="吹き出し: 角を丸めた四角形 27">
            <a:extLst>
              <a:ext uri="{FF2B5EF4-FFF2-40B4-BE49-F238E27FC236}">
                <a16:creationId xmlns:a16="http://schemas.microsoft.com/office/drawing/2014/main" id="{DEAD5F70-652D-4A28-9D14-AC6544878680}"/>
              </a:ext>
            </a:extLst>
          </p:cNvPr>
          <p:cNvSpPr/>
          <p:nvPr/>
        </p:nvSpPr>
        <p:spPr>
          <a:xfrm>
            <a:off x="3042594" y="4134824"/>
            <a:ext cx="5860106" cy="1140562"/>
          </a:xfrm>
          <a:prstGeom prst="wedgeRoundRectCallout">
            <a:avLst>
              <a:gd name="adj1" fmla="val -58611"/>
              <a:gd name="adj2" fmla="val -7807"/>
              <a:gd name="adj3" fmla="val 16667"/>
            </a:avLst>
          </a:prstGeom>
          <a:solidFill>
            <a:srgbClr val="FFDDE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dirty="0">
                <a:solidFill>
                  <a:schemeClr val="tx1"/>
                </a:solidFill>
                <a:latin typeface="HGP創英角ﾎﾟｯﾌﾟ体" panose="040B0A00000000000000" pitchFamily="50" charset="-128"/>
                <a:ea typeface="HGP創英角ﾎﾟｯﾌﾟ体" panose="040B0A00000000000000" pitchFamily="50" charset="-128"/>
              </a:rPr>
              <a:t>固有番号が付いて分かりやすくなったな！</a:t>
            </a:r>
            <a:endParaRPr kumimoji="1" lang="ja-JP" altLang="en-US" sz="2400" dirty="0">
              <a:solidFill>
                <a:schemeClr val="tx1"/>
              </a:solidFill>
              <a:latin typeface="HGP創英角ﾎﾟｯﾌﾟ体" panose="040B0A00000000000000" pitchFamily="50" charset="-128"/>
              <a:ea typeface="HGP創英角ﾎﾟｯﾌﾟ体" panose="040B0A00000000000000" pitchFamily="50" charset="-128"/>
            </a:endParaRPr>
          </a:p>
        </p:txBody>
      </p:sp>
    </p:spTree>
    <p:extLst>
      <p:ext uri="{BB962C8B-B14F-4D97-AF65-F5344CB8AC3E}">
        <p14:creationId xmlns:p14="http://schemas.microsoft.com/office/powerpoint/2010/main" val="14308931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B0143529-84A9-4FA7-9BDD-3EA09D736E0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400" b="0" i="1" u="none" strike="noStrike" kern="1200" cap="none" spc="0" normalizeH="0" baseline="0" noProof="0">
                <a:ln>
                  <a:noFill/>
                </a:ln>
                <a:solidFill>
                  <a:prstClr val="white"/>
                </a:solidFill>
                <a:effectLst/>
                <a:uLnTx/>
                <a:uFillTx/>
                <a:latin typeface="Calibri" panose="020F0502020204030204"/>
                <a:ea typeface="+mn-ea"/>
                <a:cs typeface="+mn-cs"/>
              </a:rPr>
              <a:t>ENVIRONMENTAL TECHNICAL Co., Ltd</a:t>
            </a:r>
            <a:endParaRPr kumimoji="1" lang="en-US" sz="1400" b="0"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スライド番号プレースホルダー 2">
            <a:extLst>
              <a:ext uri="{FF2B5EF4-FFF2-40B4-BE49-F238E27FC236}">
                <a16:creationId xmlns:a16="http://schemas.microsoft.com/office/drawing/2014/main" id="{DF815553-2C39-4E23-A8E2-83B6D766F14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1845F5A-061D-4825-9AE9-D7794091C6CF}" type="slidenum">
              <a:rPr kumimoji="1" lang="en-US"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a:t>
            </a:fld>
            <a:r>
              <a:rPr kumimoji="1" lang="ja-JP" altLang="en-US" sz="1800" b="0" i="0" u="none" strike="noStrike" kern="1200" cap="none" spc="0" normalizeH="0" baseline="0" noProof="0" dirty="0">
                <a:ln>
                  <a:noFill/>
                </a:ln>
                <a:solidFill>
                  <a:prstClr val="white"/>
                </a:solidFill>
                <a:effectLst/>
                <a:uLnTx/>
                <a:uFillTx/>
                <a:latin typeface="Calibri" panose="020F0502020204030204"/>
                <a:ea typeface="+mn-ea"/>
                <a:cs typeface="+mn-cs"/>
              </a:rPr>
              <a:t>／</a:t>
            </a:r>
            <a:r>
              <a:rPr kumimoji="1" lang="en-US" altLang="ja-JP" sz="1800" b="0" i="0" u="none" strike="noStrike" kern="1200" cap="none" spc="0" normalizeH="0" baseline="0" noProof="0" dirty="0">
                <a:ln>
                  <a:noFill/>
                </a:ln>
                <a:solidFill>
                  <a:prstClr val="white"/>
                </a:solidFill>
                <a:effectLst/>
                <a:uLnTx/>
                <a:uFillTx/>
                <a:latin typeface="Calibri" panose="020F0502020204030204"/>
                <a:ea typeface="+mn-ea"/>
                <a:cs typeface="+mn-cs"/>
              </a:rPr>
              <a:t>46</a:t>
            </a:r>
            <a:endParaRPr kumimoji="1"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四角形: 角を丸くする 6">
            <a:extLst>
              <a:ext uri="{FF2B5EF4-FFF2-40B4-BE49-F238E27FC236}">
                <a16:creationId xmlns:a16="http://schemas.microsoft.com/office/drawing/2014/main" id="{D9043E02-82C6-43A7-9724-011E309D5364}"/>
              </a:ext>
            </a:extLst>
          </p:cNvPr>
          <p:cNvSpPr/>
          <p:nvPr/>
        </p:nvSpPr>
        <p:spPr>
          <a:xfrm>
            <a:off x="689316" y="590840"/>
            <a:ext cx="10663311" cy="59084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JP18</a:t>
            </a:r>
            <a:r>
              <a:rPr kumimoji="1" lang="ja-JP" altLang="en-US"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　新規収載（参考情報）</a:t>
            </a:r>
          </a:p>
        </p:txBody>
      </p:sp>
      <p:sp>
        <p:nvSpPr>
          <p:cNvPr id="11" name="四角形: 角を丸くする 10">
            <a:extLst>
              <a:ext uri="{FF2B5EF4-FFF2-40B4-BE49-F238E27FC236}">
                <a16:creationId xmlns:a16="http://schemas.microsoft.com/office/drawing/2014/main" id="{C3C0D51C-7E0F-4287-9AA5-DE7BC36A5EA1}"/>
              </a:ext>
            </a:extLst>
          </p:cNvPr>
          <p:cNvSpPr/>
          <p:nvPr/>
        </p:nvSpPr>
        <p:spPr>
          <a:xfrm>
            <a:off x="1120196" y="1308294"/>
            <a:ext cx="10832123" cy="3078804"/>
          </a:xfrm>
          <a:prstGeom prst="roundRect">
            <a:avLst/>
          </a:prstGeom>
          <a:solidFill>
            <a:srgbClr val="E8ECE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ＭＳ Ｐゴシック" panose="020B0600070205080204" pitchFamily="50" charset="-128"/>
              <a:cs typeface="+mn-cs"/>
            </a:endParaRPr>
          </a:p>
        </p:txBody>
      </p:sp>
      <p:sp>
        <p:nvSpPr>
          <p:cNvPr id="14" name="テキスト ボックス 13">
            <a:extLst>
              <a:ext uri="{FF2B5EF4-FFF2-40B4-BE49-F238E27FC236}">
                <a16:creationId xmlns:a16="http://schemas.microsoft.com/office/drawing/2014/main" id="{4419E249-D128-4F80-9591-008AA6D3C5DA}"/>
              </a:ext>
            </a:extLst>
          </p:cNvPr>
          <p:cNvSpPr txBox="1"/>
          <p:nvPr/>
        </p:nvSpPr>
        <p:spPr>
          <a:xfrm>
            <a:off x="1561514" y="1357160"/>
            <a:ext cx="637266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a:t>
            </a:r>
            <a:r>
              <a:rPr kumimoji="1" lang="en-US" altLang="ja-JP"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G0.</a:t>
            </a:r>
            <a:r>
              <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　医薬品品質に関する基本的事項</a:t>
            </a:r>
          </a:p>
        </p:txBody>
      </p:sp>
      <p:sp>
        <p:nvSpPr>
          <p:cNvPr id="16" name="テキスト ボックス 15">
            <a:extLst>
              <a:ext uri="{FF2B5EF4-FFF2-40B4-BE49-F238E27FC236}">
                <a16:creationId xmlns:a16="http://schemas.microsoft.com/office/drawing/2014/main" id="{DB742EAE-8588-4A6E-BA66-0DEB60C18B78}"/>
              </a:ext>
            </a:extLst>
          </p:cNvPr>
          <p:cNvSpPr txBox="1"/>
          <p:nvPr/>
        </p:nvSpPr>
        <p:spPr>
          <a:xfrm>
            <a:off x="1828798" y="1690314"/>
            <a:ext cx="8801688" cy="400110"/>
          </a:xfrm>
          <a:prstGeom prst="rect">
            <a:avLst/>
          </a:prstGeom>
          <a:noFill/>
        </p:spPr>
        <p:txBody>
          <a:bodyPr wrap="square" rtlCol="0">
            <a:spAutoFit/>
          </a:bodyPr>
          <a:lstStyle/>
          <a:p>
            <a:pPr marL="182563" marR="0" lvl="0" algn="l" defTabSz="914400" rtl="0" eaLnBrk="1" fontAlgn="auto" latinLnBrk="0" hangingPunct="1">
              <a:lnSpc>
                <a:spcPct val="100000"/>
              </a:lnSpc>
              <a:spcBef>
                <a:spcPts val="0"/>
              </a:spcBef>
              <a:spcAft>
                <a:spcPts val="0"/>
              </a:spcAft>
              <a:buClrTx/>
              <a:buSzTx/>
              <a:buFontTx/>
              <a:buNone/>
              <a:tabLst/>
              <a:defRPr/>
            </a:pPr>
            <a:r>
              <a:rPr lang="ja-JP" altLang="en-US" sz="2000" b="1" dirty="0">
                <a:solidFill>
                  <a:srgbClr val="D905C0"/>
                </a:solidFill>
                <a:latin typeface="Calibri" panose="020F0502020204030204"/>
                <a:ea typeface="ＭＳ Ｐゴシック" panose="020B0600070205080204" pitchFamily="50" charset="-128"/>
              </a:rPr>
              <a:t>医薬品原薬及び製剤の品質確保の基本的考え方＜</a:t>
            </a:r>
            <a:r>
              <a:rPr lang="en-US" altLang="ja-JP" sz="2000" b="1" dirty="0">
                <a:solidFill>
                  <a:srgbClr val="D905C0"/>
                </a:solidFill>
                <a:latin typeface="Calibri" panose="020F0502020204030204"/>
                <a:ea typeface="ＭＳ Ｐゴシック" panose="020B0600070205080204" pitchFamily="50" charset="-128"/>
              </a:rPr>
              <a:t>G0-1-172</a:t>
            </a:r>
            <a:r>
              <a:rPr lang="ja-JP" altLang="en-US" sz="2000" b="1" dirty="0">
                <a:solidFill>
                  <a:srgbClr val="D905C0"/>
                </a:solidFill>
                <a:latin typeface="Calibri" panose="020F0502020204030204"/>
                <a:ea typeface="ＭＳ Ｐゴシック" panose="020B0600070205080204" pitchFamily="50" charset="-128"/>
              </a:rPr>
              <a:t>＞</a:t>
            </a:r>
            <a:endParaRPr kumimoji="1" lang="en-US" altLang="ja-JP"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endParaRPr>
          </a:p>
        </p:txBody>
      </p:sp>
      <p:sp>
        <p:nvSpPr>
          <p:cNvPr id="22" name="テキスト ボックス 21">
            <a:extLst>
              <a:ext uri="{FF2B5EF4-FFF2-40B4-BE49-F238E27FC236}">
                <a16:creationId xmlns:a16="http://schemas.microsoft.com/office/drawing/2014/main" id="{44E145FE-A473-4D81-8B26-E95DFB803D78}"/>
              </a:ext>
            </a:extLst>
          </p:cNvPr>
          <p:cNvSpPr txBox="1"/>
          <p:nvPr/>
        </p:nvSpPr>
        <p:spPr>
          <a:xfrm>
            <a:off x="1828798" y="2078296"/>
            <a:ext cx="8801688" cy="400110"/>
          </a:xfrm>
          <a:prstGeom prst="rect">
            <a:avLst/>
          </a:prstGeom>
          <a:noFill/>
        </p:spPr>
        <p:txBody>
          <a:bodyPr wrap="square" rtlCol="0">
            <a:spAutoFit/>
          </a:bodyPr>
          <a:lstStyle/>
          <a:p>
            <a:pPr marL="182563" marR="0" lvl="0" algn="l" defTabSz="914400" rtl="0" eaLnBrk="1" fontAlgn="auto" latinLnBrk="0" hangingPunct="1">
              <a:lnSpc>
                <a:spcPct val="100000"/>
              </a:lnSpc>
              <a:spcBef>
                <a:spcPts val="0"/>
              </a:spcBef>
              <a:spcAft>
                <a:spcPts val="0"/>
              </a:spcAft>
              <a:buClrTx/>
              <a:buSzTx/>
              <a:buFontTx/>
              <a:buNone/>
              <a:tabLst/>
              <a:defRPr/>
            </a:pPr>
            <a:r>
              <a:rPr lang="ja-JP" altLang="en-US" sz="2000" b="1" dirty="0">
                <a:solidFill>
                  <a:srgbClr val="D905C0"/>
                </a:solidFill>
                <a:latin typeface="Calibri" panose="020F0502020204030204"/>
                <a:ea typeface="ＭＳ Ｐゴシック" panose="020B0600070205080204" pitchFamily="50" charset="-128"/>
              </a:rPr>
              <a:t>品質リスクマネジメントの基本的考え方＜</a:t>
            </a:r>
            <a:r>
              <a:rPr lang="en-US" altLang="ja-JP" sz="2000" b="1" dirty="0">
                <a:solidFill>
                  <a:srgbClr val="D905C0"/>
                </a:solidFill>
                <a:latin typeface="Calibri" panose="020F0502020204030204"/>
                <a:ea typeface="ＭＳ Ｐゴシック" panose="020B0600070205080204" pitchFamily="50" charset="-128"/>
              </a:rPr>
              <a:t>G0-2-170</a:t>
            </a:r>
            <a:r>
              <a:rPr lang="ja-JP" altLang="en-US" sz="2000" b="1" dirty="0">
                <a:solidFill>
                  <a:srgbClr val="D905C0"/>
                </a:solidFill>
                <a:latin typeface="Calibri" panose="020F0502020204030204"/>
                <a:ea typeface="ＭＳ Ｐゴシック" panose="020B0600070205080204" pitchFamily="50" charset="-128"/>
              </a:rPr>
              <a:t>＞</a:t>
            </a:r>
            <a:endParaRPr kumimoji="1" lang="en-US" altLang="ja-JP"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endParaRPr>
          </a:p>
        </p:txBody>
      </p:sp>
      <p:sp>
        <p:nvSpPr>
          <p:cNvPr id="23" name="テキスト ボックス 22">
            <a:extLst>
              <a:ext uri="{FF2B5EF4-FFF2-40B4-BE49-F238E27FC236}">
                <a16:creationId xmlns:a16="http://schemas.microsoft.com/office/drawing/2014/main" id="{8F27E8EB-D091-4C4B-AD83-05301354F404}"/>
              </a:ext>
            </a:extLst>
          </p:cNvPr>
          <p:cNvSpPr txBox="1"/>
          <p:nvPr/>
        </p:nvSpPr>
        <p:spPr>
          <a:xfrm>
            <a:off x="1828798" y="2466278"/>
            <a:ext cx="9243006" cy="400110"/>
          </a:xfrm>
          <a:prstGeom prst="rect">
            <a:avLst/>
          </a:prstGeom>
          <a:noFill/>
        </p:spPr>
        <p:txBody>
          <a:bodyPr wrap="square" rtlCol="0">
            <a:spAutoFit/>
          </a:bodyPr>
          <a:lstStyle/>
          <a:p>
            <a:pPr marL="182563" marR="0" lvl="0" algn="l" defTabSz="914400" rtl="0" eaLnBrk="1" fontAlgn="auto" latinLnBrk="0" hangingPunct="1">
              <a:lnSpc>
                <a:spcPct val="100000"/>
              </a:lnSpc>
              <a:spcBef>
                <a:spcPts val="0"/>
              </a:spcBef>
              <a:spcAft>
                <a:spcPts val="0"/>
              </a:spcAft>
              <a:buClrTx/>
              <a:buSzTx/>
              <a:buFontTx/>
              <a:buNone/>
              <a:tabLst/>
              <a:defRPr/>
            </a:pPr>
            <a:r>
              <a:rPr lang="ja-JP" altLang="en-US" sz="2000" b="1" dirty="0">
                <a:solidFill>
                  <a:srgbClr val="D905C0"/>
                </a:solidFill>
                <a:latin typeface="Calibri" panose="020F0502020204030204"/>
                <a:ea typeface="ＭＳ Ｐゴシック" panose="020B0600070205080204" pitchFamily="50" charset="-128"/>
              </a:rPr>
              <a:t>化学合成される医薬品原薬及びその製剤の不純物に関する考え方＜</a:t>
            </a:r>
            <a:r>
              <a:rPr lang="en-US" altLang="ja-JP" sz="2000" b="1" dirty="0">
                <a:solidFill>
                  <a:srgbClr val="D905C0"/>
                </a:solidFill>
                <a:latin typeface="Calibri" panose="020F0502020204030204"/>
                <a:ea typeface="ＭＳ Ｐゴシック" panose="020B0600070205080204" pitchFamily="50" charset="-128"/>
              </a:rPr>
              <a:t>G0-3-172</a:t>
            </a:r>
            <a:r>
              <a:rPr lang="ja-JP" altLang="en-US" sz="2000" b="1" dirty="0">
                <a:solidFill>
                  <a:srgbClr val="D905C0"/>
                </a:solidFill>
                <a:latin typeface="Calibri" panose="020F0502020204030204"/>
                <a:ea typeface="ＭＳ Ｐゴシック" panose="020B0600070205080204" pitchFamily="50" charset="-128"/>
              </a:rPr>
              <a:t>＞</a:t>
            </a:r>
            <a:endParaRPr kumimoji="1" lang="en-US" altLang="ja-JP"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endParaRPr>
          </a:p>
        </p:txBody>
      </p:sp>
      <p:sp>
        <p:nvSpPr>
          <p:cNvPr id="24" name="テキスト ボックス 23">
            <a:extLst>
              <a:ext uri="{FF2B5EF4-FFF2-40B4-BE49-F238E27FC236}">
                <a16:creationId xmlns:a16="http://schemas.microsoft.com/office/drawing/2014/main" id="{F71F7D31-F3E6-4CEE-956D-5EAD2B8EDB9D}"/>
              </a:ext>
            </a:extLst>
          </p:cNvPr>
          <p:cNvSpPr txBox="1"/>
          <p:nvPr/>
        </p:nvSpPr>
        <p:spPr>
          <a:xfrm>
            <a:off x="1828798" y="2854260"/>
            <a:ext cx="9243006" cy="400110"/>
          </a:xfrm>
          <a:prstGeom prst="rect">
            <a:avLst/>
          </a:prstGeom>
          <a:noFill/>
        </p:spPr>
        <p:txBody>
          <a:bodyPr wrap="square" rtlCol="0">
            <a:spAutoFit/>
          </a:bodyPr>
          <a:lstStyle/>
          <a:p>
            <a:pPr marL="182563" marR="0" lvl="0" algn="l" defTabSz="914400" rtl="0" eaLnBrk="1" fontAlgn="auto" latinLnBrk="0" hangingPunct="1">
              <a:lnSpc>
                <a:spcPct val="100000"/>
              </a:lnSpc>
              <a:spcBef>
                <a:spcPts val="0"/>
              </a:spcBef>
              <a:spcAft>
                <a:spcPts val="0"/>
              </a:spcAft>
              <a:buClrTx/>
              <a:buSzTx/>
              <a:buFontTx/>
              <a:buNone/>
              <a:tabLst/>
              <a:defRPr/>
            </a:pPr>
            <a:r>
              <a:rPr lang="ja-JP" altLang="en-US" sz="2000" b="1" dirty="0">
                <a:solidFill>
                  <a:srgbClr val="D905C0"/>
                </a:solidFill>
                <a:latin typeface="Calibri" panose="020F0502020204030204"/>
                <a:ea typeface="ＭＳ Ｐゴシック" panose="020B0600070205080204" pitchFamily="50" charset="-128"/>
              </a:rPr>
              <a:t>医薬品の安定性試験の実施方法＜</a:t>
            </a:r>
            <a:r>
              <a:rPr lang="en-US" altLang="ja-JP" sz="2000" b="1" dirty="0">
                <a:solidFill>
                  <a:srgbClr val="D905C0"/>
                </a:solidFill>
                <a:latin typeface="Calibri" panose="020F0502020204030204"/>
                <a:ea typeface="ＭＳ Ｐゴシック" panose="020B0600070205080204" pitchFamily="50" charset="-128"/>
              </a:rPr>
              <a:t>G0-4-171</a:t>
            </a:r>
            <a:r>
              <a:rPr lang="ja-JP" altLang="en-US" sz="2000" b="1" dirty="0">
                <a:solidFill>
                  <a:srgbClr val="D905C0"/>
                </a:solidFill>
                <a:latin typeface="Calibri" panose="020F0502020204030204"/>
                <a:ea typeface="ＭＳ Ｐゴシック" panose="020B0600070205080204" pitchFamily="50" charset="-128"/>
              </a:rPr>
              <a:t>＞</a:t>
            </a:r>
            <a:endParaRPr kumimoji="1" lang="en-US" altLang="ja-JP"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endParaRPr>
          </a:p>
        </p:txBody>
      </p:sp>
      <p:sp>
        <p:nvSpPr>
          <p:cNvPr id="17" name="テキスト ボックス 16">
            <a:extLst>
              <a:ext uri="{FF2B5EF4-FFF2-40B4-BE49-F238E27FC236}">
                <a16:creationId xmlns:a16="http://schemas.microsoft.com/office/drawing/2014/main" id="{5CF1BB81-897D-4D3B-8B8F-1E124104A63B}"/>
              </a:ext>
            </a:extLst>
          </p:cNvPr>
          <p:cNvSpPr txBox="1"/>
          <p:nvPr/>
        </p:nvSpPr>
        <p:spPr>
          <a:xfrm>
            <a:off x="1828798" y="3242242"/>
            <a:ext cx="9243006" cy="400110"/>
          </a:xfrm>
          <a:prstGeom prst="rect">
            <a:avLst/>
          </a:prstGeom>
          <a:noFill/>
        </p:spPr>
        <p:txBody>
          <a:bodyPr wrap="square" rtlCol="0">
            <a:spAutoFit/>
          </a:bodyPr>
          <a:lstStyle/>
          <a:p>
            <a:pPr marL="182563" marR="0" lvl="0" algn="l" defTabSz="914400" rtl="0" eaLnBrk="1" fontAlgn="auto" latinLnBrk="0" hangingPunct="1">
              <a:lnSpc>
                <a:spcPct val="100000"/>
              </a:lnSpc>
              <a:spcBef>
                <a:spcPts val="0"/>
              </a:spcBef>
              <a:spcAft>
                <a:spcPts val="0"/>
              </a:spcAft>
              <a:buClrTx/>
              <a:buSzTx/>
              <a:buFontTx/>
              <a:buNone/>
              <a:tabLst/>
              <a:defRPr/>
            </a:pPr>
            <a:r>
              <a:rPr lang="ja-JP" altLang="en-US" sz="2000" b="1" dirty="0">
                <a:solidFill>
                  <a:srgbClr val="D905C0"/>
                </a:solidFill>
                <a:latin typeface="Calibri" panose="020F0502020204030204"/>
                <a:ea typeface="ＭＳ Ｐゴシック" panose="020B0600070205080204" pitchFamily="50" charset="-128"/>
              </a:rPr>
              <a:t>医薬品包装における基本的要件と用語＜</a:t>
            </a:r>
            <a:r>
              <a:rPr lang="en-US" altLang="ja-JP" sz="2000" b="1" dirty="0">
                <a:solidFill>
                  <a:srgbClr val="D905C0"/>
                </a:solidFill>
                <a:latin typeface="Calibri" panose="020F0502020204030204"/>
                <a:ea typeface="ＭＳ Ｐゴシック" panose="020B0600070205080204" pitchFamily="50" charset="-128"/>
              </a:rPr>
              <a:t>G0-5-170</a:t>
            </a:r>
            <a:r>
              <a:rPr lang="ja-JP" altLang="en-US" sz="2000" b="1" dirty="0">
                <a:solidFill>
                  <a:srgbClr val="D905C0"/>
                </a:solidFill>
                <a:latin typeface="Calibri" panose="020F0502020204030204"/>
                <a:ea typeface="ＭＳ Ｐゴシック" panose="020B0600070205080204" pitchFamily="50" charset="-128"/>
              </a:rPr>
              <a:t>＞</a:t>
            </a:r>
            <a:endParaRPr kumimoji="1" lang="en-US" altLang="ja-JP"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endParaRPr>
          </a:p>
        </p:txBody>
      </p:sp>
      <p:sp>
        <p:nvSpPr>
          <p:cNvPr id="18" name="テキスト ボックス 17">
            <a:extLst>
              <a:ext uri="{FF2B5EF4-FFF2-40B4-BE49-F238E27FC236}">
                <a16:creationId xmlns:a16="http://schemas.microsoft.com/office/drawing/2014/main" id="{7BCD879C-50C3-48B9-9BE1-0C5DF2E6DE34}"/>
              </a:ext>
            </a:extLst>
          </p:cNvPr>
          <p:cNvSpPr txBox="1"/>
          <p:nvPr/>
        </p:nvSpPr>
        <p:spPr>
          <a:xfrm>
            <a:off x="1828798" y="3630225"/>
            <a:ext cx="9243006" cy="707886"/>
          </a:xfrm>
          <a:prstGeom prst="rect">
            <a:avLst/>
          </a:prstGeom>
          <a:noFill/>
        </p:spPr>
        <p:txBody>
          <a:bodyPr wrap="square" rtlCol="0">
            <a:spAutoFit/>
          </a:bodyPr>
          <a:lstStyle/>
          <a:p>
            <a:pPr marL="182563" marR="0" lvl="0" algn="l" defTabSz="914400" rtl="0" eaLnBrk="1" fontAlgn="auto" latinLnBrk="0" hangingPunct="1">
              <a:lnSpc>
                <a:spcPct val="100000"/>
              </a:lnSpc>
              <a:spcBef>
                <a:spcPts val="0"/>
              </a:spcBef>
              <a:spcAft>
                <a:spcPts val="0"/>
              </a:spcAft>
              <a:buClrTx/>
              <a:buSzTx/>
              <a:buFontTx/>
              <a:buNone/>
              <a:tabLst/>
              <a:defRPr/>
            </a:pPr>
            <a:r>
              <a:rPr lang="ja-JP" altLang="en-US" sz="2000" b="1" dirty="0">
                <a:solidFill>
                  <a:srgbClr val="D905C0"/>
                </a:solidFill>
                <a:latin typeface="Calibri" panose="020F0502020204030204"/>
                <a:ea typeface="ＭＳ Ｐゴシック" panose="020B0600070205080204" pitchFamily="50" charset="-128"/>
              </a:rPr>
              <a:t>ｸｵﾘﾃｨ・ﾊﾞｲ・ﾃﾞｻﾞｲﾝ</a:t>
            </a:r>
            <a:r>
              <a:rPr lang="en-US" altLang="ja-JP" sz="2000" b="1" dirty="0">
                <a:solidFill>
                  <a:srgbClr val="D905C0"/>
                </a:solidFill>
                <a:latin typeface="Calibri" panose="020F0502020204030204"/>
                <a:ea typeface="ＭＳ Ｐゴシック" panose="020B0600070205080204" pitchFamily="50" charset="-128"/>
              </a:rPr>
              <a:t>(</a:t>
            </a:r>
            <a:r>
              <a:rPr lang="en-US" altLang="ja-JP" sz="2000" b="1" dirty="0" err="1">
                <a:solidFill>
                  <a:srgbClr val="D905C0"/>
                </a:solidFill>
                <a:latin typeface="Calibri" panose="020F0502020204030204"/>
                <a:ea typeface="ＭＳ Ｐゴシック" panose="020B0600070205080204" pitchFamily="50" charset="-128"/>
              </a:rPr>
              <a:t>QbD</a:t>
            </a:r>
            <a:r>
              <a:rPr lang="en-US" altLang="ja-JP" sz="2000" b="1" dirty="0">
                <a:solidFill>
                  <a:srgbClr val="D905C0"/>
                </a:solidFill>
                <a:latin typeface="Calibri" panose="020F0502020204030204"/>
                <a:ea typeface="ＭＳ Ｐゴシック" panose="020B0600070205080204" pitchFamily="50" charset="-128"/>
              </a:rPr>
              <a:t>)</a:t>
            </a:r>
            <a:r>
              <a:rPr lang="ja-JP" altLang="en-US" sz="2000" b="1" dirty="0">
                <a:solidFill>
                  <a:srgbClr val="D905C0"/>
                </a:solidFill>
                <a:latin typeface="Calibri" panose="020F0502020204030204"/>
                <a:ea typeface="ＭＳ Ｐゴシック" panose="020B0600070205080204" pitchFamily="50" charset="-128"/>
              </a:rPr>
              <a:t>，品質ﾘｽｸﾏﾈｼﾞﾒﾝﾄ</a:t>
            </a:r>
            <a:r>
              <a:rPr lang="en-US" altLang="ja-JP" sz="2000" b="1" dirty="0">
                <a:solidFill>
                  <a:srgbClr val="D905C0"/>
                </a:solidFill>
                <a:latin typeface="Calibri" panose="020F0502020204030204"/>
                <a:ea typeface="ＭＳ Ｐゴシック" panose="020B0600070205080204" pitchFamily="50" charset="-128"/>
              </a:rPr>
              <a:t>(QRM)</a:t>
            </a:r>
            <a:r>
              <a:rPr lang="ja-JP" altLang="en-US" sz="2000" b="1" dirty="0">
                <a:solidFill>
                  <a:srgbClr val="D905C0"/>
                </a:solidFill>
                <a:latin typeface="Calibri" panose="020F0502020204030204"/>
                <a:ea typeface="ＭＳ Ｐゴシック" panose="020B0600070205080204" pitchFamily="50" charset="-128"/>
              </a:rPr>
              <a:t>及び医薬品品質ｼｽﾃﾑ</a:t>
            </a:r>
            <a:r>
              <a:rPr lang="en-US" altLang="ja-JP" sz="2000" b="1" dirty="0">
                <a:solidFill>
                  <a:srgbClr val="D905C0"/>
                </a:solidFill>
                <a:latin typeface="Calibri" panose="020F0502020204030204"/>
                <a:ea typeface="ＭＳ Ｐゴシック" panose="020B0600070205080204" pitchFamily="50" charset="-128"/>
              </a:rPr>
              <a:t>(PQS)</a:t>
            </a:r>
          </a:p>
          <a:p>
            <a:pPr marL="182563" marR="0" lvl="0" algn="l" defTabSz="914400" rtl="0" eaLnBrk="1" fontAlgn="auto" latinLnBrk="0" hangingPunct="1">
              <a:lnSpc>
                <a:spcPct val="100000"/>
              </a:lnSpc>
              <a:spcBef>
                <a:spcPts val="0"/>
              </a:spcBef>
              <a:spcAft>
                <a:spcPts val="0"/>
              </a:spcAft>
              <a:buClrTx/>
              <a:buSzTx/>
              <a:buFontTx/>
              <a:buNone/>
              <a:tabLst/>
              <a:defRPr/>
            </a:pPr>
            <a:r>
              <a:rPr lang="ja-JP" altLang="en-US" sz="2000" b="1" dirty="0">
                <a:solidFill>
                  <a:srgbClr val="D905C0"/>
                </a:solidFill>
                <a:latin typeface="Calibri" panose="020F0502020204030204"/>
                <a:ea typeface="ＭＳ Ｐゴシック" panose="020B0600070205080204" pitchFamily="50" charset="-128"/>
              </a:rPr>
              <a:t>に関する用語集＜</a:t>
            </a:r>
            <a:r>
              <a:rPr lang="en-US" altLang="ja-JP" sz="2000" b="1" dirty="0">
                <a:solidFill>
                  <a:srgbClr val="D905C0"/>
                </a:solidFill>
                <a:latin typeface="Calibri" panose="020F0502020204030204"/>
                <a:ea typeface="ＭＳ Ｐゴシック" panose="020B0600070205080204" pitchFamily="50" charset="-128"/>
              </a:rPr>
              <a:t>G0-6-172</a:t>
            </a:r>
            <a:r>
              <a:rPr lang="ja-JP" altLang="en-US" sz="2000" b="1" dirty="0">
                <a:solidFill>
                  <a:srgbClr val="D905C0"/>
                </a:solidFill>
                <a:latin typeface="Calibri" panose="020F0502020204030204"/>
                <a:ea typeface="ＭＳ Ｐゴシック" panose="020B0600070205080204" pitchFamily="50" charset="-128"/>
              </a:rPr>
              <a:t>＞</a:t>
            </a:r>
            <a:endParaRPr kumimoji="1" lang="en-US" altLang="ja-JP"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endParaRPr>
          </a:p>
        </p:txBody>
      </p:sp>
      <p:pic>
        <p:nvPicPr>
          <p:cNvPr id="19" name="図 18" descr="抽象, 挿絵 が含まれている画像&#10;&#10;自動的に生成された説明">
            <a:extLst>
              <a:ext uri="{FF2B5EF4-FFF2-40B4-BE49-F238E27FC236}">
                <a16:creationId xmlns:a16="http://schemas.microsoft.com/office/drawing/2014/main" id="{951C594F-1254-4561-8FB9-559488776C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0196" y="4909536"/>
            <a:ext cx="1182608" cy="1182608"/>
          </a:xfrm>
          <a:prstGeom prst="rect">
            <a:avLst/>
          </a:prstGeom>
        </p:spPr>
      </p:pic>
      <p:sp>
        <p:nvSpPr>
          <p:cNvPr id="20" name="吹き出し: 角を丸めた四角形 19">
            <a:extLst>
              <a:ext uri="{FF2B5EF4-FFF2-40B4-BE49-F238E27FC236}">
                <a16:creationId xmlns:a16="http://schemas.microsoft.com/office/drawing/2014/main" id="{192EDAFF-7391-409F-9A58-D9CCE22B53D7}"/>
              </a:ext>
            </a:extLst>
          </p:cNvPr>
          <p:cNvSpPr/>
          <p:nvPr/>
        </p:nvSpPr>
        <p:spPr>
          <a:xfrm>
            <a:off x="2514599" y="4551093"/>
            <a:ext cx="9437719" cy="1716067"/>
          </a:xfrm>
          <a:prstGeom prst="wedgeRoundRectCallout">
            <a:avLst>
              <a:gd name="adj1" fmla="val -56849"/>
              <a:gd name="adj2" fmla="val -1247"/>
              <a:gd name="adj3" fmla="val 16667"/>
            </a:avLst>
          </a:prstGeom>
          <a:solidFill>
            <a:srgbClr val="BAFEB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JP17</a:t>
            </a:r>
            <a:r>
              <a:rPr kumimoji="1" lang="ja-JP" altLang="en-US"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では</a:t>
            </a:r>
            <a:r>
              <a:rPr kumimoji="1" lang="en-US" altLang="ja-JP"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G10.</a:t>
            </a:r>
            <a:r>
              <a:rPr kumimoji="1" lang="ja-JP" altLang="en-US"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記載されていた内容が</a:t>
            </a:r>
            <a:r>
              <a:rPr kumimoji="1" lang="en-US" altLang="ja-JP"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G0.</a:t>
            </a:r>
            <a:r>
              <a:rPr kumimoji="1" lang="ja-JP" altLang="en-US"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に変更となったものですが、内容に関しては量・内容ともにボリュームアップしています。</a:t>
            </a:r>
            <a:endParaRPr kumimoji="1" lang="en-US" altLang="ja-JP"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非常に</a:t>
            </a:r>
            <a:r>
              <a:rPr lang="ja-JP" altLang="en-US" sz="2400" b="1" dirty="0">
                <a:solidFill>
                  <a:prstClr val="black"/>
                </a:solidFill>
                <a:latin typeface="HG創英角ｺﾞｼｯｸUB" panose="020B0909000000000000" pitchFamily="49" charset="-128"/>
                <a:ea typeface="HG創英角ｺﾞｼｯｸUB" panose="020B0909000000000000" pitchFamily="49" charset="-128"/>
              </a:rPr>
              <a:t>重要なことが記載されていますので、</a:t>
            </a:r>
            <a:endParaRPr lang="en-US" altLang="ja-JP" sz="2400" b="1" dirty="0">
              <a:solidFill>
                <a:prstClr val="black"/>
              </a:solidFill>
              <a:latin typeface="HG創英角ｺﾞｼｯｸUB" panose="020B0909000000000000" pitchFamily="49" charset="-128"/>
              <a:ea typeface="HG創英角ｺﾞｼｯｸUB" panose="020B0909000000000000" pitchFamily="49"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必ず一読し、品質確保の考え方を理解しましょう！</a:t>
            </a:r>
          </a:p>
        </p:txBody>
      </p:sp>
    </p:spTree>
    <p:extLst>
      <p:ext uri="{BB962C8B-B14F-4D97-AF65-F5344CB8AC3E}">
        <p14:creationId xmlns:p14="http://schemas.microsoft.com/office/powerpoint/2010/main" val="23130414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B0143529-84A9-4FA7-9BDD-3EA09D736E0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400" b="0" i="1" u="none" strike="noStrike" kern="1200" cap="none" spc="0" normalizeH="0" baseline="0" noProof="0">
                <a:ln>
                  <a:noFill/>
                </a:ln>
                <a:solidFill>
                  <a:prstClr val="white"/>
                </a:solidFill>
                <a:effectLst/>
                <a:uLnTx/>
                <a:uFillTx/>
                <a:latin typeface="Calibri" panose="020F0502020204030204"/>
                <a:ea typeface="+mn-ea"/>
                <a:cs typeface="+mn-cs"/>
              </a:rPr>
              <a:t>ENVIRONMENTAL TECHNICAL Co., Ltd</a:t>
            </a:r>
            <a:endParaRPr kumimoji="1" lang="en-US" sz="1400" b="0"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スライド番号プレースホルダー 2">
            <a:extLst>
              <a:ext uri="{FF2B5EF4-FFF2-40B4-BE49-F238E27FC236}">
                <a16:creationId xmlns:a16="http://schemas.microsoft.com/office/drawing/2014/main" id="{DF815553-2C39-4E23-A8E2-83B6D766F14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1845F5A-061D-4825-9AE9-D7794091C6CF}" type="slidenum">
              <a:rPr kumimoji="1" lang="en-US"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43</a:t>
            </a:fld>
            <a:r>
              <a:rPr kumimoji="1" lang="ja-JP" altLang="en-US" sz="1800" b="0" i="0" u="none" strike="noStrike" kern="1200" cap="none" spc="0" normalizeH="0" baseline="0" noProof="0" dirty="0">
                <a:ln>
                  <a:noFill/>
                </a:ln>
                <a:solidFill>
                  <a:prstClr val="white"/>
                </a:solidFill>
                <a:effectLst/>
                <a:uLnTx/>
                <a:uFillTx/>
                <a:latin typeface="Calibri" panose="020F0502020204030204"/>
                <a:ea typeface="+mn-ea"/>
                <a:cs typeface="+mn-cs"/>
              </a:rPr>
              <a:t>／</a:t>
            </a:r>
            <a:r>
              <a:rPr kumimoji="1" lang="en-US" altLang="ja-JP" sz="1800" b="0" i="0" u="none" strike="noStrike" kern="1200" cap="none" spc="0" normalizeH="0" baseline="0" noProof="0" dirty="0">
                <a:ln>
                  <a:noFill/>
                </a:ln>
                <a:solidFill>
                  <a:prstClr val="white"/>
                </a:solidFill>
                <a:effectLst/>
                <a:uLnTx/>
                <a:uFillTx/>
                <a:latin typeface="Calibri" panose="020F0502020204030204"/>
                <a:ea typeface="+mn-ea"/>
                <a:cs typeface="+mn-cs"/>
              </a:rPr>
              <a:t>46</a:t>
            </a:r>
            <a:endParaRPr kumimoji="1"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四角形: 角を丸くする 6">
            <a:extLst>
              <a:ext uri="{FF2B5EF4-FFF2-40B4-BE49-F238E27FC236}">
                <a16:creationId xmlns:a16="http://schemas.microsoft.com/office/drawing/2014/main" id="{D9043E02-82C6-43A7-9724-011E309D5364}"/>
              </a:ext>
            </a:extLst>
          </p:cNvPr>
          <p:cNvSpPr/>
          <p:nvPr/>
        </p:nvSpPr>
        <p:spPr>
          <a:xfrm>
            <a:off x="689316" y="590840"/>
            <a:ext cx="10663311" cy="59084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JP18</a:t>
            </a:r>
            <a:r>
              <a:rPr kumimoji="1" lang="ja-JP" altLang="en-US"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　新規収載・廃止（参考情報）</a:t>
            </a:r>
          </a:p>
        </p:txBody>
      </p:sp>
      <p:sp>
        <p:nvSpPr>
          <p:cNvPr id="11" name="四角形: 角を丸くする 10">
            <a:extLst>
              <a:ext uri="{FF2B5EF4-FFF2-40B4-BE49-F238E27FC236}">
                <a16:creationId xmlns:a16="http://schemas.microsoft.com/office/drawing/2014/main" id="{C3C0D51C-7E0F-4287-9AA5-DE7BC36A5EA1}"/>
              </a:ext>
            </a:extLst>
          </p:cNvPr>
          <p:cNvSpPr/>
          <p:nvPr/>
        </p:nvSpPr>
        <p:spPr>
          <a:xfrm>
            <a:off x="1120196" y="1308100"/>
            <a:ext cx="10832123" cy="3276600"/>
          </a:xfrm>
          <a:prstGeom prst="roundRect">
            <a:avLst/>
          </a:prstGeom>
          <a:solidFill>
            <a:srgbClr val="E8ECE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ＭＳ Ｐゴシック" panose="020B0600070205080204" pitchFamily="50" charset="-128"/>
              <a:cs typeface="+mn-cs"/>
            </a:endParaRPr>
          </a:p>
        </p:txBody>
      </p:sp>
      <p:sp>
        <p:nvSpPr>
          <p:cNvPr id="14" name="テキスト ボックス 13">
            <a:extLst>
              <a:ext uri="{FF2B5EF4-FFF2-40B4-BE49-F238E27FC236}">
                <a16:creationId xmlns:a16="http://schemas.microsoft.com/office/drawing/2014/main" id="{4419E249-D128-4F80-9591-008AA6D3C5DA}"/>
              </a:ext>
            </a:extLst>
          </p:cNvPr>
          <p:cNvSpPr txBox="1"/>
          <p:nvPr/>
        </p:nvSpPr>
        <p:spPr>
          <a:xfrm>
            <a:off x="1561514" y="1776260"/>
            <a:ext cx="10071686"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☆バイオテクノロジー応用医薬品（バイオ医薬品）の品質確保の基本的考え方</a:t>
            </a:r>
            <a:r>
              <a:rPr lang="ja-JP" altLang="en-US" sz="2000" b="1" dirty="0">
                <a:solidFill>
                  <a:srgbClr val="002060"/>
                </a:solidFill>
                <a:latin typeface="Calibri" panose="020F0502020204030204"/>
                <a:ea typeface="ＭＳ Ｐゴシック" panose="020B0600070205080204" pitchFamily="50" charset="-128"/>
              </a:rPr>
              <a:t>＜</a:t>
            </a:r>
            <a:r>
              <a:rPr lang="en-US" altLang="ja-JP" sz="2000" b="1" dirty="0">
                <a:solidFill>
                  <a:srgbClr val="002060"/>
                </a:solidFill>
                <a:latin typeface="Calibri" panose="020F0502020204030204"/>
                <a:ea typeface="ＭＳ Ｐゴシック" panose="020B0600070205080204" pitchFamily="50" charset="-128"/>
              </a:rPr>
              <a:t>G3-1-180</a:t>
            </a:r>
            <a:r>
              <a:rPr lang="ja-JP" altLang="en-US" sz="2000" b="1" dirty="0">
                <a:solidFill>
                  <a:srgbClr val="002060"/>
                </a:solidFill>
                <a:latin typeface="Calibri" panose="020F0502020204030204"/>
                <a:ea typeface="ＭＳ Ｐゴシック" panose="020B0600070205080204" pitchFamily="50" charset="-128"/>
              </a:rPr>
              <a:t>＞</a:t>
            </a:r>
            <a:endPar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endParaRPr>
          </a:p>
        </p:txBody>
      </p:sp>
      <p:sp>
        <p:nvSpPr>
          <p:cNvPr id="15" name="テキスト ボックス 14">
            <a:extLst>
              <a:ext uri="{FF2B5EF4-FFF2-40B4-BE49-F238E27FC236}">
                <a16:creationId xmlns:a16="http://schemas.microsoft.com/office/drawing/2014/main" id="{251AE527-4D35-4527-9683-B4C76402C6C1}"/>
              </a:ext>
            </a:extLst>
          </p:cNvPr>
          <p:cNvSpPr txBox="1"/>
          <p:nvPr/>
        </p:nvSpPr>
        <p:spPr>
          <a:xfrm>
            <a:off x="1561514" y="2156148"/>
            <a:ext cx="10071686"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☆微生物試験に用いる培地及び微生物株の管理</a:t>
            </a:r>
            <a:r>
              <a:rPr lang="ja-JP" altLang="en-US" sz="2000" b="1" dirty="0">
                <a:solidFill>
                  <a:srgbClr val="002060"/>
                </a:solidFill>
                <a:latin typeface="Calibri" panose="020F0502020204030204"/>
                <a:ea typeface="ＭＳ Ｐゴシック" panose="020B0600070205080204" pitchFamily="50" charset="-128"/>
              </a:rPr>
              <a:t>＜</a:t>
            </a:r>
            <a:r>
              <a:rPr lang="en-US" altLang="ja-JP" sz="2000" b="1" dirty="0">
                <a:solidFill>
                  <a:srgbClr val="002060"/>
                </a:solidFill>
                <a:latin typeface="Calibri" panose="020F0502020204030204"/>
                <a:ea typeface="ＭＳ Ｐゴシック" panose="020B0600070205080204" pitchFamily="50" charset="-128"/>
              </a:rPr>
              <a:t>G4-2-180</a:t>
            </a:r>
            <a:r>
              <a:rPr lang="ja-JP" altLang="en-US" sz="2000" b="1" dirty="0">
                <a:solidFill>
                  <a:srgbClr val="002060"/>
                </a:solidFill>
                <a:latin typeface="Calibri" panose="020F0502020204030204"/>
                <a:ea typeface="ＭＳ Ｐゴシック" panose="020B0600070205080204" pitchFamily="50" charset="-128"/>
              </a:rPr>
              <a:t>＞</a:t>
            </a:r>
            <a:endPar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endParaRPr>
          </a:p>
        </p:txBody>
      </p:sp>
      <p:sp>
        <p:nvSpPr>
          <p:cNvPr id="21" name="テキスト ボックス 20">
            <a:extLst>
              <a:ext uri="{FF2B5EF4-FFF2-40B4-BE49-F238E27FC236}">
                <a16:creationId xmlns:a16="http://schemas.microsoft.com/office/drawing/2014/main" id="{E59F7003-7924-4283-998A-24D013E098CE}"/>
              </a:ext>
            </a:extLst>
          </p:cNvPr>
          <p:cNvSpPr txBox="1"/>
          <p:nvPr/>
        </p:nvSpPr>
        <p:spPr>
          <a:xfrm>
            <a:off x="1561514" y="2536036"/>
            <a:ext cx="10071686"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☆エンドトキシン試験法と測定試薬に遺伝子組換えタンパク質を用いる代替法</a:t>
            </a:r>
            <a:r>
              <a:rPr lang="ja-JP" altLang="en-US" sz="2000" b="1" dirty="0">
                <a:solidFill>
                  <a:srgbClr val="002060"/>
                </a:solidFill>
                <a:latin typeface="Calibri" panose="020F0502020204030204"/>
                <a:ea typeface="ＭＳ Ｐゴシック" panose="020B0600070205080204" pitchFamily="50" charset="-128"/>
              </a:rPr>
              <a:t>＜</a:t>
            </a:r>
            <a:r>
              <a:rPr lang="en-US" altLang="ja-JP" sz="2000" b="1" dirty="0">
                <a:solidFill>
                  <a:srgbClr val="002060"/>
                </a:solidFill>
                <a:latin typeface="Calibri" panose="020F0502020204030204"/>
                <a:ea typeface="ＭＳ Ｐゴシック" panose="020B0600070205080204" pitchFamily="50" charset="-128"/>
              </a:rPr>
              <a:t>G4-4-180</a:t>
            </a:r>
            <a:r>
              <a:rPr lang="ja-JP" altLang="en-US" sz="2000" b="1" dirty="0">
                <a:solidFill>
                  <a:srgbClr val="002060"/>
                </a:solidFill>
                <a:latin typeface="Calibri" panose="020F0502020204030204"/>
                <a:ea typeface="ＭＳ Ｐゴシック" panose="020B0600070205080204" pitchFamily="50" charset="-128"/>
              </a:rPr>
              <a:t>＞</a:t>
            </a:r>
            <a:endPar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endParaRPr>
          </a:p>
        </p:txBody>
      </p:sp>
      <p:sp>
        <p:nvSpPr>
          <p:cNvPr id="25" name="テキスト ボックス 24">
            <a:extLst>
              <a:ext uri="{FF2B5EF4-FFF2-40B4-BE49-F238E27FC236}">
                <a16:creationId xmlns:a16="http://schemas.microsoft.com/office/drawing/2014/main" id="{F495D44E-50C0-4231-8C5B-C0660510F6DC}"/>
              </a:ext>
            </a:extLst>
          </p:cNvPr>
          <p:cNvSpPr txBox="1"/>
          <p:nvPr/>
        </p:nvSpPr>
        <p:spPr>
          <a:xfrm>
            <a:off x="1561514" y="2915924"/>
            <a:ext cx="10071686"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☆生薬の放射能測定法</a:t>
            </a:r>
            <a:r>
              <a:rPr lang="ja-JP" altLang="en-US" sz="2000" b="1" dirty="0">
                <a:solidFill>
                  <a:srgbClr val="002060"/>
                </a:solidFill>
                <a:latin typeface="Calibri" panose="020F0502020204030204"/>
                <a:ea typeface="ＭＳ Ｐゴシック" panose="020B0600070205080204" pitchFamily="50" charset="-128"/>
              </a:rPr>
              <a:t>＜</a:t>
            </a:r>
            <a:r>
              <a:rPr lang="en-US" altLang="ja-JP" sz="2000" b="1" dirty="0">
                <a:solidFill>
                  <a:srgbClr val="002060"/>
                </a:solidFill>
                <a:latin typeface="Calibri" panose="020F0502020204030204"/>
                <a:ea typeface="ＭＳ Ｐゴシック" panose="020B0600070205080204" pitchFamily="50" charset="-128"/>
              </a:rPr>
              <a:t>G5-8-180</a:t>
            </a:r>
            <a:r>
              <a:rPr lang="ja-JP" altLang="en-US" sz="2000" b="1" dirty="0">
                <a:solidFill>
                  <a:srgbClr val="002060"/>
                </a:solidFill>
                <a:latin typeface="Calibri" panose="020F0502020204030204"/>
                <a:ea typeface="ＭＳ Ｐゴシック" panose="020B0600070205080204" pitchFamily="50" charset="-128"/>
              </a:rPr>
              <a:t>＞</a:t>
            </a:r>
            <a:endPar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endParaRPr>
          </a:p>
        </p:txBody>
      </p:sp>
      <p:sp>
        <p:nvSpPr>
          <p:cNvPr id="26" name="テキスト ボックス 25">
            <a:extLst>
              <a:ext uri="{FF2B5EF4-FFF2-40B4-BE49-F238E27FC236}">
                <a16:creationId xmlns:a16="http://schemas.microsoft.com/office/drawing/2014/main" id="{D243B16D-30D1-4BC3-88B4-73BBFD3393B5}"/>
              </a:ext>
            </a:extLst>
          </p:cNvPr>
          <p:cNvSpPr txBox="1"/>
          <p:nvPr/>
        </p:nvSpPr>
        <p:spPr>
          <a:xfrm>
            <a:off x="1561514" y="3295812"/>
            <a:ext cx="10071686"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☆錠剤硬度測定法</a:t>
            </a:r>
            <a:r>
              <a:rPr lang="ja-JP" altLang="en-US" sz="2000" b="1" dirty="0">
                <a:solidFill>
                  <a:srgbClr val="002060"/>
                </a:solidFill>
                <a:latin typeface="Calibri" panose="020F0502020204030204"/>
                <a:ea typeface="ＭＳ Ｐゴシック" panose="020B0600070205080204" pitchFamily="50" charset="-128"/>
              </a:rPr>
              <a:t>＜</a:t>
            </a:r>
            <a:r>
              <a:rPr lang="en-US" altLang="ja-JP" sz="2000" b="1" dirty="0">
                <a:solidFill>
                  <a:srgbClr val="002060"/>
                </a:solidFill>
                <a:latin typeface="Calibri" panose="020F0502020204030204"/>
                <a:ea typeface="ＭＳ Ｐゴシック" panose="020B0600070205080204" pitchFamily="50" charset="-128"/>
              </a:rPr>
              <a:t>G6-4-180</a:t>
            </a:r>
            <a:r>
              <a:rPr lang="ja-JP" altLang="en-US" sz="2000" b="1" dirty="0">
                <a:solidFill>
                  <a:srgbClr val="002060"/>
                </a:solidFill>
                <a:latin typeface="Calibri" panose="020F0502020204030204"/>
                <a:ea typeface="ＭＳ Ｐゴシック" panose="020B0600070205080204" pitchFamily="50" charset="-128"/>
              </a:rPr>
              <a:t>＞</a:t>
            </a:r>
            <a:endPar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endParaRPr>
          </a:p>
        </p:txBody>
      </p:sp>
      <p:sp>
        <p:nvSpPr>
          <p:cNvPr id="27" name="テキスト ボックス 26">
            <a:extLst>
              <a:ext uri="{FF2B5EF4-FFF2-40B4-BE49-F238E27FC236}">
                <a16:creationId xmlns:a16="http://schemas.microsoft.com/office/drawing/2014/main" id="{B51047A0-7B87-4A1D-8777-7EB0917C6A11}"/>
              </a:ext>
            </a:extLst>
          </p:cNvPr>
          <p:cNvSpPr txBox="1"/>
          <p:nvPr/>
        </p:nvSpPr>
        <p:spPr>
          <a:xfrm>
            <a:off x="1561514" y="3675700"/>
            <a:ext cx="10071686"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☆無菌医薬品の包装完全性の評価</a:t>
            </a:r>
            <a:r>
              <a:rPr lang="ja-JP" altLang="en-US" sz="2000" b="1" dirty="0">
                <a:solidFill>
                  <a:srgbClr val="002060"/>
                </a:solidFill>
                <a:latin typeface="Calibri" panose="020F0502020204030204"/>
                <a:ea typeface="ＭＳ Ｐゴシック" panose="020B0600070205080204" pitchFamily="50" charset="-128"/>
              </a:rPr>
              <a:t>＜</a:t>
            </a:r>
            <a:r>
              <a:rPr lang="en-US" altLang="ja-JP" sz="2000" b="1" dirty="0">
                <a:solidFill>
                  <a:srgbClr val="002060"/>
                </a:solidFill>
                <a:latin typeface="Calibri" panose="020F0502020204030204"/>
                <a:ea typeface="ＭＳ Ｐゴシック" panose="020B0600070205080204" pitchFamily="50" charset="-128"/>
              </a:rPr>
              <a:t>G7-4-180</a:t>
            </a:r>
            <a:r>
              <a:rPr lang="ja-JP" altLang="en-US" sz="2000" b="1" dirty="0">
                <a:solidFill>
                  <a:srgbClr val="002060"/>
                </a:solidFill>
                <a:latin typeface="Calibri" panose="020F0502020204030204"/>
                <a:ea typeface="ＭＳ Ｐゴシック" panose="020B0600070205080204" pitchFamily="50" charset="-128"/>
              </a:rPr>
              <a:t>＞</a:t>
            </a:r>
            <a:endPar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endParaRPr>
          </a:p>
        </p:txBody>
      </p:sp>
      <p:sp>
        <p:nvSpPr>
          <p:cNvPr id="28" name="テキスト ボックス 27">
            <a:extLst>
              <a:ext uri="{FF2B5EF4-FFF2-40B4-BE49-F238E27FC236}">
                <a16:creationId xmlns:a16="http://schemas.microsoft.com/office/drawing/2014/main" id="{10B353D5-85CC-427F-967B-E0288BED1029}"/>
              </a:ext>
            </a:extLst>
          </p:cNvPr>
          <p:cNvSpPr txBox="1"/>
          <p:nvPr/>
        </p:nvSpPr>
        <p:spPr>
          <a:xfrm>
            <a:off x="1561514" y="4055588"/>
            <a:ext cx="10071686"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☆無菌医薬品包装の漏れ試験法</a:t>
            </a:r>
            <a:r>
              <a:rPr lang="ja-JP" altLang="en-US" sz="2000" b="1" dirty="0">
                <a:solidFill>
                  <a:srgbClr val="002060"/>
                </a:solidFill>
                <a:latin typeface="Calibri" panose="020F0502020204030204"/>
                <a:ea typeface="ＭＳ Ｐゴシック" panose="020B0600070205080204" pitchFamily="50" charset="-128"/>
              </a:rPr>
              <a:t>＜</a:t>
            </a:r>
            <a:r>
              <a:rPr lang="en-US" altLang="ja-JP" sz="2000" b="1" dirty="0">
                <a:solidFill>
                  <a:srgbClr val="002060"/>
                </a:solidFill>
                <a:latin typeface="Calibri" panose="020F0502020204030204"/>
                <a:ea typeface="ＭＳ Ｐゴシック" panose="020B0600070205080204" pitchFamily="50" charset="-128"/>
              </a:rPr>
              <a:t>G7-5-180</a:t>
            </a:r>
            <a:r>
              <a:rPr lang="ja-JP" altLang="en-US" sz="2000" b="1" dirty="0">
                <a:solidFill>
                  <a:srgbClr val="002060"/>
                </a:solidFill>
                <a:latin typeface="Calibri" panose="020F0502020204030204"/>
                <a:ea typeface="ＭＳ Ｐゴシック" panose="020B0600070205080204" pitchFamily="50" charset="-128"/>
              </a:rPr>
              <a:t>＞</a:t>
            </a:r>
            <a:endPar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endParaRPr>
          </a:p>
        </p:txBody>
      </p:sp>
      <p:sp>
        <p:nvSpPr>
          <p:cNvPr id="4" name="テキスト ボックス 3">
            <a:extLst>
              <a:ext uri="{FF2B5EF4-FFF2-40B4-BE49-F238E27FC236}">
                <a16:creationId xmlns:a16="http://schemas.microsoft.com/office/drawing/2014/main" id="{0B5E43EA-B84B-4BDE-8CD1-24A271C29788}"/>
              </a:ext>
            </a:extLst>
          </p:cNvPr>
          <p:cNvSpPr txBox="1"/>
          <p:nvPr/>
        </p:nvSpPr>
        <p:spPr>
          <a:xfrm>
            <a:off x="1447214" y="1295400"/>
            <a:ext cx="3226386" cy="461665"/>
          </a:xfrm>
          <a:prstGeom prst="rect">
            <a:avLst/>
          </a:prstGeom>
          <a:noFill/>
        </p:spPr>
        <p:txBody>
          <a:bodyPr wrap="square" rtlCol="0">
            <a:spAutoFit/>
          </a:bodyPr>
          <a:lstStyle/>
          <a:p>
            <a:r>
              <a:rPr kumimoji="1" lang="ja-JP" altLang="en-US" sz="2400" dirty="0">
                <a:solidFill>
                  <a:srgbClr val="002060"/>
                </a:solidFill>
                <a:latin typeface="HGS創英角ｺﾞｼｯｸUB" panose="020B0900000000000000" pitchFamily="50" charset="-128"/>
                <a:ea typeface="HGS創英角ｺﾞｼｯｸUB" panose="020B0900000000000000" pitchFamily="50" charset="-128"/>
              </a:rPr>
              <a:t>新規収載</a:t>
            </a:r>
            <a:endParaRPr kumimoji="1" lang="ja-JP" altLang="en-US" sz="1400" dirty="0">
              <a:solidFill>
                <a:srgbClr val="002060"/>
              </a:solidFill>
              <a:latin typeface="HGS創英角ｺﾞｼｯｸUB" panose="020B0900000000000000" pitchFamily="50" charset="-128"/>
              <a:ea typeface="HGS創英角ｺﾞｼｯｸUB" panose="020B0900000000000000" pitchFamily="50" charset="-128"/>
            </a:endParaRPr>
          </a:p>
        </p:txBody>
      </p:sp>
      <p:sp>
        <p:nvSpPr>
          <p:cNvPr id="29" name="四角形: 角を丸くする 28">
            <a:extLst>
              <a:ext uri="{FF2B5EF4-FFF2-40B4-BE49-F238E27FC236}">
                <a16:creationId xmlns:a16="http://schemas.microsoft.com/office/drawing/2014/main" id="{7206283D-C25E-4795-9800-A5FA80FC55A1}"/>
              </a:ext>
            </a:extLst>
          </p:cNvPr>
          <p:cNvSpPr/>
          <p:nvPr/>
        </p:nvSpPr>
        <p:spPr>
          <a:xfrm>
            <a:off x="1120195" y="4655789"/>
            <a:ext cx="10832123" cy="839107"/>
          </a:xfrm>
          <a:prstGeom prst="roundRect">
            <a:avLst/>
          </a:prstGeom>
          <a:solidFill>
            <a:srgbClr val="F6FCA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ＭＳ Ｐゴシック" panose="020B0600070205080204" pitchFamily="50" charset="-128"/>
              <a:cs typeface="+mn-cs"/>
            </a:endParaRPr>
          </a:p>
        </p:txBody>
      </p:sp>
      <p:sp>
        <p:nvSpPr>
          <p:cNvPr id="30" name="テキスト ボックス 29">
            <a:extLst>
              <a:ext uri="{FF2B5EF4-FFF2-40B4-BE49-F238E27FC236}">
                <a16:creationId xmlns:a16="http://schemas.microsoft.com/office/drawing/2014/main" id="{1C2E3B46-4FCA-4C9E-B0C1-E0B389341121}"/>
              </a:ext>
            </a:extLst>
          </p:cNvPr>
          <p:cNvSpPr txBox="1"/>
          <p:nvPr/>
        </p:nvSpPr>
        <p:spPr>
          <a:xfrm>
            <a:off x="1561514" y="5085899"/>
            <a:ext cx="10071686"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☆製剤中の元素不純物の管理</a:t>
            </a:r>
          </a:p>
        </p:txBody>
      </p:sp>
      <p:sp>
        <p:nvSpPr>
          <p:cNvPr id="37" name="テキスト ボックス 36">
            <a:extLst>
              <a:ext uri="{FF2B5EF4-FFF2-40B4-BE49-F238E27FC236}">
                <a16:creationId xmlns:a16="http://schemas.microsoft.com/office/drawing/2014/main" id="{7F6241D5-2EFC-4E04-8993-3B593CEC2BEA}"/>
              </a:ext>
            </a:extLst>
          </p:cNvPr>
          <p:cNvSpPr txBox="1"/>
          <p:nvPr/>
        </p:nvSpPr>
        <p:spPr>
          <a:xfrm>
            <a:off x="1447214" y="4633760"/>
            <a:ext cx="4369386" cy="461665"/>
          </a:xfrm>
          <a:prstGeom prst="rect">
            <a:avLst/>
          </a:prstGeom>
          <a:noFill/>
        </p:spPr>
        <p:txBody>
          <a:bodyPr wrap="square" rtlCol="0">
            <a:spAutoFit/>
          </a:bodyPr>
          <a:lstStyle/>
          <a:p>
            <a:r>
              <a:rPr kumimoji="1" lang="ja-JP" altLang="en-US" sz="2400" dirty="0">
                <a:solidFill>
                  <a:srgbClr val="002060"/>
                </a:solidFill>
                <a:latin typeface="HGS創英角ｺﾞｼｯｸUB" panose="020B0900000000000000" pitchFamily="50" charset="-128"/>
                <a:ea typeface="HGS創英角ｺﾞｼｯｸUB" panose="020B0900000000000000" pitchFamily="50" charset="-128"/>
              </a:rPr>
              <a:t>一般試験法収載に基づく廃止</a:t>
            </a:r>
            <a:endParaRPr kumimoji="1" lang="ja-JP" altLang="en-US" sz="1400" dirty="0">
              <a:solidFill>
                <a:srgbClr val="002060"/>
              </a:solidFill>
              <a:latin typeface="HGS創英角ｺﾞｼｯｸUB" panose="020B0900000000000000" pitchFamily="50" charset="-128"/>
              <a:ea typeface="HGS創英角ｺﾞｼｯｸUB" panose="020B0900000000000000" pitchFamily="50" charset="-128"/>
            </a:endParaRPr>
          </a:p>
        </p:txBody>
      </p:sp>
    </p:spTree>
    <p:extLst>
      <p:ext uri="{BB962C8B-B14F-4D97-AF65-F5344CB8AC3E}">
        <p14:creationId xmlns:p14="http://schemas.microsoft.com/office/powerpoint/2010/main" val="9419818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B0143529-84A9-4FA7-9BDD-3EA09D736E0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400" b="0" i="1" u="none" strike="noStrike" kern="1200" cap="none" spc="0" normalizeH="0" baseline="0" noProof="0">
                <a:ln>
                  <a:noFill/>
                </a:ln>
                <a:solidFill>
                  <a:prstClr val="white"/>
                </a:solidFill>
                <a:effectLst/>
                <a:uLnTx/>
                <a:uFillTx/>
                <a:latin typeface="Calibri" panose="020F0502020204030204"/>
                <a:ea typeface="+mn-ea"/>
                <a:cs typeface="+mn-cs"/>
              </a:rPr>
              <a:t>ENVIRONMENTAL TECHNICAL Co., Ltd</a:t>
            </a:r>
            <a:endParaRPr kumimoji="1" lang="en-US" sz="1400" b="0"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スライド番号プレースホルダー 2">
            <a:extLst>
              <a:ext uri="{FF2B5EF4-FFF2-40B4-BE49-F238E27FC236}">
                <a16:creationId xmlns:a16="http://schemas.microsoft.com/office/drawing/2014/main" id="{DF815553-2C39-4E23-A8E2-83B6D766F14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1845F5A-061D-4825-9AE9-D7794091C6CF}" type="slidenum">
              <a:rPr kumimoji="1" lang="en-US"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44</a:t>
            </a:fld>
            <a:r>
              <a:rPr kumimoji="1" lang="ja-JP" altLang="en-US" sz="1800" b="0" i="0" u="none" strike="noStrike" kern="1200" cap="none" spc="0" normalizeH="0" baseline="0" noProof="0" dirty="0">
                <a:ln>
                  <a:noFill/>
                </a:ln>
                <a:solidFill>
                  <a:prstClr val="white"/>
                </a:solidFill>
                <a:effectLst/>
                <a:uLnTx/>
                <a:uFillTx/>
                <a:latin typeface="Calibri" panose="020F0502020204030204"/>
                <a:ea typeface="+mn-ea"/>
                <a:cs typeface="+mn-cs"/>
              </a:rPr>
              <a:t>／</a:t>
            </a:r>
            <a:r>
              <a:rPr kumimoji="1" lang="en-US" altLang="ja-JP" sz="1800" b="0" i="0" u="none" strike="noStrike" kern="1200" cap="none" spc="0" normalizeH="0" baseline="0" noProof="0" dirty="0">
                <a:ln>
                  <a:noFill/>
                </a:ln>
                <a:solidFill>
                  <a:prstClr val="white"/>
                </a:solidFill>
                <a:effectLst/>
                <a:uLnTx/>
                <a:uFillTx/>
                <a:latin typeface="Calibri" panose="020F0502020204030204"/>
                <a:ea typeface="+mn-ea"/>
                <a:cs typeface="+mn-cs"/>
              </a:rPr>
              <a:t>46</a:t>
            </a:r>
            <a:endParaRPr kumimoji="1"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四角形: 角を丸くする 6">
            <a:extLst>
              <a:ext uri="{FF2B5EF4-FFF2-40B4-BE49-F238E27FC236}">
                <a16:creationId xmlns:a16="http://schemas.microsoft.com/office/drawing/2014/main" id="{D9043E02-82C6-43A7-9724-011E309D5364}"/>
              </a:ext>
            </a:extLst>
          </p:cNvPr>
          <p:cNvSpPr/>
          <p:nvPr/>
        </p:nvSpPr>
        <p:spPr>
          <a:xfrm>
            <a:off x="689316" y="590840"/>
            <a:ext cx="10663311" cy="59084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JP18</a:t>
            </a:r>
            <a:r>
              <a:rPr kumimoji="1" lang="ja-JP" altLang="en-US"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　</a:t>
            </a:r>
            <a:r>
              <a:rPr lang="ja-JP" altLang="en-US" sz="3200" dirty="0">
                <a:solidFill>
                  <a:prstClr val="white"/>
                </a:solidFill>
                <a:latin typeface="Calibri" panose="020F0502020204030204"/>
                <a:ea typeface="ＭＳ Ｐゴシック" panose="020B0600070205080204" pitchFamily="50" charset="-128"/>
              </a:rPr>
              <a:t>改定</a:t>
            </a:r>
            <a:r>
              <a:rPr kumimoji="1" lang="ja-JP" altLang="en-US"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（参考情報）</a:t>
            </a:r>
          </a:p>
        </p:txBody>
      </p:sp>
      <p:sp>
        <p:nvSpPr>
          <p:cNvPr id="11" name="四角形: 角を丸くする 10">
            <a:extLst>
              <a:ext uri="{FF2B5EF4-FFF2-40B4-BE49-F238E27FC236}">
                <a16:creationId xmlns:a16="http://schemas.microsoft.com/office/drawing/2014/main" id="{C3C0D51C-7E0F-4287-9AA5-DE7BC36A5EA1}"/>
              </a:ext>
            </a:extLst>
          </p:cNvPr>
          <p:cNvSpPr/>
          <p:nvPr/>
        </p:nvSpPr>
        <p:spPr>
          <a:xfrm>
            <a:off x="1120196" y="1282894"/>
            <a:ext cx="10832123" cy="3601242"/>
          </a:xfrm>
          <a:prstGeom prst="roundRect">
            <a:avLst/>
          </a:prstGeom>
          <a:solidFill>
            <a:srgbClr val="E8ECE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endParaRPr>
          </a:p>
        </p:txBody>
      </p:sp>
      <p:sp>
        <p:nvSpPr>
          <p:cNvPr id="14" name="テキスト ボックス 13">
            <a:extLst>
              <a:ext uri="{FF2B5EF4-FFF2-40B4-BE49-F238E27FC236}">
                <a16:creationId xmlns:a16="http://schemas.microsoft.com/office/drawing/2014/main" id="{4419E249-D128-4F80-9591-008AA6D3C5DA}"/>
              </a:ext>
            </a:extLst>
          </p:cNvPr>
          <p:cNvSpPr txBox="1"/>
          <p:nvPr/>
        </p:nvSpPr>
        <p:spPr>
          <a:xfrm>
            <a:off x="1561514" y="1323694"/>
            <a:ext cx="637266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キャピラリー電気泳動法＜</a:t>
            </a:r>
            <a:r>
              <a:rPr kumimoji="1" lang="en-US" altLang="ja-JP"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G3-7-180</a:t>
            </a:r>
            <a:r>
              <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a:t>
            </a:r>
          </a:p>
        </p:txBody>
      </p:sp>
      <p:sp>
        <p:nvSpPr>
          <p:cNvPr id="18" name="テキスト ボックス 17">
            <a:extLst>
              <a:ext uri="{FF2B5EF4-FFF2-40B4-BE49-F238E27FC236}">
                <a16:creationId xmlns:a16="http://schemas.microsoft.com/office/drawing/2014/main" id="{7BCD879C-50C3-48B9-9BE1-0C5DF2E6DE34}"/>
              </a:ext>
            </a:extLst>
          </p:cNvPr>
          <p:cNvSpPr txBox="1"/>
          <p:nvPr/>
        </p:nvSpPr>
        <p:spPr>
          <a:xfrm>
            <a:off x="1828798" y="2474525"/>
            <a:ext cx="9243006" cy="400110"/>
          </a:xfrm>
          <a:prstGeom prst="rect">
            <a:avLst/>
          </a:prstGeom>
          <a:noFill/>
        </p:spPr>
        <p:txBody>
          <a:bodyPr wrap="square" rtlCol="0">
            <a:spAutoFit/>
          </a:bodyPr>
          <a:lstStyle/>
          <a:p>
            <a:pPr marL="182563" marR="0" lvl="0" algn="l" defTabSz="914400" rtl="0" eaLnBrk="1" fontAlgn="auto" latinLnBrk="0" hangingPunct="1">
              <a:lnSpc>
                <a:spcPct val="100000"/>
              </a:lnSpc>
              <a:spcBef>
                <a:spcPts val="0"/>
              </a:spcBef>
              <a:spcAft>
                <a:spcPts val="0"/>
              </a:spcAft>
              <a:buClrTx/>
              <a:buSzTx/>
              <a:buFontTx/>
              <a:buNone/>
              <a:tabLst/>
              <a:defRPr/>
            </a:pPr>
            <a:r>
              <a:rPr lang="ja-JP" altLang="en-US" sz="2000" b="1" dirty="0">
                <a:solidFill>
                  <a:srgbClr val="D905C0"/>
                </a:solidFill>
                <a:latin typeface="Calibri" panose="020F0502020204030204"/>
                <a:ea typeface="ＭＳ Ｐゴシック" panose="020B0600070205080204" pitchFamily="50" charset="-128"/>
              </a:rPr>
              <a:t>三薬局方での合意事項に基づく改定、その他記載整備</a:t>
            </a:r>
            <a:endParaRPr lang="en-US" altLang="ja-JP" sz="2000" b="1" dirty="0">
              <a:solidFill>
                <a:srgbClr val="D905C0"/>
              </a:solidFill>
              <a:latin typeface="Calibri" panose="020F0502020204030204"/>
              <a:ea typeface="ＭＳ Ｐゴシック" panose="020B0600070205080204" pitchFamily="50" charset="-128"/>
            </a:endParaRPr>
          </a:p>
        </p:txBody>
      </p:sp>
      <p:pic>
        <p:nvPicPr>
          <p:cNvPr id="19" name="図 18" descr="抽象, 挿絵 が含まれている画像&#10;&#10;自動的に生成された説明">
            <a:extLst>
              <a:ext uri="{FF2B5EF4-FFF2-40B4-BE49-F238E27FC236}">
                <a16:creationId xmlns:a16="http://schemas.microsoft.com/office/drawing/2014/main" id="{951C594F-1254-4561-8FB9-559488776C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1992" y="4909536"/>
            <a:ext cx="1182608" cy="1182608"/>
          </a:xfrm>
          <a:prstGeom prst="rect">
            <a:avLst/>
          </a:prstGeom>
        </p:spPr>
      </p:pic>
      <p:sp>
        <p:nvSpPr>
          <p:cNvPr id="20" name="吹き出し: 角を丸めた四角形 19">
            <a:extLst>
              <a:ext uri="{FF2B5EF4-FFF2-40B4-BE49-F238E27FC236}">
                <a16:creationId xmlns:a16="http://schemas.microsoft.com/office/drawing/2014/main" id="{192EDAFF-7391-409F-9A58-D9CCE22B53D7}"/>
              </a:ext>
            </a:extLst>
          </p:cNvPr>
          <p:cNvSpPr/>
          <p:nvPr/>
        </p:nvSpPr>
        <p:spPr>
          <a:xfrm>
            <a:off x="2514600" y="5132076"/>
            <a:ext cx="9118600" cy="831850"/>
          </a:xfrm>
          <a:prstGeom prst="wedgeRoundRectCallout">
            <a:avLst>
              <a:gd name="adj1" fmla="val -53089"/>
              <a:gd name="adj2" fmla="val -14987"/>
              <a:gd name="adj3" fmla="val 16667"/>
            </a:avLst>
          </a:prstGeom>
          <a:solidFill>
            <a:srgbClr val="BAFEB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文言や文章が変わっていますが、運用や計算方法に</a:t>
            </a:r>
            <a:endParaRPr kumimoji="1" lang="en-US" altLang="ja-JP"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変更はありません</a:t>
            </a:r>
          </a:p>
        </p:txBody>
      </p:sp>
      <p:sp>
        <p:nvSpPr>
          <p:cNvPr id="15" name="テキスト ボックス 14">
            <a:extLst>
              <a:ext uri="{FF2B5EF4-FFF2-40B4-BE49-F238E27FC236}">
                <a16:creationId xmlns:a16="http://schemas.microsoft.com/office/drawing/2014/main" id="{CD47DCFC-C70C-4373-AFD8-C2A8EB218EEA}"/>
              </a:ext>
            </a:extLst>
          </p:cNvPr>
          <p:cNvSpPr txBox="1"/>
          <p:nvPr/>
        </p:nvSpPr>
        <p:spPr>
          <a:xfrm>
            <a:off x="1711500" y="1701366"/>
            <a:ext cx="637266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☆前文の改定</a:t>
            </a:r>
          </a:p>
        </p:txBody>
      </p:sp>
      <p:sp>
        <p:nvSpPr>
          <p:cNvPr id="21" name="テキスト ボックス 20">
            <a:extLst>
              <a:ext uri="{FF2B5EF4-FFF2-40B4-BE49-F238E27FC236}">
                <a16:creationId xmlns:a16="http://schemas.microsoft.com/office/drawing/2014/main" id="{21C77AAC-DD5A-4BD7-95C0-F1FBC28B18E0}"/>
              </a:ext>
            </a:extLst>
          </p:cNvPr>
          <p:cNvSpPr txBox="1"/>
          <p:nvPr/>
        </p:nvSpPr>
        <p:spPr>
          <a:xfrm>
            <a:off x="1711500" y="2069150"/>
            <a:ext cx="637266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☆内容の記載整備</a:t>
            </a:r>
          </a:p>
        </p:txBody>
      </p:sp>
      <p:sp>
        <p:nvSpPr>
          <p:cNvPr id="25" name="テキスト ボックス 24">
            <a:extLst>
              <a:ext uri="{FF2B5EF4-FFF2-40B4-BE49-F238E27FC236}">
                <a16:creationId xmlns:a16="http://schemas.microsoft.com/office/drawing/2014/main" id="{E47FF2BF-B45C-44DB-953D-6EE54573BDE5}"/>
              </a:ext>
            </a:extLst>
          </p:cNvPr>
          <p:cNvSpPr txBox="1"/>
          <p:nvPr/>
        </p:nvSpPr>
        <p:spPr>
          <a:xfrm>
            <a:off x="1828798" y="2867597"/>
            <a:ext cx="9243006" cy="400110"/>
          </a:xfrm>
          <a:prstGeom prst="rect">
            <a:avLst/>
          </a:prstGeom>
          <a:noFill/>
        </p:spPr>
        <p:txBody>
          <a:bodyPr wrap="square" rtlCol="0">
            <a:spAutoFit/>
          </a:bodyPr>
          <a:lstStyle/>
          <a:p>
            <a:pPr marL="182563" marR="0" lvl="0" algn="l" defTabSz="914400" rtl="0" eaLnBrk="1" fontAlgn="auto" latinLnBrk="0" hangingPunct="1">
              <a:lnSpc>
                <a:spcPct val="100000"/>
              </a:lnSpc>
              <a:spcBef>
                <a:spcPts val="0"/>
              </a:spcBef>
              <a:spcAft>
                <a:spcPts val="0"/>
              </a:spcAft>
              <a:buClrTx/>
              <a:buSzTx/>
              <a:buFontTx/>
              <a:buNone/>
              <a:tabLst/>
              <a:defRPr/>
            </a:pPr>
            <a:r>
              <a:rPr lang="en-US" altLang="ja-JP" sz="2000" b="1" dirty="0">
                <a:solidFill>
                  <a:srgbClr val="D905C0"/>
                </a:solidFill>
                <a:latin typeface="Calibri" panose="020F0502020204030204"/>
                <a:ea typeface="ＭＳ Ｐゴシック" panose="020B0600070205080204" pitchFamily="50" charset="-128"/>
              </a:rPr>
              <a:t>【</a:t>
            </a:r>
            <a:r>
              <a:rPr lang="ja-JP" altLang="en-US" sz="2000" b="1" dirty="0">
                <a:solidFill>
                  <a:srgbClr val="D905C0"/>
                </a:solidFill>
                <a:latin typeface="Calibri" panose="020F0502020204030204"/>
                <a:ea typeface="ＭＳ Ｐゴシック" panose="020B0600070205080204" pitchFamily="50" charset="-128"/>
              </a:rPr>
              <a:t>主な文言の変更点</a:t>
            </a:r>
            <a:r>
              <a:rPr lang="en-US" altLang="ja-JP" sz="2000" b="1" dirty="0">
                <a:solidFill>
                  <a:srgbClr val="D905C0"/>
                </a:solidFill>
                <a:latin typeface="Calibri" panose="020F0502020204030204"/>
                <a:ea typeface="ＭＳ Ｐゴシック" panose="020B0600070205080204" pitchFamily="50" charset="-128"/>
              </a:rPr>
              <a:t>】</a:t>
            </a:r>
          </a:p>
        </p:txBody>
      </p:sp>
      <p:sp>
        <p:nvSpPr>
          <p:cNvPr id="26" name="テキスト ボックス 25">
            <a:extLst>
              <a:ext uri="{FF2B5EF4-FFF2-40B4-BE49-F238E27FC236}">
                <a16:creationId xmlns:a16="http://schemas.microsoft.com/office/drawing/2014/main" id="{57F66DD4-3BA4-47EB-BA9F-DA4CD2B6953E}"/>
              </a:ext>
            </a:extLst>
          </p:cNvPr>
          <p:cNvSpPr txBox="1"/>
          <p:nvPr/>
        </p:nvSpPr>
        <p:spPr>
          <a:xfrm>
            <a:off x="1828798" y="3271977"/>
            <a:ext cx="9243006" cy="1631216"/>
          </a:xfrm>
          <a:prstGeom prst="rect">
            <a:avLst/>
          </a:prstGeom>
          <a:noFill/>
        </p:spPr>
        <p:txBody>
          <a:bodyPr wrap="square" rtlCol="0">
            <a:spAutoFit/>
          </a:bodyPr>
          <a:lstStyle/>
          <a:p>
            <a:pPr marL="182563" marR="0" lvl="0" algn="l" defTabSz="914400" rtl="0" eaLnBrk="1" fontAlgn="auto" latinLnBrk="0" hangingPunct="1">
              <a:lnSpc>
                <a:spcPct val="100000"/>
              </a:lnSpc>
              <a:spcBef>
                <a:spcPts val="0"/>
              </a:spcBef>
              <a:spcAft>
                <a:spcPts val="0"/>
              </a:spcAft>
              <a:buClrTx/>
              <a:buSzTx/>
              <a:buFontTx/>
              <a:buNone/>
              <a:tabLst/>
              <a:defRPr/>
            </a:pPr>
            <a:r>
              <a:rPr lang="ja-JP" altLang="en-US" sz="2000" b="1" dirty="0">
                <a:solidFill>
                  <a:srgbClr val="D905C0"/>
                </a:solidFill>
                <a:latin typeface="Calibri" panose="020F0502020204030204"/>
                <a:ea typeface="ＭＳ Ｐゴシック" panose="020B0600070205080204" pitchFamily="50" charset="-128"/>
              </a:rPr>
              <a:t>毛細管　→　キャピラリー</a:t>
            </a:r>
            <a:endParaRPr lang="en-US" altLang="ja-JP" sz="2000" b="1" dirty="0">
              <a:solidFill>
                <a:srgbClr val="D905C0"/>
              </a:solidFill>
              <a:latin typeface="Calibri" panose="020F0502020204030204"/>
              <a:ea typeface="ＭＳ Ｐゴシック" panose="020B0600070205080204" pitchFamily="50" charset="-128"/>
            </a:endParaRPr>
          </a:p>
          <a:p>
            <a:pPr marL="182563" marR="0" lvl="0" algn="l" defTabSz="914400" rtl="0" eaLnBrk="1" fontAlgn="auto" latinLnBrk="0" hangingPunct="1">
              <a:lnSpc>
                <a:spcPct val="100000"/>
              </a:lnSpc>
              <a:spcBef>
                <a:spcPts val="0"/>
              </a:spcBef>
              <a:spcAft>
                <a:spcPts val="0"/>
              </a:spcAft>
              <a:buClrTx/>
              <a:buSzTx/>
              <a:buFontTx/>
              <a:buNone/>
              <a:tabLst/>
              <a:defRPr/>
            </a:pPr>
            <a:r>
              <a:rPr lang="ja-JP" altLang="en-US" sz="2000" b="1" dirty="0">
                <a:solidFill>
                  <a:srgbClr val="D905C0"/>
                </a:solidFill>
                <a:latin typeface="Calibri" panose="020F0502020204030204"/>
                <a:ea typeface="ＭＳ Ｐゴシック" panose="020B0600070205080204" pitchFamily="50" charset="-128"/>
              </a:rPr>
              <a:t>電導度測定　→　導電率測定</a:t>
            </a:r>
            <a:endParaRPr lang="en-US" altLang="ja-JP" sz="2000" b="1" dirty="0">
              <a:solidFill>
                <a:srgbClr val="D905C0"/>
              </a:solidFill>
              <a:latin typeface="Calibri" panose="020F0502020204030204"/>
              <a:ea typeface="ＭＳ Ｐゴシック" panose="020B0600070205080204" pitchFamily="50" charset="-128"/>
            </a:endParaRPr>
          </a:p>
          <a:p>
            <a:pPr marL="182563" marR="0" lvl="0" algn="l" defTabSz="914400" rtl="0" eaLnBrk="1" fontAlgn="auto" latinLnBrk="0" hangingPunct="1">
              <a:lnSpc>
                <a:spcPct val="100000"/>
              </a:lnSpc>
              <a:spcBef>
                <a:spcPts val="0"/>
              </a:spcBef>
              <a:spcAft>
                <a:spcPts val="0"/>
              </a:spcAft>
              <a:buClrTx/>
              <a:buSzTx/>
              <a:buFontTx/>
              <a:buNone/>
              <a:tabLst/>
              <a:defRPr/>
            </a:pPr>
            <a:r>
              <a:rPr lang="ja-JP" altLang="en-US" sz="2000" b="1" dirty="0">
                <a:solidFill>
                  <a:srgbClr val="D905C0"/>
                </a:solidFill>
                <a:latin typeface="Calibri" panose="020F0502020204030204"/>
                <a:ea typeface="ＭＳ Ｐゴシック" panose="020B0600070205080204" pitchFamily="50" charset="-128"/>
              </a:rPr>
              <a:t>集束　→　収束</a:t>
            </a:r>
            <a:endParaRPr lang="en-US" altLang="ja-JP" sz="2000" b="1" dirty="0">
              <a:solidFill>
                <a:srgbClr val="D905C0"/>
              </a:solidFill>
              <a:latin typeface="Calibri" panose="020F0502020204030204"/>
              <a:ea typeface="ＭＳ Ｐゴシック" panose="020B0600070205080204" pitchFamily="50" charset="-128"/>
            </a:endParaRPr>
          </a:p>
          <a:p>
            <a:pPr marL="182563" marR="0" lvl="0" algn="l" defTabSz="914400" rtl="0" eaLnBrk="1" fontAlgn="auto" latinLnBrk="0" hangingPunct="1">
              <a:lnSpc>
                <a:spcPct val="100000"/>
              </a:lnSpc>
              <a:spcBef>
                <a:spcPts val="0"/>
              </a:spcBef>
              <a:spcAft>
                <a:spcPts val="0"/>
              </a:spcAft>
              <a:buClrTx/>
              <a:buSzTx/>
              <a:buFontTx/>
              <a:buNone/>
              <a:tabLst/>
              <a:defRPr/>
            </a:pPr>
            <a:r>
              <a:rPr lang="ja-JP" altLang="en-US" sz="2000" b="1" dirty="0">
                <a:solidFill>
                  <a:srgbClr val="D905C0"/>
                </a:solidFill>
                <a:latin typeface="Calibri" panose="020F0502020204030204"/>
                <a:ea typeface="ＭＳ Ｐゴシック" panose="020B0600070205080204" pitchFamily="50" charset="-128"/>
              </a:rPr>
              <a:t>適合性パラメーター　→　システム適合性</a:t>
            </a:r>
            <a:endParaRPr lang="en-US" altLang="ja-JP" sz="2000" b="1" dirty="0">
              <a:solidFill>
                <a:srgbClr val="D905C0"/>
              </a:solidFill>
              <a:latin typeface="Calibri" panose="020F0502020204030204"/>
              <a:ea typeface="ＭＳ Ｐゴシック" panose="020B0600070205080204" pitchFamily="50" charset="-128"/>
            </a:endParaRPr>
          </a:p>
          <a:p>
            <a:pPr marL="182563" marR="0" lvl="0" algn="l" defTabSz="914400" rtl="0" eaLnBrk="1" fontAlgn="auto" latinLnBrk="0" hangingPunct="1">
              <a:lnSpc>
                <a:spcPct val="100000"/>
              </a:lnSpc>
              <a:spcBef>
                <a:spcPts val="0"/>
              </a:spcBef>
              <a:spcAft>
                <a:spcPts val="0"/>
              </a:spcAft>
              <a:buClrTx/>
              <a:buSzTx/>
              <a:buFontTx/>
              <a:buNone/>
              <a:tabLst/>
              <a:defRPr/>
            </a:pPr>
            <a:r>
              <a:rPr lang="ja-JP" altLang="en-US" sz="2000" b="1" dirty="0">
                <a:solidFill>
                  <a:srgbClr val="D905C0"/>
                </a:solidFill>
                <a:latin typeface="Calibri" panose="020F0502020204030204"/>
                <a:ea typeface="ＭＳ Ｐゴシック" panose="020B0600070205080204" pitchFamily="50" charset="-128"/>
              </a:rPr>
              <a:t>ピークの対称性　→　シンメトリー係数</a:t>
            </a:r>
            <a:endParaRPr lang="en-US" altLang="ja-JP" sz="2000" b="1" dirty="0">
              <a:solidFill>
                <a:srgbClr val="D905C0"/>
              </a:solidFill>
              <a:latin typeface="Calibri" panose="020F0502020204030204"/>
              <a:ea typeface="ＭＳ Ｐゴシック" panose="020B0600070205080204" pitchFamily="50" charset="-128"/>
            </a:endParaRPr>
          </a:p>
        </p:txBody>
      </p:sp>
    </p:spTree>
    <p:extLst>
      <p:ext uri="{BB962C8B-B14F-4D97-AF65-F5344CB8AC3E}">
        <p14:creationId xmlns:p14="http://schemas.microsoft.com/office/powerpoint/2010/main" val="334734228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B0143529-84A9-4FA7-9BDD-3EA09D736E0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400" b="0" i="1" u="none" strike="noStrike" kern="1200" cap="none" spc="0" normalizeH="0" baseline="0" noProof="0">
                <a:ln>
                  <a:noFill/>
                </a:ln>
                <a:solidFill>
                  <a:prstClr val="white"/>
                </a:solidFill>
                <a:effectLst/>
                <a:uLnTx/>
                <a:uFillTx/>
                <a:latin typeface="Calibri" panose="020F0502020204030204"/>
                <a:ea typeface="+mn-ea"/>
                <a:cs typeface="+mn-cs"/>
              </a:rPr>
              <a:t>ENVIRONMENTAL TECHNICAL Co., Ltd</a:t>
            </a:r>
            <a:endParaRPr kumimoji="1" lang="en-US" sz="1400" b="0"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スライド番号プレースホルダー 2">
            <a:extLst>
              <a:ext uri="{FF2B5EF4-FFF2-40B4-BE49-F238E27FC236}">
                <a16:creationId xmlns:a16="http://schemas.microsoft.com/office/drawing/2014/main" id="{DF815553-2C39-4E23-A8E2-83B6D766F14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1845F5A-061D-4825-9AE9-D7794091C6CF}" type="slidenum">
              <a:rPr kumimoji="1" lang="en-US"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45</a:t>
            </a:fld>
            <a:r>
              <a:rPr kumimoji="1" lang="ja-JP" altLang="en-US" sz="1800" b="0" i="0" u="none" strike="noStrike" kern="1200" cap="none" spc="0" normalizeH="0" baseline="0" noProof="0" dirty="0">
                <a:ln>
                  <a:noFill/>
                </a:ln>
                <a:solidFill>
                  <a:prstClr val="white"/>
                </a:solidFill>
                <a:effectLst/>
                <a:uLnTx/>
                <a:uFillTx/>
                <a:latin typeface="Calibri" panose="020F0502020204030204"/>
                <a:ea typeface="+mn-ea"/>
                <a:cs typeface="+mn-cs"/>
              </a:rPr>
              <a:t>／</a:t>
            </a:r>
            <a:r>
              <a:rPr kumimoji="1" lang="en-US" altLang="ja-JP" sz="1800" b="0" i="0" u="none" strike="noStrike" kern="1200" cap="none" spc="0" normalizeH="0" baseline="0" noProof="0" dirty="0">
                <a:ln>
                  <a:noFill/>
                </a:ln>
                <a:solidFill>
                  <a:prstClr val="white"/>
                </a:solidFill>
                <a:effectLst/>
                <a:uLnTx/>
                <a:uFillTx/>
                <a:latin typeface="Calibri" panose="020F0502020204030204"/>
                <a:ea typeface="+mn-ea"/>
                <a:cs typeface="+mn-cs"/>
              </a:rPr>
              <a:t>46</a:t>
            </a:r>
            <a:endParaRPr kumimoji="1"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四角形: 角を丸くする 6">
            <a:extLst>
              <a:ext uri="{FF2B5EF4-FFF2-40B4-BE49-F238E27FC236}">
                <a16:creationId xmlns:a16="http://schemas.microsoft.com/office/drawing/2014/main" id="{D9043E02-82C6-43A7-9724-011E309D5364}"/>
              </a:ext>
            </a:extLst>
          </p:cNvPr>
          <p:cNvSpPr/>
          <p:nvPr/>
        </p:nvSpPr>
        <p:spPr>
          <a:xfrm>
            <a:off x="689316" y="590840"/>
            <a:ext cx="10663311" cy="59084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JP18</a:t>
            </a:r>
            <a:r>
              <a:rPr kumimoji="1" lang="ja-JP" altLang="en-US" sz="32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　改定（参考情報）</a:t>
            </a:r>
          </a:p>
        </p:txBody>
      </p:sp>
      <p:sp>
        <p:nvSpPr>
          <p:cNvPr id="11" name="四角形: 角を丸くする 10">
            <a:extLst>
              <a:ext uri="{FF2B5EF4-FFF2-40B4-BE49-F238E27FC236}">
                <a16:creationId xmlns:a16="http://schemas.microsoft.com/office/drawing/2014/main" id="{C3C0D51C-7E0F-4287-9AA5-DE7BC36A5EA1}"/>
              </a:ext>
            </a:extLst>
          </p:cNvPr>
          <p:cNvSpPr/>
          <p:nvPr/>
        </p:nvSpPr>
        <p:spPr>
          <a:xfrm>
            <a:off x="1120196" y="1282894"/>
            <a:ext cx="10832123" cy="2704906"/>
          </a:xfrm>
          <a:prstGeom prst="roundRect">
            <a:avLst/>
          </a:prstGeom>
          <a:solidFill>
            <a:srgbClr val="E8ECE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endParaRPr>
          </a:p>
        </p:txBody>
      </p:sp>
      <p:sp>
        <p:nvSpPr>
          <p:cNvPr id="14" name="テキスト ボックス 13">
            <a:extLst>
              <a:ext uri="{FF2B5EF4-FFF2-40B4-BE49-F238E27FC236}">
                <a16:creationId xmlns:a16="http://schemas.microsoft.com/office/drawing/2014/main" id="{4419E249-D128-4F80-9591-008AA6D3C5DA}"/>
              </a:ext>
            </a:extLst>
          </p:cNvPr>
          <p:cNvSpPr txBox="1"/>
          <p:nvPr/>
        </p:nvSpPr>
        <p:spPr>
          <a:xfrm>
            <a:off x="1561514" y="1323694"/>
            <a:ext cx="637266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日本薬局方収載生薬の学名表記について＜</a:t>
            </a:r>
            <a:r>
              <a:rPr kumimoji="1" lang="en-US" altLang="ja-JP"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G5-1-180</a:t>
            </a:r>
            <a:r>
              <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a:t>
            </a:r>
          </a:p>
        </p:txBody>
      </p:sp>
      <p:sp>
        <p:nvSpPr>
          <p:cNvPr id="18" name="テキスト ボックス 17">
            <a:extLst>
              <a:ext uri="{FF2B5EF4-FFF2-40B4-BE49-F238E27FC236}">
                <a16:creationId xmlns:a16="http://schemas.microsoft.com/office/drawing/2014/main" id="{7BCD879C-50C3-48B9-9BE1-0C5DF2E6DE34}"/>
              </a:ext>
            </a:extLst>
          </p:cNvPr>
          <p:cNvSpPr txBox="1"/>
          <p:nvPr/>
        </p:nvSpPr>
        <p:spPr>
          <a:xfrm>
            <a:off x="1828798" y="1776025"/>
            <a:ext cx="9243006" cy="400110"/>
          </a:xfrm>
          <a:prstGeom prst="rect">
            <a:avLst/>
          </a:prstGeom>
          <a:noFill/>
        </p:spPr>
        <p:txBody>
          <a:bodyPr wrap="square" rtlCol="0">
            <a:spAutoFit/>
          </a:bodyPr>
          <a:lstStyle/>
          <a:p>
            <a:pPr marL="182563"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rPr>
              <a:t>医薬品各条の生薬等におけるラテン名の変更等を反映</a:t>
            </a:r>
            <a:endParaRPr kumimoji="1" lang="en-US" altLang="ja-JP"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endParaRPr>
          </a:p>
        </p:txBody>
      </p:sp>
      <p:pic>
        <p:nvPicPr>
          <p:cNvPr id="19" name="図 18" descr="抽象, 挿絵 が含まれている画像&#10;&#10;自動的に生成された説明">
            <a:extLst>
              <a:ext uri="{FF2B5EF4-FFF2-40B4-BE49-F238E27FC236}">
                <a16:creationId xmlns:a16="http://schemas.microsoft.com/office/drawing/2014/main" id="{951C594F-1254-4561-8FB9-559488776C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1992" y="4909536"/>
            <a:ext cx="1182608" cy="1182608"/>
          </a:xfrm>
          <a:prstGeom prst="rect">
            <a:avLst/>
          </a:prstGeom>
        </p:spPr>
      </p:pic>
      <p:sp>
        <p:nvSpPr>
          <p:cNvPr id="20" name="吹き出し: 角を丸めた四角形 19">
            <a:extLst>
              <a:ext uri="{FF2B5EF4-FFF2-40B4-BE49-F238E27FC236}">
                <a16:creationId xmlns:a16="http://schemas.microsoft.com/office/drawing/2014/main" id="{192EDAFF-7391-409F-9A58-D9CCE22B53D7}"/>
              </a:ext>
            </a:extLst>
          </p:cNvPr>
          <p:cNvSpPr/>
          <p:nvPr/>
        </p:nvSpPr>
        <p:spPr>
          <a:xfrm>
            <a:off x="2514600" y="5132076"/>
            <a:ext cx="9118600" cy="831850"/>
          </a:xfrm>
          <a:prstGeom prst="wedgeRoundRectCallout">
            <a:avLst>
              <a:gd name="adj1" fmla="val -53089"/>
              <a:gd name="adj2" fmla="val -14987"/>
              <a:gd name="adj3" fmla="val 16667"/>
            </a:avLst>
          </a:prstGeom>
          <a:solidFill>
            <a:srgbClr val="BAFEB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mn-cs"/>
              </a:rPr>
              <a:t>こちらも大きな運用の変更はありません</a:t>
            </a:r>
          </a:p>
        </p:txBody>
      </p:sp>
      <p:sp>
        <p:nvSpPr>
          <p:cNvPr id="16" name="テキスト ボックス 15">
            <a:extLst>
              <a:ext uri="{FF2B5EF4-FFF2-40B4-BE49-F238E27FC236}">
                <a16:creationId xmlns:a16="http://schemas.microsoft.com/office/drawing/2014/main" id="{FA8E7861-107E-4D8C-B208-273679CF5024}"/>
              </a:ext>
            </a:extLst>
          </p:cNvPr>
          <p:cNvSpPr txBox="1"/>
          <p:nvPr/>
        </p:nvSpPr>
        <p:spPr>
          <a:xfrm>
            <a:off x="1561514" y="2225363"/>
            <a:ext cx="637266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第十八改正日本薬局方における国際調和＜</a:t>
            </a:r>
            <a:r>
              <a:rPr kumimoji="1" lang="en-US" altLang="ja-JP"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GZ-3-180</a:t>
            </a:r>
            <a:r>
              <a:rPr kumimoji="1" lang="ja-JP" altLang="en-US" sz="2000" b="1" i="0" u="none" strike="noStrike" kern="1200" cap="none" spc="0" normalizeH="0" baseline="0" noProof="0" dirty="0">
                <a:ln>
                  <a:noFill/>
                </a:ln>
                <a:solidFill>
                  <a:srgbClr val="002060"/>
                </a:solidFill>
                <a:effectLst/>
                <a:uLnTx/>
                <a:uFillTx/>
                <a:latin typeface="Calibri" panose="020F0502020204030204"/>
                <a:ea typeface="ＭＳ Ｐゴシック" panose="020B0600070205080204" pitchFamily="50" charset="-128"/>
                <a:cs typeface="+mn-cs"/>
              </a:rPr>
              <a:t>＞</a:t>
            </a:r>
          </a:p>
        </p:txBody>
      </p:sp>
      <p:sp>
        <p:nvSpPr>
          <p:cNvPr id="17" name="テキスト ボックス 16">
            <a:extLst>
              <a:ext uri="{FF2B5EF4-FFF2-40B4-BE49-F238E27FC236}">
                <a16:creationId xmlns:a16="http://schemas.microsoft.com/office/drawing/2014/main" id="{0AC49E0F-FB94-491C-AA73-FDDC36FF8F6D}"/>
              </a:ext>
            </a:extLst>
          </p:cNvPr>
          <p:cNvSpPr txBox="1"/>
          <p:nvPr/>
        </p:nvSpPr>
        <p:spPr>
          <a:xfrm>
            <a:off x="1828798" y="2677694"/>
            <a:ext cx="9243006" cy="400110"/>
          </a:xfrm>
          <a:prstGeom prst="rect">
            <a:avLst/>
          </a:prstGeom>
          <a:noFill/>
        </p:spPr>
        <p:txBody>
          <a:bodyPr wrap="square" rtlCol="0">
            <a:spAutoFit/>
          </a:bodyPr>
          <a:lstStyle/>
          <a:p>
            <a:pPr marL="182563" marR="0" lvl="0" indent="0" algn="l" defTabSz="914400" rtl="0" eaLnBrk="1" fontAlgn="auto" latinLnBrk="0" hangingPunct="1">
              <a:lnSpc>
                <a:spcPct val="100000"/>
              </a:lnSpc>
              <a:spcBef>
                <a:spcPts val="0"/>
              </a:spcBef>
              <a:spcAft>
                <a:spcPts val="0"/>
              </a:spcAft>
              <a:buClrTx/>
              <a:buSzTx/>
              <a:buFontTx/>
              <a:buNone/>
              <a:tabLst/>
              <a:defRPr/>
            </a:pPr>
            <a:r>
              <a:rPr lang="ja-JP" altLang="en-US" sz="2000" b="1" dirty="0">
                <a:solidFill>
                  <a:srgbClr val="D905C0"/>
                </a:solidFill>
                <a:latin typeface="Calibri" panose="020F0502020204030204"/>
                <a:ea typeface="ＭＳ Ｐゴシック" panose="020B0600070205080204" pitchFamily="50" charset="-128"/>
              </a:rPr>
              <a:t>「第十七改正日本薬局方における国際調和」からの改正番号の変更</a:t>
            </a:r>
            <a:endParaRPr kumimoji="1" lang="en-US" altLang="ja-JP"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endParaRPr>
          </a:p>
        </p:txBody>
      </p:sp>
      <p:sp>
        <p:nvSpPr>
          <p:cNvPr id="22" name="テキスト ボックス 21">
            <a:extLst>
              <a:ext uri="{FF2B5EF4-FFF2-40B4-BE49-F238E27FC236}">
                <a16:creationId xmlns:a16="http://schemas.microsoft.com/office/drawing/2014/main" id="{35986A06-D072-4719-A6C7-45A2020FE0EE}"/>
              </a:ext>
            </a:extLst>
          </p:cNvPr>
          <p:cNvSpPr txBox="1"/>
          <p:nvPr/>
        </p:nvSpPr>
        <p:spPr>
          <a:xfrm>
            <a:off x="1828798" y="3033294"/>
            <a:ext cx="9243006" cy="707886"/>
          </a:xfrm>
          <a:prstGeom prst="rect">
            <a:avLst/>
          </a:prstGeom>
          <a:noFill/>
        </p:spPr>
        <p:txBody>
          <a:bodyPr wrap="square" rtlCol="0">
            <a:spAutoFit/>
          </a:bodyPr>
          <a:lstStyle/>
          <a:p>
            <a:pPr marL="182563" marR="0" lvl="0" indent="0" algn="l" defTabSz="914400" rtl="0" eaLnBrk="1" fontAlgn="auto" latinLnBrk="0" hangingPunct="1">
              <a:lnSpc>
                <a:spcPct val="100000"/>
              </a:lnSpc>
              <a:spcBef>
                <a:spcPts val="0"/>
              </a:spcBef>
              <a:spcAft>
                <a:spcPts val="0"/>
              </a:spcAft>
              <a:buClrTx/>
              <a:buSzTx/>
              <a:buFontTx/>
              <a:buNone/>
              <a:tabLst/>
              <a:defRPr/>
            </a:pPr>
            <a:r>
              <a:rPr lang="ja-JP" altLang="en-US" sz="2000" b="1" dirty="0">
                <a:solidFill>
                  <a:srgbClr val="D905C0"/>
                </a:solidFill>
                <a:latin typeface="Calibri" panose="020F0502020204030204"/>
                <a:ea typeface="ＭＳ Ｐゴシック" panose="020B0600070205080204" pitchFamily="50" charset="-128"/>
              </a:rPr>
              <a:t>独立行政法人医薬品医療機器総合機構（</a:t>
            </a:r>
            <a:r>
              <a:rPr lang="en-US" altLang="ja-JP" sz="2000" b="1" dirty="0">
                <a:solidFill>
                  <a:srgbClr val="D905C0"/>
                </a:solidFill>
                <a:latin typeface="Calibri" panose="020F0502020204030204"/>
                <a:ea typeface="ＭＳ Ｐゴシック" panose="020B0600070205080204" pitchFamily="50" charset="-128"/>
              </a:rPr>
              <a:t>PMDA</a:t>
            </a:r>
            <a:r>
              <a:rPr lang="ja-JP" altLang="en-US" sz="2000" b="1" dirty="0">
                <a:solidFill>
                  <a:srgbClr val="D905C0"/>
                </a:solidFill>
                <a:latin typeface="Calibri" panose="020F0502020204030204"/>
                <a:ea typeface="ＭＳ Ｐゴシック" panose="020B0600070205080204" pitchFamily="50" charset="-128"/>
              </a:rPr>
              <a:t>）のウェブサイト掲載化に基づく</a:t>
            </a:r>
            <a:endParaRPr lang="en-US" altLang="ja-JP" sz="2000" b="1" dirty="0">
              <a:solidFill>
                <a:srgbClr val="D905C0"/>
              </a:solidFill>
              <a:latin typeface="Calibri" panose="020F0502020204030204"/>
              <a:ea typeface="ＭＳ Ｐゴシック" panose="020B0600070205080204" pitchFamily="50" charset="-128"/>
            </a:endParaRPr>
          </a:p>
          <a:p>
            <a:pPr marL="182563"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rPr>
              <a:t>内容の簡略化</a:t>
            </a:r>
            <a:endParaRPr kumimoji="1" lang="en-US" altLang="ja-JP" sz="2000" b="1" i="0" u="none" strike="noStrike" kern="1200" cap="none" spc="0" normalizeH="0" baseline="0" noProof="0" dirty="0">
              <a:ln>
                <a:noFill/>
              </a:ln>
              <a:solidFill>
                <a:srgbClr val="D905C0"/>
              </a:solidFill>
              <a:effectLst/>
              <a:uLnTx/>
              <a:uFillTx/>
              <a:latin typeface="Calibri" panose="020F0502020204030204"/>
              <a:ea typeface="ＭＳ Ｐゴシック" panose="020B0600070205080204" pitchFamily="50" charset="-128"/>
              <a:cs typeface="+mn-cs"/>
            </a:endParaRPr>
          </a:p>
        </p:txBody>
      </p:sp>
    </p:spTree>
    <p:extLst>
      <p:ext uri="{BB962C8B-B14F-4D97-AF65-F5344CB8AC3E}">
        <p14:creationId xmlns:p14="http://schemas.microsoft.com/office/powerpoint/2010/main" val="23871325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231B1659-E402-4367-A5D2-37F7447741D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400" b="0" i="1" u="none" strike="noStrike" kern="1200" cap="none" spc="0" normalizeH="0" baseline="0" noProof="0">
                <a:ln>
                  <a:noFill/>
                </a:ln>
                <a:solidFill>
                  <a:prstClr val="white"/>
                </a:solidFill>
                <a:effectLst/>
                <a:uLnTx/>
                <a:uFillTx/>
                <a:latin typeface="Calibri" panose="020F0502020204030204"/>
                <a:ea typeface="+mn-ea"/>
                <a:cs typeface="+mn-cs"/>
              </a:rPr>
              <a:t>ENVIRONMENTAL TECHNICAL Co., Ltd</a:t>
            </a:r>
            <a:endParaRPr kumimoji="1" lang="en-US" sz="1400" b="0"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スライド番号プレースホルダー 2">
            <a:extLst>
              <a:ext uri="{FF2B5EF4-FFF2-40B4-BE49-F238E27FC236}">
                <a16:creationId xmlns:a16="http://schemas.microsoft.com/office/drawing/2014/main" id="{D1B2597D-B589-47F9-991C-6168B4E45361}"/>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1845F5A-061D-4825-9AE9-D7794091C6CF}" type="slidenum">
              <a:rPr kumimoji="1" lang="en-US"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46</a:t>
            </a:fld>
            <a:r>
              <a:rPr kumimoji="1" lang="ja-JP" altLang="en-US" sz="1800" b="0" i="0" u="none" strike="noStrike" kern="1200" cap="none" spc="0" normalizeH="0" baseline="0" noProof="0" dirty="0">
                <a:ln>
                  <a:noFill/>
                </a:ln>
                <a:solidFill>
                  <a:prstClr val="white"/>
                </a:solidFill>
                <a:effectLst/>
                <a:uLnTx/>
                <a:uFillTx/>
                <a:latin typeface="Calibri" panose="020F0502020204030204"/>
                <a:ea typeface="+mn-ea"/>
                <a:cs typeface="+mn-cs"/>
              </a:rPr>
              <a:t>／</a:t>
            </a:r>
            <a:r>
              <a:rPr kumimoji="1" lang="en-US" altLang="ja-JP" sz="1800" b="0" i="0" u="none" strike="noStrike" kern="1200" cap="none" spc="0" normalizeH="0" baseline="0" noProof="0" dirty="0">
                <a:ln>
                  <a:noFill/>
                </a:ln>
                <a:solidFill>
                  <a:prstClr val="white"/>
                </a:solidFill>
                <a:effectLst/>
                <a:uLnTx/>
                <a:uFillTx/>
                <a:latin typeface="Calibri" panose="020F0502020204030204"/>
                <a:ea typeface="+mn-ea"/>
                <a:cs typeface="+mn-cs"/>
              </a:rPr>
              <a:t>46</a:t>
            </a:r>
            <a:endParaRPr kumimoji="1"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テキスト ボックス 3">
            <a:extLst>
              <a:ext uri="{FF2B5EF4-FFF2-40B4-BE49-F238E27FC236}">
                <a16:creationId xmlns:a16="http://schemas.microsoft.com/office/drawing/2014/main" id="{4CE28AF9-EF1B-49CD-A2FB-B9798573D5C0}"/>
              </a:ext>
            </a:extLst>
          </p:cNvPr>
          <p:cNvSpPr txBox="1"/>
          <p:nvPr/>
        </p:nvSpPr>
        <p:spPr>
          <a:xfrm>
            <a:off x="2038662" y="2593296"/>
            <a:ext cx="7734925"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4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ご清聴ありがとうございました</a:t>
            </a:r>
          </a:p>
        </p:txBody>
      </p:sp>
    </p:spTree>
    <p:extLst>
      <p:ext uri="{BB962C8B-B14F-4D97-AF65-F5344CB8AC3E}">
        <p14:creationId xmlns:p14="http://schemas.microsoft.com/office/powerpoint/2010/main" val="3528011447"/>
      </p:ext>
    </p:extLst>
  </p:cSld>
  <p:clrMapOvr>
    <a:masterClrMapping/>
  </p:clrMapOvr>
</p:sld>
</file>

<file path=ppt/theme/theme1.xml><?xml version="1.0" encoding="utf-8"?>
<a:theme xmlns:a="http://schemas.openxmlformats.org/drawingml/2006/main" name="レトロスペクト">
  <a:themeElements>
    <a:clrScheme name="暖かみのある青">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レトロスペクト">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レトロスペクト">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環境技研" id="{FFB28FA6-0AA7-400D-BA87-8C2995988EAC}" vid="{5A9E9261-E92C-484C-A409-5D63CE692426}"/>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環境技研</Template>
  <TotalTime>4708</TotalTime>
  <Words>5665</Words>
  <Application>Microsoft Office PowerPoint</Application>
  <PresentationFormat>ワイド画面</PresentationFormat>
  <Paragraphs>978</Paragraphs>
  <Slides>46</Slides>
  <Notes>0</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46</vt:i4>
      </vt:variant>
    </vt:vector>
  </HeadingPairs>
  <TitlesOfParts>
    <vt:vector size="55" baseType="lpstr">
      <vt:lpstr>HGP創英角ﾎﾟｯﾌﾟ体</vt:lpstr>
      <vt:lpstr>HGP明朝B</vt:lpstr>
      <vt:lpstr>HGS創英角ｺﾞｼｯｸUB</vt:lpstr>
      <vt:lpstr>HGS創英角ﾎﾟｯﾌﾟ体</vt:lpstr>
      <vt:lpstr>HG創英角ｺﾞｼｯｸUB</vt:lpstr>
      <vt:lpstr>游ゴシック</vt:lpstr>
      <vt:lpstr>Calibri</vt:lpstr>
      <vt:lpstr>Comic Sans MS</vt:lpstr>
      <vt:lpstr>レトロスペクト</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tkojima</dc:creator>
  <cp:lastModifiedBy>kojima@get-c.co.jp</cp:lastModifiedBy>
  <cp:revision>292</cp:revision>
  <cp:lastPrinted>2020-11-27T04:59:53Z</cp:lastPrinted>
  <dcterms:created xsi:type="dcterms:W3CDTF">2020-11-17T00:11:56Z</dcterms:created>
  <dcterms:modified xsi:type="dcterms:W3CDTF">2021-06-18T03:06:29Z</dcterms:modified>
</cp:coreProperties>
</file>