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15"/>
  </p:notesMasterIdLst>
  <p:handoutMasterIdLst>
    <p:handoutMasterId r:id="rId16"/>
  </p:handoutMasterIdLst>
  <p:sldIdLst>
    <p:sldId id="256" r:id="rId2"/>
    <p:sldId id="258" r:id="rId3"/>
    <p:sldId id="259" r:id="rId4"/>
    <p:sldId id="292" r:id="rId5"/>
    <p:sldId id="291" r:id="rId6"/>
    <p:sldId id="339" r:id="rId7"/>
    <p:sldId id="340" r:id="rId8"/>
    <p:sldId id="343" r:id="rId9"/>
    <p:sldId id="342" r:id="rId10"/>
    <p:sldId id="344" r:id="rId11"/>
    <p:sldId id="345" r:id="rId12"/>
    <p:sldId id="346" r:id="rId13"/>
    <p:sldId id="347" r:id="rId14"/>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CAA"/>
    <a:srgbClr val="BAFEBC"/>
    <a:srgbClr val="D905C0"/>
    <a:srgbClr val="E8ECE9"/>
    <a:srgbClr val="FFDDEE"/>
    <a:srgbClr val="FFEFF7"/>
    <a:srgbClr val="FF0000"/>
    <a:srgbClr val="FF99CC"/>
    <a:srgbClr val="A80886"/>
    <a:srgbClr val="57F7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79" autoAdjust="0"/>
    <p:restoredTop sz="94660"/>
  </p:normalViewPr>
  <p:slideViewPr>
    <p:cSldViewPr snapToGrid="0">
      <p:cViewPr varScale="1">
        <p:scale>
          <a:sx n="68" d="100"/>
          <a:sy n="68" d="100"/>
        </p:scale>
        <p:origin x="744" y="66"/>
      </p:cViewPr>
      <p:guideLst/>
    </p:cSldViewPr>
  </p:slideViewPr>
  <p:notesTextViewPr>
    <p:cViewPr>
      <p:scale>
        <a:sx n="1" d="1"/>
        <a:sy n="1" d="1"/>
      </p:scale>
      <p:origin x="0" y="0"/>
    </p:cViewPr>
  </p:notesTextViewPr>
  <p:notesViewPr>
    <p:cSldViewPr snapToGrid="0">
      <p:cViewPr varScale="1">
        <p:scale>
          <a:sx n="55" d="100"/>
          <a:sy n="55" d="100"/>
        </p:scale>
        <p:origin x="288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862F4FD-225A-4E65-A3C0-3BE0F4307D9E}"/>
              </a:ext>
            </a:extLst>
          </p:cNvPr>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5DADE5A2-DE2D-4718-AED4-A6630BB3A219}"/>
              </a:ext>
            </a:extLst>
          </p:cNvPr>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B96D24B9-092E-42A9-8BD2-F822E2D54970}" type="datetimeFigureOut">
              <a:rPr kumimoji="1" lang="ja-JP" altLang="en-US" smtClean="0"/>
              <a:t>2021/10/18</a:t>
            </a:fld>
            <a:endParaRPr kumimoji="1" lang="ja-JP" altLang="en-US"/>
          </a:p>
        </p:txBody>
      </p:sp>
      <p:sp>
        <p:nvSpPr>
          <p:cNvPr id="4" name="フッター プレースホルダー 3">
            <a:extLst>
              <a:ext uri="{FF2B5EF4-FFF2-40B4-BE49-F238E27FC236}">
                <a16:creationId xmlns:a16="http://schemas.microsoft.com/office/drawing/2014/main" id="{05318635-EE5E-484D-815D-2DB775BBB58D}"/>
              </a:ext>
            </a:extLst>
          </p:cNvPr>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BC0AC5C-20DA-49F5-9F36-1A577FBC7BF4}"/>
              </a:ext>
            </a:extLst>
          </p:cNvPr>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5BF1FFD8-3527-44D5-AD79-AEFCBB76594B}" type="slidenum">
              <a:rPr kumimoji="1" lang="ja-JP" altLang="en-US" smtClean="0"/>
              <a:t>‹#›</a:t>
            </a:fld>
            <a:endParaRPr kumimoji="1" lang="ja-JP" altLang="en-US"/>
          </a:p>
        </p:txBody>
      </p:sp>
    </p:spTree>
    <p:extLst>
      <p:ext uri="{BB962C8B-B14F-4D97-AF65-F5344CB8AC3E}">
        <p14:creationId xmlns:p14="http://schemas.microsoft.com/office/powerpoint/2010/main" val="331308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B3152885-0580-46A1-83FA-9D2BBB5C7D90}" type="datetimeFigureOut">
              <a:rPr kumimoji="1" lang="ja-JP" altLang="en-US" smtClean="0"/>
              <a:t>2021/10/18</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EC1A16DD-90B2-4F4B-96D3-D98877F842BB}" type="slidenum">
              <a:rPr kumimoji="1" lang="ja-JP" altLang="en-US" smtClean="0"/>
              <a:t>‹#›</a:t>
            </a:fld>
            <a:endParaRPr kumimoji="1" lang="ja-JP" altLang="en-US"/>
          </a:p>
        </p:txBody>
      </p:sp>
    </p:spTree>
    <p:extLst>
      <p:ext uri="{BB962C8B-B14F-4D97-AF65-F5344CB8AC3E}">
        <p14:creationId xmlns:p14="http://schemas.microsoft.com/office/powerpoint/2010/main" val="12305378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4B166135-887E-4BFF-86F7-6E915C6821C3}"/>
              </a:ext>
            </a:extLst>
          </p:cNvPr>
          <p:cNvSpPr>
            <a:spLocks noGrp="1"/>
          </p:cNvSpPr>
          <p:nvPr>
            <p:ph type="sldNum" sz="quarter" idx="11"/>
          </p:nvPr>
        </p:nvSpPr>
        <p:spPr/>
        <p:txBody>
          <a:bodyPr/>
          <a:lstStyle/>
          <a:p>
            <a:fld id="{51845F5A-061D-4825-9AE9-D7794091C6CF}" type="slidenum">
              <a:rPr lang="en-US" smtClean="0"/>
              <a:pPr/>
              <a:t>‹#›</a:t>
            </a:fld>
            <a:endParaRPr lang="en-US" dirty="0"/>
          </a:p>
        </p:txBody>
      </p:sp>
      <p:sp>
        <p:nvSpPr>
          <p:cNvPr id="5" name="Footer Placeholder 4">
            <a:extLst>
              <a:ext uri="{FF2B5EF4-FFF2-40B4-BE49-F238E27FC236}">
                <a16:creationId xmlns:a16="http://schemas.microsoft.com/office/drawing/2014/main" id="{55FC4502-F1A5-4E68-9E86-C3064B426FEF}"/>
              </a:ext>
            </a:extLst>
          </p:cNvPr>
          <p:cNvSpPr>
            <a:spLocks noGrp="1"/>
          </p:cNvSpPr>
          <p:nvPr>
            <p:ph type="ftr" sz="quarter" idx="12"/>
          </p:nvPr>
        </p:nvSpPr>
        <p:spPr>
          <a:xfrm>
            <a:off x="3643981" y="6417581"/>
            <a:ext cx="4822804" cy="365125"/>
          </a:xfrm>
          <a:prstGeom prst="rect">
            <a:avLst/>
          </a:prstGeom>
        </p:spPr>
        <p:txBody>
          <a:bodyPr/>
          <a:lstStyle>
            <a:lvl1pPr>
              <a:defRPr sz="1400" b="0" i="1"/>
            </a:lvl1pPr>
          </a:lstStyle>
          <a:p>
            <a:r>
              <a:rPr lang="en-US"/>
              <a:t>ENVIRONMENTAL TECHNICAL Co.,</a:t>
            </a:r>
            <a:r>
              <a:rPr lang="ja-JP" altLang="en-US"/>
              <a:t> </a:t>
            </a:r>
            <a:r>
              <a:rPr lang="en-US"/>
              <a:t>Ltd</a:t>
            </a:r>
            <a:endParaRPr lang="en-US" i="1" dirty="0"/>
          </a:p>
        </p:txBody>
      </p:sp>
    </p:spTree>
    <p:extLst>
      <p:ext uri="{BB962C8B-B14F-4D97-AF65-F5344CB8AC3E}">
        <p14:creationId xmlns:p14="http://schemas.microsoft.com/office/powerpoint/2010/main" val="101036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Footer Placeholder 4"/>
          <p:cNvSpPr>
            <a:spLocks noGrp="1"/>
          </p:cNvSpPr>
          <p:nvPr>
            <p:ph type="ftr" sz="quarter" idx="11"/>
          </p:nvPr>
        </p:nvSpPr>
        <p:spPr>
          <a:xfrm>
            <a:off x="3643981" y="6417581"/>
            <a:ext cx="4822804" cy="365125"/>
          </a:xfrm>
          <a:prstGeom prst="rect">
            <a:avLst/>
          </a:prstGeom>
        </p:spPr>
        <p:txBody>
          <a:bodyPr/>
          <a:lstStyle>
            <a:lvl1pPr>
              <a:defRPr sz="1400" i="1"/>
            </a:lvl1pPr>
          </a:lstStyle>
          <a:p>
            <a:r>
              <a:rPr lang="en-US" dirty="0"/>
              <a:t>ENVIRONMENTAL TECHNICAL Co., Ltd</a:t>
            </a:r>
            <a:endParaRPr lang="en-US" i="1" dirty="0"/>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51845F5A-061D-4825-9AE9-D7794091C6CF}" type="slidenum">
              <a:rPr lang="en-US" smtClean="0"/>
              <a:t>‹#›</a:t>
            </a:fld>
            <a:endParaRPr lang="en-US" dirty="0"/>
          </a:p>
        </p:txBody>
      </p:sp>
      <p:sp>
        <p:nvSpPr>
          <p:cNvPr id="10" name="Rectangle 6">
            <a:extLst>
              <a:ext uri="{FF2B5EF4-FFF2-40B4-BE49-F238E27FC236}">
                <a16:creationId xmlns:a16="http://schemas.microsoft.com/office/drawing/2014/main" id="{25266803-2F3A-48E5-BF21-37118DCD1D75}"/>
              </a:ext>
            </a:extLst>
          </p:cNvPr>
          <p:cNvSpPr/>
          <p:nvPr userDrawn="1"/>
        </p:nvSpPr>
        <p:spPr>
          <a:xfrm>
            <a:off x="3175" y="14068"/>
            <a:ext cx="12188825"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7">
            <a:extLst>
              <a:ext uri="{FF2B5EF4-FFF2-40B4-BE49-F238E27FC236}">
                <a16:creationId xmlns:a16="http://schemas.microsoft.com/office/drawing/2014/main" id="{D01421FC-D46A-41D0-80AF-E65BD6D3347C}"/>
              </a:ext>
            </a:extLst>
          </p:cNvPr>
          <p:cNvSpPr/>
          <p:nvPr userDrawn="1"/>
        </p:nvSpPr>
        <p:spPr>
          <a:xfrm>
            <a:off x="15" y="484331"/>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図 12">
            <a:extLst>
              <a:ext uri="{FF2B5EF4-FFF2-40B4-BE49-F238E27FC236}">
                <a16:creationId xmlns:a16="http://schemas.microsoft.com/office/drawing/2014/main" id="{AA74A884-C0F8-4178-BCC4-A3E0873B3257}"/>
              </a:ext>
            </a:extLst>
          </p:cNvPr>
          <p:cNvPicPr>
            <a:picLocks noChangeAspect="1"/>
          </p:cNvPicPr>
          <p:nvPr userDrawn="1"/>
        </p:nvPicPr>
        <p:blipFill>
          <a:blip r:embed="rId2"/>
          <a:stretch>
            <a:fillRect/>
          </a:stretch>
        </p:blipFill>
        <p:spPr>
          <a:xfrm>
            <a:off x="478281" y="5496173"/>
            <a:ext cx="643938" cy="497158"/>
          </a:xfrm>
          <a:prstGeom prst="rect">
            <a:avLst/>
          </a:prstGeom>
        </p:spPr>
      </p:pic>
      <p:sp>
        <p:nvSpPr>
          <p:cNvPr id="16" name="テキスト ボックス 15">
            <a:extLst>
              <a:ext uri="{FF2B5EF4-FFF2-40B4-BE49-F238E27FC236}">
                <a16:creationId xmlns:a16="http://schemas.microsoft.com/office/drawing/2014/main" id="{DC7822A2-A592-4F11-8DBC-E1DB42F46EA4}"/>
              </a:ext>
            </a:extLst>
          </p:cNvPr>
          <p:cNvSpPr txBox="1"/>
          <p:nvPr userDrawn="1"/>
        </p:nvSpPr>
        <p:spPr>
          <a:xfrm>
            <a:off x="2124222" y="11592"/>
            <a:ext cx="7765366" cy="369332"/>
          </a:xfrm>
          <a:prstGeom prst="rect">
            <a:avLst/>
          </a:prstGeom>
          <a:noFill/>
        </p:spPr>
        <p:txBody>
          <a:bodyPr wrap="square" rtlCol="0">
            <a:spAutoFit/>
          </a:bodyPr>
          <a:lstStyle/>
          <a:p>
            <a:pPr algn="ctr"/>
            <a:r>
              <a:rPr kumimoji="1" lang="ja-JP" altLang="en-US" dirty="0">
                <a:solidFill>
                  <a:schemeClr val="bg1"/>
                </a:solidFill>
                <a:latin typeface="HGP明朝B" panose="02020800000000000000" pitchFamily="18" charset="-128"/>
                <a:ea typeface="HGP明朝B" panose="02020800000000000000" pitchFamily="18" charset="-128"/>
              </a:rPr>
              <a:t>水と空気と大地と、そして未来と　</a:t>
            </a:r>
            <a:r>
              <a:rPr kumimoji="1" lang="en-US" altLang="ja-JP" dirty="0">
                <a:solidFill>
                  <a:schemeClr val="bg1"/>
                </a:solidFill>
                <a:latin typeface="Comic Sans MS" panose="030F0702030302020204" pitchFamily="66" charset="0"/>
                <a:ea typeface="HGP明朝B" panose="02020800000000000000" pitchFamily="18" charset="-128"/>
              </a:rPr>
              <a:t>Earth communication</a:t>
            </a:r>
            <a:r>
              <a:rPr kumimoji="1" lang="ja-JP" altLang="en-US" dirty="0">
                <a:solidFill>
                  <a:schemeClr val="bg1"/>
                </a:solidFill>
                <a:latin typeface="Comic Sans MS" panose="030F0702030302020204" pitchFamily="66" charset="0"/>
                <a:ea typeface="HGP明朝B" panose="02020800000000000000" pitchFamily="18" charset="-128"/>
              </a:rPr>
              <a:t>　</a:t>
            </a:r>
            <a:r>
              <a:rPr kumimoji="1" lang="ja-JP" altLang="en-US" dirty="0">
                <a:solidFill>
                  <a:schemeClr val="bg1"/>
                </a:solidFill>
                <a:latin typeface="HGP明朝B" panose="02020800000000000000" pitchFamily="18" charset="-128"/>
                <a:ea typeface="HGP明朝B" panose="02020800000000000000" pitchFamily="18" charset="-128"/>
              </a:rPr>
              <a:t>−地球と語ろう−</a:t>
            </a:r>
          </a:p>
        </p:txBody>
      </p:sp>
      <p:pic>
        <p:nvPicPr>
          <p:cNvPr id="17" name="図 16">
            <a:extLst>
              <a:ext uri="{FF2B5EF4-FFF2-40B4-BE49-F238E27FC236}">
                <a16:creationId xmlns:a16="http://schemas.microsoft.com/office/drawing/2014/main" id="{1FC400E1-C496-48AB-8C0C-6A5E5DB030C7}"/>
              </a:ext>
            </a:extLst>
          </p:cNvPr>
          <p:cNvPicPr>
            <a:picLocks noChangeAspect="1"/>
          </p:cNvPicPr>
          <p:nvPr userDrawn="1"/>
        </p:nvPicPr>
        <p:blipFill>
          <a:blip r:embed="rId3"/>
          <a:stretch>
            <a:fillRect/>
          </a:stretch>
        </p:blipFill>
        <p:spPr>
          <a:xfrm>
            <a:off x="212071" y="6057305"/>
            <a:ext cx="1159532" cy="258284"/>
          </a:xfrm>
          <a:prstGeom prst="rect">
            <a:avLst/>
          </a:prstGeom>
        </p:spPr>
      </p:pic>
    </p:spTree>
    <p:extLst>
      <p:ext uri="{BB962C8B-B14F-4D97-AF65-F5344CB8AC3E}">
        <p14:creationId xmlns:p14="http://schemas.microsoft.com/office/powerpoint/2010/main" val="1568966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E0969026-9ADA-46FF-AE77-123F9E3F22DA}"/>
              </a:ext>
            </a:extLst>
          </p:cNvPr>
          <p:cNvSpPr/>
          <p:nvPr userDrawn="1"/>
        </p:nvSpPr>
        <p:spPr>
          <a:xfrm>
            <a:off x="3175" y="6400800"/>
            <a:ext cx="12188825"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7">
            <a:extLst>
              <a:ext uri="{FF2B5EF4-FFF2-40B4-BE49-F238E27FC236}">
                <a16:creationId xmlns:a16="http://schemas.microsoft.com/office/drawing/2014/main" id="{F8BE3962-1E1D-4B64-9397-9BC9842F98F4}"/>
              </a:ext>
            </a:extLst>
          </p:cNvPr>
          <p:cNvSpPr/>
          <p:nvPr userDrawn="1"/>
        </p:nvSpPr>
        <p:spPr>
          <a:xfrm>
            <a:off x="15" y="6334316"/>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Footer Placeholder 4">
            <a:extLst>
              <a:ext uri="{FF2B5EF4-FFF2-40B4-BE49-F238E27FC236}">
                <a16:creationId xmlns:a16="http://schemas.microsoft.com/office/drawing/2014/main" id="{5D44154E-5E14-46B2-9557-591451DF1E45}"/>
              </a:ext>
            </a:extLst>
          </p:cNvPr>
          <p:cNvSpPr>
            <a:spLocks noGrp="1"/>
          </p:cNvSpPr>
          <p:nvPr>
            <p:ph type="ftr" sz="quarter" idx="3"/>
          </p:nvPr>
        </p:nvSpPr>
        <p:spPr>
          <a:xfrm>
            <a:off x="3643981" y="6417581"/>
            <a:ext cx="4822804" cy="365125"/>
          </a:xfrm>
          <a:prstGeom prst="rect">
            <a:avLst/>
          </a:prstGeom>
        </p:spPr>
        <p:txBody>
          <a:bodyPr anchor="b" anchorCtr="0"/>
          <a:lstStyle>
            <a:lvl1pPr algn="ctr">
              <a:defRPr sz="1400" i="1">
                <a:solidFill>
                  <a:schemeClr val="bg1"/>
                </a:solidFill>
                <a:latin typeface="+mn-lt"/>
              </a:defRPr>
            </a:lvl1pPr>
          </a:lstStyle>
          <a:p>
            <a:r>
              <a:rPr lang="en-US"/>
              <a:t>ENVIRONMENTAL TECHNICAL Co.,</a:t>
            </a:r>
            <a:r>
              <a:rPr lang="ja-JP" altLang="en-US"/>
              <a:t> </a:t>
            </a:r>
            <a:r>
              <a:rPr lang="en-US"/>
              <a:t>Ltd</a:t>
            </a:r>
            <a:endParaRPr lang="en-US" i="1" dirty="0"/>
          </a:p>
        </p:txBody>
      </p:sp>
      <p:sp>
        <p:nvSpPr>
          <p:cNvPr id="14" name="Slide Number Placeholder 5">
            <a:extLst>
              <a:ext uri="{FF2B5EF4-FFF2-40B4-BE49-F238E27FC236}">
                <a16:creationId xmlns:a16="http://schemas.microsoft.com/office/drawing/2014/main" id="{678280CD-9CD3-4017-AD42-0D5C0CCA23CA}"/>
              </a:ext>
            </a:extLst>
          </p:cNvPr>
          <p:cNvSpPr>
            <a:spLocks noGrp="1"/>
          </p:cNvSpPr>
          <p:nvPr>
            <p:ph type="sldNum" sz="quarter" idx="4"/>
          </p:nvPr>
        </p:nvSpPr>
        <p:spPr>
          <a:xfrm>
            <a:off x="9900458" y="6459785"/>
            <a:ext cx="1312025" cy="365125"/>
          </a:xfrm>
          <a:prstGeom prst="rect">
            <a:avLst/>
          </a:prstGeom>
        </p:spPr>
        <p:txBody>
          <a:bodyPr/>
          <a:lstStyle>
            <a:lvl1pPr>
              <a:defRPr>
                <a:solidFill>
                  <a:schemeClr val="bg1"/>
                </a:solidFill>
              </a:defRPr>
            </a:lvl1pPr>
          </a:lstStyle>
          <a:p>
            <a:fld id="{51845F5A-061D-4825-9AE9-D7794091C6CF}" type="slidenum">
              <a:rPr lang="en-US" smtClean="0"/>
              <a:pPr/>
              <a:t>‹#›</a:t>
            </a:fld>
            <a:endParaRPr lang="en-US" dirty="0"/>
          </a:p>
        </p:txBody>
      </p:sp>
      <p:sp>
        <p:nvSpPr>
          <p:cNvPr id="15" name="Rectangle 6">
            <a:extLst>
              <a:ext uri="{FF2B5EF4-FFF2-40B4-BE49-F238E27FC236}">
                <a16:creationId xmlns:a16="http://schemas.microsoft.com/office/drawing/2014/main" id="{293BFD07-6995-4CFD-8A29-696FAF9567CF}"/>
              </a:ext>
            </a:extLst>
          </p:cNvPr>
          <p:cNvSpPr/>
          <p:nvPr userDrawn="1"/>
        </p:nvSpPr>
        <p:spPr>
          <a:xfrm>
            <a:off x="3175" y="14068"/>
            <a:ext cx="12188825"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7">
            <a:extLst>
              <a:ext uri="{FF2B5EF4-FFF2-40B4-BE49-F238E27FC236}">
                <a16:creationId xmlns:a16="http://schemas.microsoft.com/office/drawing/2014/main" id="{DE4C41B6-CC5B-44EB-B3A0-BCB489EE670D}"/>
              </a:ext>
            </a:extLst>
          </p:cNvPr>
          <p:cNvSpPr/>
          <p:nvPr userDrawn="1"/>
        </p:nvSpPr>
        <p:spPr>
          <a:xfrm>
            <a:off x="15" y="484331"/>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7" name="図 16">
            <a:extLst>
              <a:ext uri="{FF2B5EF4-FFF2-40B4-BE49-F238E27FC236}">
                <a16:creationId xmlns:a16="http://schemas.microsoft.com/office/drawing/2014/main" id="{5FA6B64B-1D4E-4B33-BDBA-13E40B53A826}"/>
              </a:ext>
            </a:extLst>
          </p:cNvPr>
          <p:cNvPicPr>
            <a:picLocks noChangeAspect="1"/>
          </p:cNvPicPr>
          <p:nvPr userDrawn="1"/>
        </p:nvPicPr>
        <p:blipFill>
          <a:blip r:embed="rId4"/>
          <a:stretch>
            <a:fillRect/>
          </a:stretch>
        </p:blipFill>
        <p:spPr>
          <a:xfrm>
            <a:off x="560761" y="5044086"/>
            <a:ext cx="1062173" cy="820060"/>
          </a:xfrm>
          <a:prstGeom prst="rect">
            <a:avLst/>
          </a:prstGeom>
        </p:spPr>
      </p:pic>
      <p:sp>
        <p:nvSpPr>
          <p:cNvPr id="18" name="テキスト ボックス 17">
            <a:extLst>
              <a:ext uri="{FF2B5EF4-FFF2-40B4-BE49-F238E27FC236}">
                <a16:creationId xmlns:a16="http://schemas.microsoft.com/office/drawing/2014/main" id="{F6FEF199-CDAA-4EF5-AA4A-3A6937C55E28}"/>
              </a:ext>
            </a:extLst>
          </p:cNvPr>
          <p:cNvSpPr txBox="1"/>
          <p:nvPr userDrawn="1"/>
        </p:nvSpPr>
        <p:spPr>
          <a:xfrm>
            <a:off x="2124222" y="11592"/>
            <a:ext cx="7765366" cy="369332"/>
          </a:xfrm>
          <a:prstGeom prst="rect">
            <a:avLst/>
          </a:prstGeom>
          <a:noFill/>
        </p:spPr>
        <p:txBody>
          <a:bodyPr wrap="square" rtlCol="0">
            <a:spAutoFit/>
          </a:bodyPr>
          <a:lstStyle/>
          <a:p>
            <a:pPr algn="ctr"/>
            <a:r>
              <a:rPr kumimoji="1" lang="ja-JP" altLang="en-US" dirty="0">
                <a:solidFill>
                  <a:schemeClr val="bg1"/>
                </a:solidFill>
                <a:latin typeface="HGP明朝B" panose="02020800000000000000" pitchFamily="18" charset="-128"/>
                <a:ea typeface="HGP明朝B" panose="02020800000000000000" pitchFamily="18" charset="-128"/>
              </a:rPr>
              <a:t>水と空気と大地と、そして未来と　</a:t>
            </a:r>
            <a:r>
              <a:rPr kumimoji="1" lang="en-US" altLang="ja-JP" dirty="0">
                <a:solidFill>
                  <a:schemeClr val="bg1"/>
                </a:solidFill>
                <a:latin typeface="Comic Sans MS" panose="030F0702030302020204" pitchFamily="66" charset="0"/>
                <a:ea typeface="HGP明朝B" panose="02020800000000000000" pitchFamily="18" charset="-128"/>
              </a:rPr>
              <a:t>Earth communication</a:t>
            </a:r>
            <a:r>
              <a:rPr kumimoji="1" lang="ja-JP" altLang="en-US" dirty="0">
                <a:solidFill>
                  <a:schemeClr val="bg1"/>
                </a:solidFill>
                <a:latin typeface="Comic Sans MS" panose="030F0702030302020204" pitchFamily="66" charset="0"/>
                <a:ea typeface="HGP明朝B" panose="02020800000000000000" pitchFamily="18" charset="-128"/>
              </a:rPr>
              <a:t>　</a:t>
            </a:r>
            <a:r>
              <a:rPr kumimoji="1" lang="ja-JP" altLang="en-US" dirty="0">
                <a:solidFill>
                  <a:schemeClr val="bg1"/>
                </a:solidFill>
                <a:latin typeface="HGP明朝B" panose="02020800000000000000" pitchFamily="18" charset="-128"/>
                <a:ea typeface="HGP明朝B" panose="02020800000000000000" pitchFamily="18" charset="-128"/>
              </a:rPr>
              <a:t>−地球と語ろう−</a:t>
            </a:r>
          </a:p>
        </p:txBody>
      </p:sp>
      <p:pic>
        <p:nvPicPr>
          <p:cNvPr id="19" name="図 18">
            <a:extLst>
              <a:ext uri="{FF2B5EF4-FFF2-40B4-BE49-F238E27FC236}">
                <a16:creationId xmlns:a16="http://schemas.microsoft.com/office/drawing/2014/main" id="{8CF3B2F3-C75F-45BC-9E37-3B8B2507A9BC}"/>
              </a:ext>
            </a:extLst>
          </p:cNvPr>
          <p:cNvPicPr>
            <a:picLocks noChangeAspect="1"/>
          </p:cNvPicPr>
          <p:nvPr userDrawn="1"/>
        </p:nvPicPr>
        <p:blipFill>
          <a:blip r:embed="rId5"/>
          <a:stretch>
            <a:fillRect/>
          </a:stretch>
        </p:blipFill>
        <p:spPr>
          <a:xfrm>
            <a:off x="156650" y="5867914"/>
            <a:ext cx="2009775" cy="447675"/>
          </a:xfrm>
          <a:prstGeom prst="rect">
            <a:avLst/>
          </a:prstGeom>
        </p:spPr>
      </p:pic>
    </p:spTree>
    <p:extLst>
      <p:ext uri="{BB962C8B-B14F-4D97-AF65-F5344CB8AC3E}">
        <p14:creationId xmlns:p14="http://schemas.microsoft.com/office/powerpoint/2010/main" val="1734025285"/>
      </p:ext>
    </p:extLst>
  </p:cSld>
  <p:clrMap bg1="lt1" tx1="dk1" bg2="lt2" tx2="dk2" accent1="accent1" accent2="accent2" accent3="accent3" accent4="accent4" accent5="accent5" accent6="accent6" hlink="hlink" folHlink="folHlink"/>
  <p:sldLayoutIdLst>
    <p:sldLayoutId id="2147483776" r:id="rId1"/>
    <p:sldLayoutId id="2147483766" r:id="rId2"/>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609BF1BD-B0A9-4D9E-AF4F-FAD62D25138B}"/>
              </a:ext>
            </a:extLst>
          </p:cNvPr>
          <p:cNvSpPr>
            <a:spLocks noGrp="1"/>
          </p:cNvSpPr>
          <p:nvPr>
            <p:ph type="ftr" sz="quarter" idx="12"/>
          </p:nvPr>
        </p:nvSpPr>
        <p:spPr/>
        <p:txBody>
          <a:bodyPr/>
          <a:lstStyle/>
          <a:p>
            <a:r>
              <a:rPr lang="en-US" dirty="0"/>
              <a:t>ENVIRONMENTAL TECHNICAL Co.,</a:t>
            </a:r>
            <a:r>
              <a:rPr lang="ja-JP" altLang="en-US"/>
              <a:t> </a:t>
            </a:r>
            <a:r>
              <a:rPr lang="en-US" dirty="0"/>
              <a:t>Ltd</a:t>
            </a:r>
            <a:endParaRPr lang="en-US" i="1" dirty="0"/>
          </a:p>
        </p:txBody>
      </p:sp>
      <p:sp>
        <p:nvSpPr>
          <p:cNvPr id="3" name="スライド番号プレースホルダー 2">
            <a:extLst>
              <a:ext uri="{FF2B5EF4-FFF2-40B4-BE49-F238E27FC236}">
                <a16:creationId xmlns:a16="http://schemas.microsoft.com/office/drawing/2014/main" id="{AFB34E2E-8F26-4C0C-ADDC-7437FC6D7D9B}"/>
              </a:ext>
            </a:extLst>
          </p:cNvPr>
          <p:cNvSpPr>
            <a:spLocks noGrp="1"/>
          </p:cNvSpPr>
          <p:nvPr>
            <p:ph type="sldNum" sz="quarter" idx="11"/>
          </p:nvPr>
        </p:nvSpPr>
        <p:spPr/>
        <p:txBody>
          <a:bodyPr/>
          <a:lstStyle/>
          <a:p>
            <a:fld id="{51845F5A-061D-4825-9AE9-D7794091C6CF}" type="slidenum">
              <a:rPr lang="en-US" smtClean="0"/>
              <a:pPr/>
              <a:t>1</a:t>
            </a:fld>
            <a:endParaRPr lang="en-US" dirty="0"/>
          </a:p>
        </p:txBody>
      </p:sp>
      <p:sp>
        <p:nvSpPr>
          <p:cNvPr id="4" name="テキスト ボックス 3">
            <a:extLst>
              <a:ext uri="{FF2B5EF4-FFF2-40B4-BE49-F238E27FC236}">
                <a16:creationId xmlns:a16="http://schemas.microsoft.com/office/drawing/2014/main" id="{69636CC4-1FCF-4122-9BA9-4FA86D451A73}"/>
              </a:ext>
            </a:extLst>
          </p:cNvPr>
          <p:cNvSpPr txBox="1"/>
          <p:nvPr/>
        </p:nvSpPr>
        <p:spPr>
          <a:xfrm>
            <a:off x="1041008" y="1603717"/>
            <a:ext cx="4323471" cy="461665"/>
          </a:xfrm>
          <a:prstGeom prst="rect">
            <a:avLst/>
          </a:prstGeom>
          <a:noFill/>
        </p:spPr>
        <p:txBody>
          <a:bodyPr wrap="square" rtlCol="0">
            <a:spAutoFit/>
          </a:bodyPr>
          <a:lstStyle/>
          <a:p>
            <a:r>
              <a:rPr kumimoji="1" lang="en-US" altLang="ja-JP" sz="2400" dirty="0"/>
              <a:t>GMP</a:t>
            </a:r>
            <a:r>
              <a:rPr kumimoji="1" lang="ja-JP" altLang="en-US" sz="2400" dirty="0"/>
              <a:t>教育訓練資料</a:t>
            </a:r>
          </a:p>
        </p:txBody>
      </p:sp>
      <p:sp>
        <p:nvSpPr>
          <p:cNvPr id="5" name="テキスト ボックス 4">
            <a:extLst>
              <a:ext uri="{FF2B5EF4-FFF2-40B4-BE49-F238E27FC236}">
                <a16:creationId xmlns:a16="http://schemas.microsoft.com/office/drawing/2014/main" id="{0EF05531-90F8-4572-B49C-883E8669BD3C}"/>
              </a:ext>
            </a:extLst>
          </p:cNvPr>
          <p:cNvSpPr txBox="1"/>
          <p:nvPr/>
        </p:nvSpPr>
        <p:spPr>
          <a:xfrm>
            <a:off x="1519311" y="2530184"/>
            <a:ext cx="8381147" cy="646331"/>
          </a:xfrm>
          <a:prstGeom prst="rect">
            <a:avLst/>
          </a:prstGeom>
          <a:noFill/>
        </p:spPr>
        <p:txBody>
          <a:bodyPr wrap="square" rtlCol="0">
            <a:spAutoFit/>
          </a:bodyPr>
          <a:lstStyle/>
          <a:p>
            <a:r>
              <a:rPr kumimoji="1" lang="ja-JP" altLang="en-US" sz="3600" dirty="0"/>
              <a:t>改正</a:t>
            </a:r>
            <a:r>
              <a:rPr kumimoji="1" lang="en-US" altLang="ja-JP" sz="3600" dirty="0"/>
              <a:t>GMP</a:t>
            </a:r>
            <a:r>
              <a:rPr kumimoji="1" lang="ja-JP" altLang="en-US" sz="3600" dirty="0"/>
              <a:t>省令における変更管理について</a:t>
            </a:r>
            <a:endParaRPr kumimoji="1" lang="en-US" altLang="ja-JP" sz="3600" dirty="0"/>
          </a:p>
        </p:txBody>
      </p:sp>
      <p:sp>
        <p:nvSpPr>
          <p:cNvPr id="6" name="テキスト ボックス 5">
            <a:extLst>
              <a:ext uri="{FF2B5EF4-FFF2-40B4-BE49-F238E27FC236}">
                <a16:creationId xmlns:a16="http://schemas.microsoft.com/office/drawing/2014/main" id="{D7B40288-8395-4511-8737-19DDF5290990}"/>
              </a:ext>
            </a:extLst>
          </p:cNvPr>
          <p:cNvSpPr txBox="1"/>
          <p:nvPr/>
        </p:nvSpPr>
        <p:spPr>
          <a:xfrm>
            <a:off x="6889012" y="4102982"/>
            <a:ext cx="4323471" cy="461665"/>
          </a:xfrm>
          <a:prstGeom prst="rect">
            <a:avLst/>
          </a:prstGeom>
          <a:noFill/>
        </p:spPr>
        <p:txBody>
          <a:bodyPr wrap="square" rtlCol="0">
            <a:spAutoFit/>
          </a:bodyPr>
          <a:lstStyle/>
          <a:p>
            <a:r>
              <a:rPr kumimoji="1" lang="ja-JP" altLang="en-US" sz="2400" dirty="0"/>
              <a:t>株式会社　環境技研</a:t>
            </a:r>
          </a:p>
        </p:txBody>
      </p:sp>
    </p:spTree>
    <p:extLst>
      <p:ext uri="{BB962C8B-B14F-4D97-AF65-F5344CB8AC3E}">
        <p14:creationId xmlns:p14="http://schemas.microsoft.com/office/powerpoint/2010/main" val="3481021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2</a:t>
            </a:fld>
            <a:endParaRPr lang="en-US" dirty="0"/>
          </a:p>
        </p:txBody>
      </p:sp>
      <p:pic>
        <p:nvPicPr>
          <p:cNvPr id="9" name="図 8" descr="抽象, 挿絵 が含まれている画像&#10;&#10;自動的に生成された説明">
            <a:extLst>
              <a:ext uri="{FF2B5EF4-FFF2-40B4-BE49-F238E27FC236}">
                <a16:creationId xmlns:a16="http://schemas.microsoft.com/office/drawing/2014/main" id="{76953C94-0486-4C60-892C-588F156F6A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867" y="837809"/>
            <a:ext cx="4282831" cy="4282831"/>
          </a:xfrm>
          <a:prstGeom prst="rect">
            <a:avLst/>
          </a:prstGeom>
        </p:spPr>
      </p:pic>
      <p:sp>
        <p:nvSpPr>
          <p:cNvPr id="6" name="正方形/長方形 5">
            <a:extLst>
              <a:ext uri="{FF2B5EF4-FFF2-40B4-BE49-F238E27FC236}">
                <a16:creationId xmlns:a16="http://schemas.microsoft.com/office/drawing/2014/main" id="{A6D23C27-3CD2-4FE9-98FA-C7B361206FFF}"/>
              </a:ext>
            </a:extLst>
          </p:cNvPr>
          <p:cNvSpPr/>
          <p:nvPr/>
        </p:nvSpPr>
        <p:spPr>
          <a:xfrm>
            <a:off x="3404382" y="4937762"/>
            <a:ext cx="6639950" cy="1041009"/>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ln w="0"/>
                <a:solidFill>
                  <a:schemeClr val="bg1"/>
                </a:solidFill>
                <a:effectLst>
                  <a:outerShdw blurRad="38100" dist="19050" dir="2700000" algn="tl" rotWithShape="0">
                    <a:schemeClr val="dk1">
                      <a:alpha val="40000"/>
                    </a:schemeClr>
                  </a:outerShdw>
                </a:effectLst>
              </a:rPr>
              <a:t>その</a:t>
            </a:r>
            <a:r>
              <a:rPr kumimoji="1" lang="en-US" altLang="ja-JP" sz="3200" dirty="0">
                <a:ln w="0"/>
                <a:solidFill>
                  <a:schemeClr val="bg1"/>
                </a:solidFill>
                <a:effectLst>
                  <a:outerShdw blurRad="38100" dist="19050" dir="2700000" algn="tl" rotWithShape="0">
                    <a:schemeClr val="dk1">
                      <a:alpha val="40000"/>
                    </a:schemeClr>
                  </a:outerShdw>
                </a:effectLst>
              </a:rPr>
              <a:t>1.</a:t>
            </a:r>
            <a:r>
              <a:rPr kumimoji="1" lang="ja-JP" altLang="en-US" sz="3200" dirty="0">
                <a:ln w="0"/>
                <a:solidFill>
                  <a:schemeClr val="bg1"/>
                </a:solidFill>
                <a:effectLst>
                  <a:outerShdw blurRad="38100" dist="19050" dir="2700000" algn="tl" rotWithShape="0">
                    <a:schemeClr val="dk1">
                      <a:alpha val="40000"/>
                    </a:schemeClr>
                  </a:outerShdw>
                </a:effectLst>
              </a:rPr>
              <a:t>変更管理について</a:t>
            </a:r>
            <a:endParaRPr kumimoji="1" lang="en-US" altLang="ja-JP" sz="3200" dirty="0">
              <a:ln w="0"/>
              <a:solidFill>
                <a:schemeClr val="bg1"/>
              </a:solidFill>
              <a:effectLst>
                <a:outerShdw blurRad="38100" dist="19050" dir="2700000" algn="tl" rotWithShape="0">
                  <a:schemeClr val="dk1">
                    <a:alpha val="40000"/>
                  </a:schemeClr>
                </a:outerShdw>
              </a:effectLst>
            </a:endParaRPr>
          </a:p>
          <a:p>
            <a:pPr algn="ctr"/>
            <a:r>
              <a:rPr lang="ja-JP" altLang="en-US" sz="3200" dirty="0">
                <a:ln w="0"/>
                <a:solidFill>
                  <a:schemeClr val="bg1"/>
                </a:solidFill>
                <a:effectLst>
                  <a:outerShdw blurRad="38100" dist="19050" dir="2700000" algn="tl" rotWithShape="0">
                    <a:schemeClr val="dk1">
                      <a:alpha val="40000"/>
                    </a:schemeClr>
                  </a:outerShdw>
                </a:effectLst>
              </a:rPr>
              <a:t>～変更管理の目的～</a:t>
            </a:r>
            <a:endParaRPr kumimoji="1" lang="ja-JP" altLang="en-US" sz="3200" dirty="0">
              <a:ln w="0"/>
              <a:solidFill>
                <a:schemeClr val="bg1"/>
              </a:solidFill>
              <a:effectLst>
                <a:outerShdw blurRad="38100" dist="19050" dir="2700000" algn="tl" rotWithShape="0">
                  <a:schemeClr val="dk1">
                    <a:alpha val="40000"/>
                  </a:schemeClr>
                </a:outerShdw>
              </a:effectLst>
            </a:endParaRPr>
          </a:p>
        </p:txBody>
      </p:sp>
      <p:sp>
        <p:nvSpPr>
          <p:cNvPr id="7" name="吹き出し: 角を丸めた四角形 6">
            <a:extLst>
              <a:ext uri="{FF2B5EF4-FFF2-40B4-BE49-F238E27FC236}">
                <a16:creationId xmlns:a16="http://schemas.microsoft.com/office/drawing/2014/main" id="{FD8ACBAC-D86E-4856-868D-6087B4DEC152}"/>
              </a:ext>
            </a:extLst>
          </p:cNvPr>
          <p:cNvSpPr/>
          <p:nvPr/>
        </p:nvSpPr>
        <p:spPr>
          <a:xfrm>
            <a:off x="4474698" y="2198149"/>
            <a:ext cx="5963530" cy="1562149"/>
          </a:xfrm>
          <a:prstGeom prst="wedgeRoundRectCallout">
            <a:avLst>
              <a:gd name="adj1" fmla="val -65112"/>
              <a:gd name="adj2" fmla="val -220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まずは変更管理の目的について</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学んでいきましょう。</a:t>
            </a:r>
          </a:p>
        </p:txBody>
      </p:sp>
    </p:spTree>
    <p:extLst>
      <p:ext uri="{BB962C8B-B14F-4D97-AF65-F5344CB8AC3E}">
        <p14:creationId xmlns:p14="http://schemas.microsoft.com/office/powerpoint/2010/main" val="4168483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3</a:t>
            </a:fld>
            <a:endParaRPr lang="en-US" dirty="0"/>
          </a:p>
        </p:txBody>
      </p:sp>
      <p:sp>
        <p:nvSpPr>
          <p:cNvPr id="2" name="四角形: 角を丸くする 1">
            <a:extLst>
              <a:ext uri="{FF2B5EF4-FFF2-40B4-BE49-F238E27FC236}">
                <a16:creationId xmlns:a16="http://schemas.microsoft.com/office/drawing/2014/main" id="{469A3DE4-4698-4918-8640-78C8E2D5A365}"/>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3200" dirty="0"/>
              <a:t>変更管理の目的①</a:t>
            </a:r>
          </a:p>
        </p:txBody>
      </p:sp>
      <p:grpSp>
        <p:nvGrpSpPr>
          <p:cNvPr id="10" name="グループ化 9">
            <a:extLst>
              <a:ext uri="{FF2B5EF4-FFF2-40B4-BE49-F238E27FC236}">
                <a16:creationId xmlns:a16="http://schemas.microsoft.com/office/drawing/2014/main" id="{6DEF0050-A4EF-4D98-BC4E-815936D7840B}"/>
              </a:ext>
            </a:extLst>
          </p:cNvPr>
          <p:cNvGrpSpPr/>
          <p:nvPr/>
        </p:nvGrpSpPr>
        <p:grpSpPr>
          <a:xfrm>
            <a:off x="10240780" y="1237955"/>
            <a:ext cx="1407801" cy="1527699"/>
            <a:chOff x="9804682" y="642182"/>
            <a:chExt cx="1705146" cy="1813985"/>
          </a:xfrm>
        </p:grpSpPr>
        <p:pic>
          <p:nvPicPr>
            <p:cNvPr id="12" name="図 11" descr="挿絵, 抽象 が含まれている画像&#10;&#10;自動的に生成された説明">
              <a:extLst>
                <a:ext uri="{FF2B5EF4-FFF2-40B4-BE49-F238E27FC236}">
                  <a16:creationId xmlns:a16="http://schemas.microsoft.com/office/drawing/2014/main" id="{1349EC9D-E74A-4BFF-B86F-B84586DBF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4682" y="642182"/>
              <a:ext cx="1705146" cy="1813985"/>
            </a:xfrm>
            <a:prstGeom prst="rect">
              <a:avLst/>
            </a:prstGeom>
          </p:spPr>
        </p:pic>
        <p:pic>
          <p:nvPicPr>
            <p:cNvPr id="13" name="図 12">
              <a:extLst>
                <a:ext uri="{FF2B5EF4-FFF2-40B4-BE49-F238E27FC236}">
                  <a16:creationId xmlns:a16="http://schemas.microsoft.com/office/drawing/2014/main" id="{8BD65EB6-CD6F-4606-B2A7-F5CBB74C168A}"/>
                </a:ext>
              </a:extLst>
            </p:cNvPr>
            <p:cNvPicPr>
              <a:picLocks noChangeAspect="1"/>
            </p:cNvPicPr>
            <p:nvPr/>
          </p:nvPicPr>
          <p:blipFill>
            <a:blip r:embed="rId3"/>
            <a:stretch>
              <a:fillRect/>
            </a:stretch>
          </p:blipFill>
          <p:spPr>
            <a:xfrm>
              <a:off x="11032255" y="873562"/>
              <a:ext cx="447539" cy="675612"/>
            </a:xfrm>
            <a:prstGeom prst="rect">
              <a:avLst/>
            </a:prstGeom>
          </p:spPr>
        </p:pic>
      </p:grpSp>
      <p:sp>
        <p:nvSpPr>
          <p:cNvPr id="14" name="吹き出し: 角を丸めた四角形 13">
            <a:extLst>
              <a:ext uri="{FF2B5EF4-FFF2-40B4-BE49-F238E27FC236}">
                <a16:creationId xmlns:a16="http://schemas.microsoft.com/office/drawing/2014/main" id="{2F7C815C-D701-4BDD-BA04-DCCFA4FB9A5D}"/>
              </a:ext>
            </a:extLst>
          </p:cNvPr>
          <p:cNvSpPr/>
          <p:nvPr/>
        </p:nvSpPr>
        <p:spPr>
          <a:xfrm>
            <a:off x="1237956" y="1529656"/>
            <a:ext cx="8230345" cy="1527698"/>
          </a:xfrm>
          <a:prstGeom prst="wedgeRoundRectCallout">
            <a:avLst>
              <a:gd name="adj1" fmla="val 60986"/>
              <a:gd name="adj2" fmla="val -10833"/>
              <a:gd name="adj3" fmla="val 16667"/>
            </a:avLst>
          </a:prstGeom>
          <a:solidFill>
            <a:srgbClr val="F6FC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tx1"/>
                </a:solidFill>
                <a:latin typeface="HGS創英角ﾎﾟｯﾌﾟ体" panose="040B0A00000000000000" pitchFamily="50" charset="-128"/>
                <a:ea typeface="HGS創英角ﾎﾟｯﾌﾟ体" panose="040B0A00000000000000" pitchFamily="50" charset="-128"/>
              </a:rPr>
              <a:t>変更がある度に文書化して、承認を得て・・・</a:t>
            </a:r>
            <a:endParaRPr kumimoji="1" lang="en-US" altLang="ja-JP" sz="2800" b="1"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lang="ja-JP" altLang="en-US" sz="2800" b="1" dirty="0">
                <a:solidFill>
                  <a:schemeClr val="tx1"/>
                </a:solidFill>
                <a:latin typeface="HGS創英角ﾎﾟｯﾌﾟ体" panose="040B0A00000000000000" pitchFamily="50" charset="-128"/>
                <a:ea typeface="HGS創英角ﾎﾟｯﾌﾟ体" panose="040B0A00000000000000" pitchFamily="50" charset="-128"/>
              </a:rPr>
              <a:t>変更管理ってすごく大変！</a:t>
            </a:r>
            <a:endParaRPr kumimoji="1" lang="en-US" altLang="ja-JP" sz="2800" b="1"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lang="ja-JP" altLang="en-US" sz="2800" b="1" dirty="0">
                <a:solidFill>
                  <a:schemeClr val="tx1"/>
                </a:solidFill>
                <a:latin typeface="HGS創英角ﾎﾟｯﾌﾟ体" panose="040B0A00000000000000" pitchFamily="50" charset="-128"/>
                <a:ea typeface="HGS創英角ﾎﾟｯﾌﾟ体" panose="040B0A00000000000000" pitchFamily="50" charset="-128"/>
              </a:rPr>
              <a:t>変更管理ってなんで必要なの？</a:t>
            </a:r>
            <a:endParaRPr kumimoji="1" lang="ja-JP" altLang="en-US" sz="2800" b="1" dirty="0">
              <a:solidFill>
                <a:schemeClr val="tx1"/>
              </a:solidFill>
              <a:latin typeface="HGS創英角ﾎﾟｯﾌﾟ体" panose="040B0A00000000000000" pitchFamily="50" charset="-128"/>
              <a:ea typeface="HGS創英角ﾎﾟｯﾌﾟ体" panose="040B0A00000000000000" pitchFamily="50" charset="-128"/>
            </a:endParaRPr>
          </a:p>
        </p:txBody>
      </p:sp>
      <p:pic>
        <p:nvPicPr>
          <p:cNvPr id="15" name="図 14" descr="抽象, 挿絵 が含まれている画像&#10;&#10;自動的に生成された説明">
            <a:extLst>
              <a:ext uri="{FF2B5EF4-FFF2-40B4-BE49-F238E27FC236}">
                <a16:creationId xmlns:a16="http://schemas.microsoft.com/office/drawing/2014/main" id="{5E8C7E98-0A8C-4B41-BF15-F26A2726AA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553" y="3412770"/>
            <a:ext cx="1574836" cy="1574836"/>
          </a:xfrm>
          <a:prstGeom prst="rect">
            <a:avLst/>
          </a:prstGeom>
        </p:spPr>
      </p:pic>
      <p:sp>
        <p:nvSpPr>
          <p:cNvPr id="16" name="吹き出し: 角を丸めた四角形 15">
            <a:extLst>
              <a:ext uri="{FF2B5EF4-FFF2-40B4-BE49-F238E27FC236}">
                <a16:creationId xmlns:a16="http://schemas.microsoft.com/office/drawing/2014/main" id="{57484207-E121-4B42-AE44-CE86031CAAE4}"/>
              </a:ext>
            </a:extLst>
          </p:cNvPr>
          <p:cNvSpPr/>
          <p:nvPr/>
        </p:nvSpPr>
        <p:spPr>
          <a:xfrm>
            <a:off x="2812667" y="3295041"/>
            <a:ext cx="7780679" cy="1825599"/>
          </a:xfrm>
          <a:prstGeom prst="wedgeRoundRectCallout">
            <a:avLst>
              <a:gd name="adj1" fmla="val -58784"/>
              <a:gd name="adj2" fmla="val -220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ではまず変更管理の目的や、</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その必要性について</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ja-JP" altLang="en-US" sz="2800" b="1" dirty="0">
                <a:solidFill>
                  <a:schemeClr val="tx1"/>
                </a:solidFill>
                <a:latin typeface="HG創英角ｺﾞｼｯｸUB" panose="020B0909000000000000" pitchFamily="49" charset="-128"/>
                <a:ea typeface="HG創英角ｺﾞｼｯｸUB" panose="020B0909000000000000" pitchFamily="49" charset="-128"/>
              </a:rPr>
              <a:t>考えていきましょう！</a:t>
            </a:r>
            <a:endPar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endParaRPr>
          </a:p>
        </p:txBody>
      </p:sp>
    </p:spTree>
    <p:extLst>
      <p:ext uri="{BB962C8B-B14F-4D97-AF65-F5344CB8AC3E}">
        <p14:creationId xmlns:p14="http://schemas.microsoft.com/office/powerpoint/2010/main" val="1767762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4</a:t>
            </a:fld>
            <a:endParaRPr lang="en-US" dirty="0"/>
          </a:p>
        </p:txBody>
      </p:sp>
      <p:sp>
        <p:nvSpPr>
          <p:cNvPr id="2" name="四角形: 角を丸くする 1">
            <a:extLst>
              <a:ext uri="{FF2B5EF4-FFF2-40B4-BE49-F238E27FC236}">
                <a16:creationId xmlns:a16="http://schemas.microsoft.com/office/drawing/2014/main" id="{469A3DE4-4698-4918-8640-78C8E2D5A365}"/>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3200" dirty="0"/>
              <a:t>変更管理の目的②</a:t>
            </a:r>
          </a:p>
        </p:txBody>
      </p:sp>
      <p:pic>
        <p:nvPicPr>
          <p:cNvPr id="15" name="図 14" descr="抽象, 挿絵 が含まれている画像&#10;&#10;自動的に生成された説明">
            <a:extLst>
              <a:ext uri="{FF2B5EF4-FFF2-40B4-BE49-F238E27FC236}">
                <a16:creationId xmlns:a16="http://schemas.microsoft.com/office/drawing/2014/main" id="{5E8C7E98-0A8C-4B41-BF15-F26A2726A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08418"/>
            <a:ext cx="2485558" cy="2485558"/>
          </a:xfrm>
          <a:prstGeom prst="rect">
            <a:avLst/>
          </a:prstGeom>
        </p:spPr>
      </p:pic>
      <p:sp>
        <p:nvSpPr>
          <p:cNvPr id="16" name="吹き出し: 角を丸めた四角形 15">
            <a:extLst>
              <a:ext uri="{FF2B5EF4-FFF2-40B4-BE49-F238E27FC236}">
                <a16:creationId xmlns:a16="http://schemas.microsoft.com/office/drawing/2014/main" id="{57484207-E121-4B42-AE44-CE86031CAAE4}"/>
              </a:ext>
            </a:extLst>
          </p:cNvPr>
          <p:cNvSpPr/>
          <p:nvPr/>
        </p:nvSpPr>
        <p:spPr>
          <a:xfrm>
            <a:off x="2775791" y="1369763"/>
            <a:ext cx="8942597" cy="1086263"/>
          </a:xfrm>
          <a:prstGeom prst="wedgeRoundRectCallout">
            <a:avLst>
              <a:gd name="adj1" fmla="val -55481"/>
              <a:gd name="adj2" fmla="val 5445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例えば、医薬品の包装を変更することを考えてみましょう。</a:t>
            </a:r>
          </a:p>
        </p:txBody>
      </p:sp>
      <p:sp>
        <p:nvSpPr>
          <p:cNvPr id="21" name="吹き出し: 角を丸めた四角形 20">
            <a:extLst>
              <a:ext uri="{FF2B5EF4-FFF2-40B4-BE49-F238E27FC236}">
                <a16:creationId xmlns:a16="http://schemas.microsoft.com/office/drawing/2014/main" id="{1FE639B3-3A5F-4417-A1C0-7A179992FB32}"/>
              </a:ext>
            </a:extLst>
          </p:cNvPr>
          <p:cNvSpPr/>
          <p:nvPr/>
        </p:nvSpPr>
        <p:spPr>
          <a:xfrm>
            <a:off x="2775791" y="4793976"/>
            <a:ext cx="9125477" cy="1183721"/>
          </a:xfrm>
          <a:prstGeom prst="wedgeRoundRectCallout">
            <a:avLst>
              <a:gd name="adj1" fmla="val -55573"/>
              <a:gd name="adj2" fmla="val -50828"/>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このような、変更による</a:t>
            </a:r>
            <a:r>
              <a:rPr kumimoji="1" lang="ja-JP" altLang="en-US" sz="2400" b="1" dirty="0">
                <a:solidFill>
                  <a:srgbClr val="FF0000"/>
                </a:solidFill>
                <a:latin typeface="HG創英角ｺﾞｼｯｸUB" panose="020B0909000000000000" pitchFamily="49" charset="-128"/>
                <a:ea typeface="HG創英角ｺﾞｼｯｸUB" panose="020B0909000000000000" pitchFamily="49" charset="-128"/>
              </a:rPr>
              <a:t>リスクを最低限</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にし、</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GMP</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上の変更を遅滞なく確実に行うための仕組み</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（システム）（品質システム：</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PQS</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）が、変更管理です。</a:t>
            </a:r>
          </a:p>
        </p:txBody>
      </p:sp>
      <p:sp>
        <p:nvSpPr>
          <p:cNvPr id="9" name="吹き出し: 角を丸めた四角形 8">
            <a:extLst>
              <a:ext uri="{FF2B5EF4-FFF2-40B4-BE49-F238E27FC236}">
                <a16:creationId xmlns:a16="http://schemas.microsoft.com/office/drawing/2014/main" id="{B9117AE9-6D25-4CF3-BDEE-9CD793077A32}"/>
              </a:ext>
            </a:extLst>
          </p:cNvPr>
          <p:cNvSpPr/>
          <p:nvPr/>
        </p:nvSpPr>
        <p:spPr>
          <a:xfrm>
            <a:off x="2775790" y="2589062"/>
            <a:ext cx="9125477" cy="2053276"/>
          </a:xfrm>
          <a:prstGeom prst="wedgeRoundRectCallout">
            <a:avLst>
              <a:gd name="adj1" fmla="val -57365"/>
              <a:gd name="adj2" fmla="val -1673"/>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何も検証をしないで、勝手に包装材料を変更すると、</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透湿性や酸素透過性、遮光性が変化し、医薬品成分の</a:t>
            </a:r>
            <a:endParaRPr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分解により、体に害のある物質が</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増えてしまうかもしれません。</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また成分が減ることにより、期待される効果を発揮せず、</a:t>
            </a:r>
            <a:endParaRPr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服用した患者様の病気が悪化するかもしれません。</a:t>
            </a:r>
          </a:p>
        </p:txBody>
      </p:sp>
    </p:spTree>
    <p:extLst>
      <p:ext uri="{BB962C8B-B14F-4D97-AF65-F5344CB8AC3E}">
        <p14:creationId xmlns:p14="http://schemas.microsoft.com/office/powerpoint/2010/main" val="655556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3200" dirty="0"/>
              <a:t>変更によるリスク例</a:t>
            </a:r>
          </a:p>
        </p:txBody>
      </p:sp>
      <p:sp>
        <p:nvSpPr>
          <p:cNvPr id="4" name="四角形: 角を丸くする 3">
            <a:extLst>
              <a:ext uri="{FF2B5EF4-FFF2-40B4-BE49-F238E27FC236}">
                <a16:creationId xmlns:a16="http://schemas.microsoft.com/office/drawing/2014/main" id="{77987BCA-A5BD-4C8A-B131-DC98C885119D}"/>
              </a:ext>
            </a:extLst>
          </p:cNvPr>
          <p:cNvSpPr/>
          <p:nvPr/>
        </p:nvSpPr>
        <p:spPr>
          <a:xfrm>
            <a:off x="1120196" y="1237955"/>
            <a:ext cx="10832123" cy="502920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1C936BF6-2BF2-4AAF-BABF-F36A2042BB95}"/>
              </a:ext>
            </a:extLst>
          </p:cNvPr>
          <p:cNvSpPr txBox="1"/>
          <p:nvPr/>
        </p:nvSpPr>
        <p:spPr>
          <a:xfrm>
            <a:off x="1561514" y="1254732"/>
            <a:ext cx="6372664" cy="400110"/>
          </a:xfrm>
          <a:prstGeom prst="rect">
            <a:avLst/>
          </a:prstGeom>
          <a:noFill/>
        </p:spPr>
        <p:txBody>
          <a:bodyPr wrap="square" rtlCol="0">
            <a:spAutoFit/>
          </a:bodyPr>
          <a:lstStyle/>
          <a:p>
            <a:r>
              <a:rPr kumimoji="1" lang="en-US" altLang="ja-JP" sz="2000" b="1" dirty="0">
                <a:solidFill>
                  <a:srgbClr val="002060"/>
                </a:solidFill>
              </a:rPr>
              <a:t>1</a:t>
            </a:r>
            <a:r>
              <a:rPr kumimoji="1" lang="ja-JP" altLang="en-US" sz="2000" b="1" dirty="0">
                <a:solidFill>
                  <a:srgbClr val="002060"/>
                </a:solidFill>
              </a:rPr>
              <a:t>）</a:t>
            </a:r>
            <a:r>
              <a:rPr lang="ja-JP" altLang="en-US" sz="2000" b="1" dirty="0">
                <a:solidFill>
                  <a:srgbClr val="002060"/>
                </a:solidFill>
              </a:rPr>
              <a:t>原薬の変更</a:t>
            </a:r>
            <a:endParaRPr kumimoji="1" lang="ja-JP" altLang="en-US" sz="2000" b="1" dirty="0">
              <a:solidFill>
                <a:srgbClr val="002060"/>
              </a:solidFill>
            </a:endParaRPr>
          </a:p>
        </p:txBody>
      </p:sp>
      <p:sp>
        <p:nvSpPr>
          <p:cNvPr id="9" name="テキスト ボックス 8">
            <a:extLst>
              <a:ext uri="{FF2B5EF4-FFF2-40B4-BE49-F238E27FC236}">
                <a16:creationId xmlns:a16="http://schemas.microsoft.com/office/drawing/2014/main" id="{8C390972-D3D0-4E33-A9B4-8AFA2E36B94C}"/>
              </a:ext>
            </a:extLst>
          </p:cNvPr>
          <p:cNvSpPr txBox="1"/>
          <p:nvPr/>
        </p:nvSpPr>
        <p:spPr>
          <a:xfrm>
            <a:off x="1828799" y="1553038"/>
            <a:ext cx="9383684" cy="707886"/>
          </a:xfrm>
          <a:prstGeom prst="rect">
            <a:avLst/>
          </a:prstGeom>
          <a:noFill/>
        </p:spPr>
        <p:txBody>
          <a:bodyPr wrap="square" rtlCol="0">
            <a:spAutoFit/>
          </a:bodyPr>
          <a:lstStyle/>
          <a:p>
            <a:r>
              <a:rPr lang="ja-JP" altLang="en-US" sz="2000" b="1" dirty="0">
                <a:solidFill>
                  <a:srgbClr val="D905C0"/>
                </a:solidFill>
              </a:rPr>
              <a:t>成分の量の変化、不純物の混入、粒度の差による製造不良、成分の分解のしやすさ</a:t>
            </a:r>
            <a:endParaRPr lang="en-US" altLang="ja-JP" sz="2000" b="1" dirty="0">
              <a:solidFill>
                <a:srgbClr val="D905C0"/>
              </a:solidFill>
            </a:endParaRPr>
          </a:p>
          <a:p>
            <a:endParaRPr kumimoji="1" lang="ja-JP" altLang="en-US" sz="2000" b="1" dirty="0">
              <a:solidFill>
                <a:srgbClr val="D905C0"/>
              </a:solidFill>
            </a:endParaRPr>
          </a:p>
        </p:txBody>
      </p:sp>
      <p:sp>
        <p:nvSpPr>
          <p:cNvPr id="10" name="テキスト ボックス 9">
            <a:extLst>
              <a:ext uri="{FF2B5EF4-FFF2-40B4-BE49-F238E27FC236}">
                <a16:creationId xmlns:a16="http://schemas.microsoft.com/office/drawing/2014/main" id="{DE1FBC0E-EC8A-4019-BFAB-ED7F9D6C332A}"/>
              </a:ext>
            </a:extLst>
          </p:cNvPr>
          <p:cNvSpPr txBox="1"/>
          <p:nvPr/>
        </p:nvSpPr>
        <p:spPr>
          <a:xfrm>
            <a:off x="1561514" y="1925217"/>
            <a:ext cx="6372664" cy="400110"/>
          </a:xfrm>
          <a:prstGeom prst="rect">
            <a:avLst/>
          </a:prstGeom>
          <a:noFill/>
        </p:spPr>
        <p:txBody>
          <a:bodyPr wrap="square" rtlCol="0">
            <a:spAutoFit/>
          </a:bodyPr>
          <a:lstStyle/>
          <a:p>
            <a:r>
              <a:rPr lang="en-US" altLang="ja-JP" sz="2000" b="1" dirty="0">
                <a:solidFill>
                  <a:srgbClr val="002060"/>
                </a:solidFill>
              </a:rPr>
              <a:t>2</a:t>
            </a:r>
            <a:r>
              <a:rPr kumimoji="1" lang="ja-JP" altLang="en-US" sz="2000" b="1" dirty="0">
                <a:solidFill>
                  <a:srgbClr val="002060"/>
                </a:solidFill>
              </a:rPr>
              <a:t>）</a:t>
            </a:r>
            <a:r>
              <a:rPr lang="ja-JP" altLang="en-US" sz="2000" b="1" dirty="0">
                <a:solidFill>
                  <a:srgbClr val="002060"/>
                </a:solidFill>
              </a:rPr>
              <a:t>原料の変更</a:t>
            </a:r>
            <a:endParaRPr kumimoji="1" lang="ja-JP" altLang="en-US" sz="2000" b="1" dirty="0">
              <a:solidFill>
                <a:srgbClr val="002060"/>
              </a:solidFill>
            </a:endParaRPr>
          </a:p>
        </p:txBody>
      </p:sp>
      <p:sp>
        <p:nvSpPr>
          <p:cNvPr id="11" name="テキスト ボックス 10">
            <a:extLst>
              <a:ext uri="{FF2B5EF4-FFF2-40B4-BE49-F238E27FC236}">
                <a16:creationId xmlns:a16="http://schemas.microsoft.com/office/drawing/2014/main" id="{E8F2612E-5A1B-443B-9C96-C62580D94D16}"/>
              </a:ext>
            </a:extLst>
          </p:cNvPr>
          <p:cNvSpPr txBox="1"/>
          <p:nvPr/>
        </p:nvSpPr>
        <p:spPr>
          <a:xfrm>
            <a:off x="1828799" y="2240475"/>
            <a:ext cx="9383684" cy="400110"/>
          </a:xfrm>
          <a:prstGeom prst="rect">
            <a:avLst/>
          </a:prstGeom>
          <a:noFill/>
        </p:spPr>
        <p:txBody>
          <a:bodyPr wrap="square" rtlCol="0">
            <a:spAutoFit/>
          </a:bodyPr>
          <a:lstStyle/>
          <a:p>
            <a:r>
              <a:rPr kumimoji="1" lang="ja-JP" altLang="en-US" sz="2000" b="1" dirty="0">
                <a:solidFill>
                  <a:srgbClr val="D905C0"/>
                </a:solidFill>
              </a:rPr>
              <a:t>物性の違いによる製造不良、崩壊性の変化（による効果の変化）、不純物の混入</a:t>
            </a:r>
          </a:p>
        </p:txBody>
      </p:sp>
      <p:sp>
        <p:nvSpPr>
          <p:cNvPr id="12" name="テキスト ボックス 11">
            <a:extLst>
              <a:ext uri="{FF2B5EF4-FFF2-40B4-BE49-F238E27FC236}">
                <a16:creationId xmlns:a16="http://schemas.microsoft.com/office/drawing/2014/main" id="{D7CF93E3-AED2-45E3-BA05-A030F489D793}"/>
              </a:ext>
            </a:extLst>
          </p:cNvPr>
          <p:cNvSpPr txBox="1"/>
          <p:nvPr/>
        </p:nvSpPr>
        <p:spPr>
          <a:xfrm>
            <a:off x="1561514" y="2631801"/>
            <a:ext cx="6372664" cy="400110"/>
          </a:xfrm>
          <a:prstGeom prst="rect">
            <a:avLst/>
          </a:prstGeom>
          <a:noFill/>
        </p:spPr>
        <p:txBody>
          <a:bodyPr wrap="square" rtlCol="0">
            <a:spAutoFit/>
          </a:bodyPr>
          <a:lstStyle/>
          <a:p>
            <a:r>
              <a:rPr kumimoji="1" lang="en-US" altLang="ja-JP" sz="2000" b="1" dirty="0">
                <a:solidFill>
                  <a:srgbClr val="002060"/>
                </a:solidFill>
              </a:rPr>
              <a:t>3</a:t>
            </a:r>
            <a:r>
              <a:rPr kumimoji="1" lang="ja-JP" altLang="en-US" sz="2000" b="1" dirty="0">
                <a:solidFill>
                  <a:srgbClr val="002060"/>
                </a:solidFill>
              </a:rPr>
              <a:t>）製造方法の変更</a:t>
            </a:r>
          </a:p>
        </p:txBody>
      </p:sp>
      <p:sp>
        <p:nvSpPr>
          <p:cNvPr id="13" name="テキスト ボックス 12">
            <a:extLst>
              <a:ext uri="{FF2B5EF4-FFF2-40B4-BE49-F238E27FC236}">
                <a16:creationId xmlns:a16="http://schemas.microsoft.com/office/drawing/2014/main" id="{E096988F-FA02-47BD-B440-72DEE1662F46}"/>
              </a:ext>
            </a:extLst>
          </p:cNvPr>
          <p:cNvSpPr txBox="1"/>
          <p:nvPr/>
        </p:nvSpPr>
        <p:spPr>
          <a:xfrm>
            <a:off x="1828799" y="2947061"/>
            <a:ext cx="9383684" cy="707886"/>
          </a:xfrm>
          <a:prstGeom prst="rect">
            <a:avLst/>
          </a:prstGeom>
          <a:noFill/>
        </p:spPr>
        <p:txBody>
          <a:bodyPr wrap="square" rtlCol="0">
            <a:spAutoFit/>
          </a:bodyPr>
          <a:lstStyle/>
          <a:p>
            <a:r>
              <a:rPr kumimoji="1" lang="ja-JP" altLang="en-US" sz="2000" b="1" dirty="0">
                <a:solidFill>
                  <a:srgbClr val="D905C0"/>
                </a:solidFill>
              </a:rPr>
              <a:t>製造不良、異物の混入、崩壊性の変化、分解性の変化、成分の製造設備への吸着、</a:t>
            </a:r>
            <a:endParaRPr kumimoji="1" lang="en-US" altLang="ja-JP" sz="2000" b="1" dirty="0">
              <a:solidFill>
                <a:srgbClr val="D905C0"/>
              </a:solidFill>
            </a:endParaRPr>
          </a:p>
          <a:p>
            <a:r>
              <a:rPr lang="ja-JP" altLang="en-US" sz="2000" b="1" dirty="0">
                <a:solidFill>
                  <a:srgbClr val="D905C0"/>
                </a:solidFill>
              </a:rPr>
              <a:t>含湿度の変化、封じ込め性能低下による製造作業者への暴露</a:t>
            </a:r>
            <a:endParaRPr kumimoji="1" lang="ja-JP" altLang="en-US" sz="2000" b="1" dirty="0">
              <a:solidFill>
                <a:srgbClr val="D905C0"/>
              </a:solidFill>
            </a:endParaRPr>
          </a:p>
        </p:txBody>
      </p:sp>
      <p:sp>
        <p:nvSpPr>
          <p:cNvPr id="14" name="テキスト ボックス 13">
            <a:extLst>
              <a:ext uri="{FF2B5EF4-FFF2-40B4-BE49-F238E27FC236}">
                <a16:creationId xmlns:a16="http://schemas.microsoft.com/office/drawing/2014/main" id="{AAE489D1-94B5-4309-84FD-ABB9D13BBD14}"/>
              </a:ext>
            </a:extLst>
          </p:cNvPr>
          <p:cNvSpPr txBox="1"/>
          <p:nvPr/>
        </p:nvSpPr>
        <p:spPr>
          <a:xfrm>
            <a:off x="1561514" y="3589031"/>
            <a:ext cx="6372664" cy="400110"/>
          </a:xfrm>
          <a:prstGeom prst="rect">
            <a:avLst/>
          </a:prstGeom>
          <a:noFill/>
        </p:spPr>
        <p:txBody>
          <a:bodyPr wrap="square" rtlCol="0">
            <a:spAutoFit/>
          </a:bodyPr>
          <a:lstStyle/>
          <a:p>
            <a:r>
              <a:rPr lang="en-US" altLang="ja-JP" sz="2000" b="1" dirty="0">
                <a:solidFill>
                  <a:srgbClr val="002060"/>
                </a:solidFill>
              </a:rPr>
              <a:t>4</a:t>
            </a:r>
            <a:r>
              <a:rPr kumimoji="1" lang="ja-JP" altLang="en-US" sz="2000" b="1" dirty="0">
                <a:solidFill>
                  <a:srgbClr val="002060"/>
                </a:solidFill>
              </a:rPr>
              <a:t>）包装方法の変更</a:t>
            </a:r>
          </a:p>
        </p:txBody>
      </p:sp>
      <p:sp>
        <p:nvSpPr>
          <p:cNvPr id="15" name="テキスト ボックス 14">
            <a:extLst>
              <a:ext uri="{FF2B5EF4-FFF2-40B4-BE49-F238E27FC236}">
                <a16:creationId xmlns:a16="http://schemas.microsoft.com/office/drawing/2014/main" id="{BF372807-BF67-4968-A5C0-DF987CE5E90C}"/>
              </a:ext>
            </a:extLst>
          </p:cNvPr>
          <p:cNvSpPr txBox="1"/>
          <p:nvPr/>
        </p:nvSpPr>
        <p:spPr>
          <a:xfrm>
            <a:off x="1828799" y="3876152"/>
            <a:ext cx="9383684" cy="707886"/>
          </a:xfrm>
          <a:prstGeom prst="rect">
            <a:avLst/>
          </a:prstGeom>
          <a:noFill/>
        </p:spPr>
        <p:txBody>
          <a:bodyPr wrap="square" rtlCol="0">
            <a:spAutoFit/>
          </a:bodyPr>
          <a:lstStyle/>
          <a:p>
            <a:r>
              <a:rPr lang="ja-JP" altLang="en-US" sz="2000" b="1" dirty="0">
                <a:solidFill>
                  <a:srgbClr val="D905C0"/>
                </a:solidFill>
              </a:rPr>
              <a:t>透湿性</a:t>
            </a:r>
            <a:r>
              <a:rPr lang="en-US" altLang="ja-JP" sz="2000" b="1" dirty="0">
                <a:solidFill>
                  <a:srgbClr val="D905C0"/>
                </a:solidFill>
              </a:rPr>
              <a:t>/</a:t>
            </a:r>
            <a:r>
              <a:rPr lang="ja-JP" altLang="en-US" sz="2000" b="1" dirty="0">
                <a:solidFill>
                  <a:srgbClr val="D905C0"/>
                </a:solidFill>
              </a:rPr>
              <a:t>酸素透過性</a:t>
            </a:r>
            <a:r>
              <a:rPr lang="en-US" altLang="ja-JP" sz="2000" b="1" dirty="0">
                <a:solidFill>
                  <a:srgbClr val="D905C0"/>
                </a:solidFill>
              </a:rPr>
              <a:t>/</a:t>
            </a:r>
            <a:r>
              <a:rPr lang="ja-JP" altLang="en-US" sz="2000" b="1" dirty="0">
                <a:solidFill>
                  <a:srgbClr val="D905C0"/>
                </a:solidFill>
              </a:rPr>
              <a:t>遮光性の変化による成分分解の促進、直接容器（</a:t>
            </a:r>
            <a:r>
              <a:rPr lang="en-US" altLang="ja-JP" sz="2000" b="1" dirty="0">
                <a:solidFill>
                  <a:srgbClr val="D905C0"/>
                </a:solidFill>
              </a:rPr>
              <a:t>※</a:t>
            </a:r>
            <a:r>
              <a:rPr lang="ja-JP" altLang="en-US" sz="2000" b="1" dirty="0">
                <a:solidFill>
                  <a:srgbClr val="D905C0"/>
                </a:solidFill>
              </a:rPr>
              <a:t>）からの</a:t>
            </a:r>
            <a:endParaRPr lang="en-US" altLang="ja-JP" sz="2000" b="1" dirty="0">
              <a:solidFill>
                <a:srgbClr val="D905C0"/>
              </a:solidFill>
            </a:endParaRPr>
          </a:p>
          <a:p>
            <a:r>
              <a:rPr kumimoji="1" lang="ja-JP" altLang="en-US" sz="2000" b="1" dirty="0">
                <a:solidFill>
                  <a:srgbClr val="D905C0"/>
                </a:solidFill>
              </a:rPr>
              <a:t>不純物の移行、ピンホール発生　　　　　（</a:t>
            </a:r>
            <a:r>
              <a:rPr kumimoji="1" lang="en-US" altLang="ja-JP" sz="2000" b="1" dirty="0">
                <a:solidFill>
                  <a:srgbClr val="D905C0"/>
                </a:solidFill>
              </a:rPr>
              <a:t>※</a:t>
            </a:r>
            <a:r>
              <a:rPr kumimoji="1" lang="ja-JP" altLang="en-US" sz="2000" b="1" dirty="0">
                <a:solidFill>
                  <a:srgbClr val="D905C0"/>
                </a:solidFill>
              </a:rPr>
              <a:t>）医薬品に接触する包装</a:t>
            </a:r>
          </a:p>
        </p:txBody>
      </p:sp>
      <p:sp>
        <p:nvSpPr>
          <p:cNvPr id="16" name="テキスト ボックス 15">
            <a:extLst>
              <a:ext uri="{FF2B5EF4-FFF2-40B4-BE49-F238E27FC236}">
                <a16:creationId xmlns:a16="http://schemas.microsoft.com/office/drawing/2014/main" id="{A9A2E438-C3A1-4313-9488-CA638BB673D6}"/>
              </a:ext>
            </a:extLst>
          </p:cNvPr>
          <p:cNvSpPr txBox="1"/>
          <p:nvPr/>
        </p:nvSpPr>
        <p:spPr>
          <a:xfrm>
            <a:off x="1561514" y="4548091"/>
            <a:ext cx="6372664" cy="400110"/>
          </a:xfrm>
          <a:prstGeom prst="rect">
            <a:avLst/>
          </a:prstGeom>
          <a:noFill/>
        </p:spPr>
        <p:txBody>
          <a:bodyPr wrap="square" rtlCol="0">
            <a:spAutoFit/>
          </a:bodyPr>
          <a:lstStyle/>
          <a:p>
            <a:r>
              <a:rPr kumimoji="1" lang="en-US" altLang="ja-JP" sz="2000" b="1" dirty="0">
                <a:solidFill>
                  <a:srgbClr val="002060"/>
                </a:solidFill>
              </a:rPr>
              <a:t>5</a:t>
            </a:r>
            <a:r>
              <a:rPr kumimoji="1" lang="ja-JP" altLang="en-US" sz="2000" b="1" dirty="0">
                <a:solidFill>
                  <a:srgbClr val="002060"/>
                </a:solidFill>
              </a:rPr>
              <a:t>）試験方法の変更</a:t>
            </a:r>
          </a:p>
        </p:txBody>
      </p:sp>
      <p:sp>
        <p:nvSpPr>
          <p:cNvPr id="17" name="テキスト ボックス 16">
            <a:extLst>
              <a:ext uri="{FF2B5EF4-FFF2-40B4-BE49-F238E27FC236}">
                <a16:creationId xmlns:a16="http://schemas.microsoft.com/office/drawing/2014/main" id="{889C61CE-A15A-4F7B-84DD-562AA88E2111}"/>
              </a:ext>
            </a:extLst>
          </p:cNvPr>
          <p:cNvSpPr txBox="1"/>
          <p:nvPr/>
        </p:nvSpPr>
        <p:spPr>
          <a:xfrm>
            <a:off x="1828799" y="4821143"/>
            <a:ext cx="9383684" cy="400110"/>
          </a:xfrm>
          <a:prstGeom prst="rect">
            <a:avLst/>
          </a:prstGeom>
          <a:noFill/>
        </p:spPr>
        <p:txBody>
          <a:bodyPr wrap="square" rtlCol="0">
            <a:spAutoFit/>
          </a:bodyPr>
          <a:lstStyle/>
          <a:p>
            <a:r>
              <a:rPr lang="ja-JP" altLang="en-US" sz="2000" b="1" dirty="0">
                <a:solidFill>
                  <a:srgbClr val="D905C0"/>
                </a:solidFill>
              </a:rPr>
              <a:t>真度</a:t>
            </a:r>
            <a:r>
              <a:rPr lang="en-US" altLang="ja-JP" sz="2000" b="1" dirty="0">
                <a:solidFill>
                  <a:srgbClr val="D905C0"/>
                </a:solidFill>
              </a:rPr>
              <a:t>/</a:t>
            </a:r>
            <a:r>
              <a:rPr lang="ja-JP" altLang="en-US" sz="2000" b="1" dirty="0">
                <a:solidFill>
                  <a:srgbClr val="D905C0"/>
                </a:solidFill>
              </a:rPr>
              <a:t>精度の低下による分析結果の不確かさ、不純物の検知率の低下</a:t>
            </a:r>
            <a:endParaRPr kumimoji="1" lang="ja-JP" altLang="en-US" sz="2000" b="1" dirty="0">
              <a:solidFill>
                <a:srgbClr val="D905C0"/>
              </a:solidFill>
            </a:endParaRPr>
          </a:p>
        </p:txBody>
      </p:sp>
      <p:sp>
        <p:nvSpPr>
          <p:cNvPr id="18" name="テキスト ボックス 17">
            <a:extLst>
              <a:ext uri="{FF2B5EF4-FFF2-40B4-BE49-F238E27FC236}">
                <a16:creationId xmlns:a16="http://schemas.microsoft.com/office/drawing/2014/main" id="{C1394FF1-D33C-4AB8-A0DE-2AD3439A2E6C}"/>
              </a:ext>
            </a:extLst>
          </p:cNvPr>
          <p:cNvSpPr txBox="1"/>
          <p:nvPr/>
        </p:nvSpPr>
        <p:spPr>
          <a:xfrm>
            <a:off x="1561514" y="5225630"/>
            <a:ext cx="6372664" cy="400110"/>
          </a:xfrm>
          <a:prstGeom prst="rect">
            <a:avLst/>
          </a:prstGeom>
          <a:noFill/>
        </p:spPr>
        <p:txBody>
          <a:bodyPr wrap="square" rtlCol="0">
            <a:spAutoFit/>
          </a:bodyPr>
          <a:lstStyle/>
          <a:p>
            <a:r>
              <a:rPr lang="en-US" altLang="ja-JP" sz="2000" b="1" dirty="0">
                <a:solidFill>
                  <a:srgbClr val="002060"/>
                </a:solidFill>
              </a:rPr>
              <a:t>6</a:t>
            </a:r>
            <a:r>
              <a:rPr kumimoji="1" lang="ja-JP" altLang="en-US" sz="2000" b="1" dirty="0">
                <a:solidFill>
                  <a:srgbClr val="002060"/>
                </a:solidFill>
              </a:rPr>
              <a:t>）輸送方法の変更</a:t>
            </a:r>
          </a:p>
        </p:txBody>
      </p:sp>
      <p:sp>
        <p:nvSpPr>
          <p:cNvPr id="19" name="テキスト ボックス 18">
            <a:extLst>
              <a:ext uri="{FF2B5EF4-FFF2-40B4-BE49-F238E27FC236}">
                <a16:creationId xmlns:a16="http://schemas.microsoft.com/office/drawing/2014/main" id="{37BE8BE2-94E0-4FBF-AEE0-23A4E5F973DC}"/>
              </a:ext>
            </a:extLst>
          </p:cNvPr>
          <p:cNvSpPr txBox="1"/>
          <p:nvPr/>
        </p:nvSpPr>
        <p:spPr>
          <a:xfrm>
            <a:off x="1828799" y="5569021"/>
            <a:ext cx="9383684" cy="400110"/>
          </a:xfrm>
          <a:prstGeom prst="rect">
            <a:avLst/>
          </a:prstGeom>
          <a:noFill/>
        </p:spPr>
        <p:txBody>
          <a:bodyPr wrap="square" rtlCol="0">
            <a:spAutoFit/>
          </a:bodyPr>
          <a:lstStyle/>
          <a:p>
            <a:r>
              <a:rPr lang="ja-JP" altLang="en-US" sz="2000" b="1" dirty="0">
                <a:solidFill>
                  <a:srgbClr val="D905C0"/>
                </a:solidFill>
              </a:rPr>
              <a:t>偽造品へのすり替え、輸送温度による成分の劣化</a:t>
            </a:r>
            <a:endParaRPr kumimoji="1" lang="ja-JP" altLang="en-US" sz="2000" b="1" dirty="0">
              <a:solidFill>
                <a:srgbClr val="D905C0"/>
              </a:solidFill>
            </a:endParaRPr>
          </a:p>
        </p:txBody>
      </p:sp>
    </p:spTree>
    <p:extLst>
      <p:ext uri="{BB962C8B-B14F-4D97-AF65-F5344CB8AC3E}">
        <p14:creationId xmlns:p14="http://schemas.microsoft.com/office/powerpoint/2010/main" val="3947906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6</a:t>
            </a:fld>
            <a:endParaRPr lang="en-US" dirty="0"/>
          </a:p>
        </p:txBody>
      </p:sp>
      <p:sp>
        <p:nvSpPr>
          <p:cNvPr id="2" name="四角形: 角を丸くする 1">
            <a:extLst>
              <a:ext uri="{FF2B5EF4-FFF2-40B4-BE49-F238E27FC236}">
                <a16:creationId xmlns:a16="http://schemas.microsoft.com/office/drawing/2014/main" id="{469A3DE4-4698-4918-8640-78C8E2D5A365}"/>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3200" dirty="0"/>
              <a:t>変更管理の必要性</a:t>
            </a:r>
          </a:p>
        </p:txBody>
      </p:sp>
      <p:pic>
        <p:nvPicPr>
          <p:cNvPr id="15" name="図 14" descr="抽象, 挿絵 が含まれている画像&#10;&#10;自動的に生成された説明">
            <a:extLst>
              <a:ext uri="{FF2B5EF4-FFF2-40B4-BE49-F238E27FC236}">
                <a16:creationId xmlns:a16="http://schemas.microsoft.com/office/drawing/2014/main" id="{5E8C7E98-0A8C-4B41-BF15-F26A2726A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611" y="1536485"/>
            <a:ext cx="1502136" cy="1502136"/>
          </a:xfrm>
          <a:prstGeom prst="rect">
            <a:avLst/>
          </a:prstGeom>
        </p:spPr>
      </p:pic>
      <p:sp>
        <p:nvSpPr>
          <p:cNvPr id="16" name="吹き出し: 角を丸めた四角形 15">
            <a:extLst>
              <a:ext uri="{FF2B5EF4-FFF2-40B4-BE49-F238E27FC236}">
                <a16:creationId xmlns:a16="http://schemas.microsoft.com/office/drawing/2014/main" id="{57484207-E121-4B42-AE44-CE86031CAAE4}"/>
              </a:ext>
            </a:extLst>
          </p:cNvPr>
          <p:cNvSpPr/>
          <p:nvPr/>
        </p:nvSpPr>
        <p:spPr>
          <a:xfrm>
            <a:off x="2191453" y="1369762"/>
            <a:ext cx="9526936" cy="1668859"/>
          </a:xfrm>
          <a:prstGeom prst="wedgeRoundRectCallout">
            <a:avLst>
              <a:gd name="adj1" fmla="val -53764"/>
              <a:gd name="adj2" fmla="val -1179"/>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変更管理を適切に行い、変更によるリスクを検証しなければ、</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医薬品の品質劣化を起こすかも知れません。</a:t>
            </a:r>
            <a:endParaRPr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それにより健康悪化などの不利益を被るのは、</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医薬品を服用される患者様です。</a:t>
            </a:r>
          </a:p>
        </p:txBody>
      </p:sp>
      <p:grpSp>
        <p:nvGrpSpPr>
          <p:cNvPr id="7" name="グループ化 6">
            <a:extLst>
              <a:ext uri="{FF2B5EF4-FFF2-40B4-BE49-F238E27FC236}">
                <a16:creationId xmlns:a16="http://schemas.microsoft.com/office/drawing/2014/main" id="{8CC6DB26-8359-4926-B8C0-AB152D2D935E}"/>
              </a:ext>
            </a:extLst>
          </p:cNvPr>
          <p:cNvGrpSpPr/>
          <p:nvPr/>
        </p:nvGrpSpPr>
        <p:grpSpPr>
          <a:xfrm>
            <a:off x="10433538" y="3105436"/>
            <a:ext cx="1284851" cy="1460884"/>
            <a:chOff x="10310588" y="3207639"/>
            <a:chExt cx="1407801" cy="1527699"/>
          </a:xfrm>
        </p:grpSpPr>
        <p:pic>
          <p:nvPicPr>
            <p:cNvPr id="11" name="図 10" descr="挿絵, 抽象 が含まれている画像&#10;&#10;自動的に生成された説明">
              <a:extLst>
                <a:ext uri="{FF2B5EF4-FFF2-40B4-BE49-F238E27FC236}">
                  <a16:creationId xmlns:a16="http://schemas.microsoft.com/office/drawing/2014/main" id="{2E3B007B-804D-422E-ABC4-A9C3E9E734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0588" y="3207639"/>
              <a:ext cx="1407801" cy="1527699"/>
            </a:xfrm>
            <a:prstGeom prst="rect">
              <a:avLst/>
            </a:prstGeom>
          </p:spPr>
        </p:pic>
        <p:pic>
          <p:nvPicPr>
            <p:cNvPr id="6" name="図 5">
              <a:extLst>
                <a:ext uri="{FF2B5EF4-FFF2-40B4-BE49-F238E27FC236}">
                  <a16:creationId xmlns:a16="http://schemas.microsoft.com/office/drawing/2014/main" id="{E887FC01-21D2-43B4-964C-7556F5207C78}"/>
                </a:ext>
              </a:extLst>
            </p:cNvPr>
            <p:cNvPicPr>
              <a:picLocks noChangeAspect="1"/>
            </p:cNvPicPr>
            <p:nvPr/>
          </p:nvPicPr>
          <p:blipFill>
            <a:blip r:embed="rId4"/>
            <a:stretch>
              <a:fillRect/>
            </a:stretch>
          </p:blipFill>
          <p:spPr>
            <a:xfrm rot="1049891">
              <a:off x="11272983" y="3221025"/>
              <a:ext cx="371475" cy="619125"/>
            </a:xfrm>
            <a:prstGeom prst="rect">
              <a:avLst/>
            </a:prstGeom>
          </p:spPr>
        </p:pic>
      </p:grpSp>
      <p:pic>
        <p:nvPicPr>
          <p:cNvPr id="17" name="図 16" descr="挿絵, 抽象 が含まれている画像&#10;&#10;自動的に生成された説明">
            <a:extLst>
              <a:ext uri="{FF2B5EF4-FFF2-40B4-BE49-F238E27FC236}">
                <a16:creationId xmlns:a16="http://schemas.microsoft.com/office/drawing/2014/main" id="{21C0346D-F42D-43FD-8BBF-64248ABFB8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2026" y="4640101"/>
            <a:ext cx="1303560" cy="1527656"/>
          </a:xfrm>
          <a:prstGeom prst="rect">
            <a:avLst/>
          </a:prstGeom>
        </p:spPr>
      </p:pic>
      <p:sp>
        <p:nvSpPr>
          <p:cNvPr id="18" name="吹き出し: 角を丸めた四角形 17">
            <a:extLst>
              <a:ext uri="{FF2B5EF4-FFF2-40B4-BE49-F238E27FC236}">
                <a16:creationId xmlns:a16="http://schemas.microsoft.com/office/drawing/2014/main" id="{6FA0BAD2-917C-4D41-9C58-B64DB8BDB007}"/>
              </a:ext>
            </a:extLst>
          </p:cNvPr>
          <p:cNvSpPr/>
          <p:nvPr/>
        </p:nvSpPr>
        <p:spPr>
          <a:xfrm>
            <a:off x="2813538" y="4602847"/>
            <a:ext cx="8637564" cy="1577045"/>
          </a:xfrm>
          <a:prstGeom prst="wedgeRoundRectCallout">
            <a:avLst>
              <a:gd name="adj1" fmla="val -55842"/>
              <a:gd name="adj2" fmla="val -5131"/>
              <a:gd name="adj3" fmla="val 16667"/>
            </a:avLst>
          </a:prstGeom>
          <a:solidFill>
            <a:srgbClr val="FFDD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クスリの品質は見たじゃ分からないから、しっかりと変更管理を</a:t>
            </a:r>
            <a:endParaRPr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行って検証し、クスリの製造に関わる全ての工程で、</a:t>
            </a:r>
            <a:endPar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作り込まれる</a:t>
            </a: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品質を維持することが大切なんだな！</a:t>
            </a:r>
            <a:endPar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endParaRPr>
          </a:p>
        </p:txBody>
      </p:sp>
      <p:sp>
        <p:nvSpPr>
          <p:cNvPr id="13" name="吹き出し: 角を丸めた四角形 12">
            <a:extLst>
              <a:ext uri="{FF2B5EF4-FFF2-40B4-BE49-F238E27FC236}">
                <a16:creationId xmlns:a16="http://schemas.microsoft.com/office/drawing/2014/main" id="{078FC22B-E047-41D1-9003-6D0BACF2D187}"/>
              </a:ext>
            </a:extLst>
          </p:cNvPr>
          <p:cNvSpPr/>
          <p:nvPr/>
        </p:nvSpPr>
        <p:spPr>
          <a:xfrm>
            <a:off x="1758462" y="3105436"/>
            <a:ext cx="7779647" cy="1460884"/>
          </a:xfrm>
          <a:prstGeom prst="wedgeRoundRectCallout">
            <a:avLst>
              <a:gd name="adj1" fmla="val 60986"/>
              <a:gd name="adj2" fmla="val -10833"/>
              <a:gd name="adj3" fmla="val 16667"/>
            </a:avLst>
          </a:prstGeom>
          <a:solidFill>
            <a:srgbClr val="F6FC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S創英角ﾎﾟｯﾌﾟ体" panose="040B0A00000000000000" pitchFamily="50" charset="-128"/>
                <a:ea typeface="HGS創英角ﾎﾟｯﾌﾟ体" panose="040B0A00000000000000" pitchFamily="50" charset="-128"/>
              </a:rPr>
              <a:t>変更管理は、患者様や製造従事者を</a:t>
            </a:r>
            <a:endParaRPr kumimoji="1" lang="en-US" altLang="ja-JP" sz="2400" b="1"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kumimoji="1" lang="ja-JP" altLang="en-US" sz="2400" b="1" dirty="0">
                <a:solidFill>
                  <a:schemeClr val="tx1"/>
                </a:solidFill>
                <a:latin typeface="HGS創英角ﾎﾟｯﾌﾟ体" panose="040B0A00000000000000" pitchFamily="50" charset="-128"/>
                <a:ea typeface="HGS創英角ﾎﾟｯﾌﾟ体" panose="040B0A00000000000000" pitchFamily="50" charset="-128"/>
              </a:rPr>
              <a:t>守るために必要なのね。</a:t>
            </a:r>
            <a:endParaRPr kumimoji="1" lang="en-US" altLang="ja-JP" sz="2400" b="1"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lang="ja-JP" altLang="en-US" sz="2400" b="1" dirty="0">
                <a:solidFill>
                  <a:schemeClr val="tx1"/>
                </a:solidFill>
                <a:latin typeface="HGS創英角ﾎﾟｯﾌﾟ体" panose="040B0A00000000000000" pitchFamily="50" charset="-128"/>
                <a:ea typeface="HGS創英角ﾎﾟｯﾌﾟ体" panose="040B0A00000000000000" pitchFamily="50" charset="-128"/>
              </a:rPr>
              <a:t>逸脱管理などの品質システム</a:t>
            </a:r>
            <a:endParaRPr lang="en-US" altLang="ja-JP" sz="2400" b="1"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lang="ja-JP" altLang="en-US" sz="2400" b="1" dirty="0">
                <a:solidFill>
                  <a:schemeClr val="tx1"/>
                </a:solidFill>
                <a:latin typeface="HGS創英角ﾎﾟｯﾌﾟ体" panose="040B0A00000000000000" pitchFamily="50" charset="-128"/>
                <a:ea typeface="HGS創英角ﾎﾟｯﾌﾟ体" panose="040B0A00000000000000" pitchFamily="50" charset="-128"/>
              </a:rPr>
              <a:t>（</a:t>
            </a:r>
            <a:r>
              <a:rPr lang="en-US" altLang="ja-JP" sz="2400" b="1" dirty="0">
                <a:solidFill>
                  <a:schemeClr val="tx1"/>
                </a:solidFill>
                <a:latin typeface="HGS創英角ﾎﾟｯﾌﾟ体" panose="040B0A00000000000000" pitchFamily="50" charset="-128"/>
                <a:ea typeface="HGS創英角ﾎﾟｯﾌﾟ体" panose="040B0A00000000000000" pitchFamily="50" charset="-128"/>
              </a:rPr>
              <a:t>PQS</a:t>
            </a:r>
            <a:r>
              <a:rPr lang="ja-JP" altLang="en-US" sz="2400" b="1" dirty="0">
                <a:solidFill>
                  <a:schemeClr val="tx1"/>
                </a:solidFill>
                <a:latin typeface="HGS創英角ﾎﾟｯﾌﾟ体" panose="040B0A00000000000000" pitchFamily="50" charset="-128"/>
                <a:ea typeface="HGS創英角ﾎﾟｯﾌﾟ体" panose="040B0A00000000000000" pitchFamily="50" charset="-128"/>
              </a:rPr>
              <a:t>）と同じ目的なのね。</a:t>
            </a:r>
            <a:endParaRPr kumimoji="1" lang="ja-JP" altLang="en-US" sz="2400" b="1" dirty="0">
              <a:solidFill>
                <a:schemeClr val="tx1"/>
              </a:solidFill>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1055653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7</a:t>
            </a:fld>
            <a:endParaRPr lang="en-US" dirty="0"/>
          </a:p>
        </p:txBody>
      </p:sp>
      <p:pic>
        <p:nvPicPr>
          <p:cNvPr id="9" name="図 8" descr="抽象, 挿絵 が含まれている画像&#10;&#10;自動的に生成された説明">
            <a:extLst>
              <a:ext uri="{FF2B5EF4-FFF2-40B4-BE49-F238E27FC236}">
                <a16:creationId xmlns:a16="http://schemas.microsoft.com/office/drawing/2014/main" id="{76953C94-0486-4C60-892C-588F156F6A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383" y="1679639"/>
            <a:ext cx="2979448" cy="2979448"/>
          </a:xfrm>
          <a:prstGeom prst="rect">
            <a:avLst/>
          </a:prstGeom>
        </p:spPr>
      </p:pic>
      <p:sp>
        <p:nvSpPr>
          <p:cNvPr id="6" name="正方形/長方形 5">
            <a:extLst>
              <a:ext uri="{FF2B5EF4-FFF2-40B4-BE49-F238E27FC236}">
                <a16:creationId xmlns:a16="http://schemas.microsoft.com/office/drawing/2014/main" id="{A6D23C27-3CD2-4FE9-98FA-C7B361206FFF}"/>
              </a:ext>
            </a:extLst>
          </p:cNvPr>
          <p:cNvSpPr/>
          <p:nvPr/>
        </p:nvSpPr>
        <p:spPr>
          <a:xfrm>
            <a:off x="3404382" y="4937762"/>
            <a:ext cx="6639950" cy="1041009"/>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ln w="0"/>
                <a:solidFill>
                  <a:schemeClr val="bg1"/>
                </a:solidFill>
                <a:effectLst>
                  <a:outerShdw blurRad="38100" dist="19050" dir="2700000" algn="tl" rotWithShape="0">
                    <a:schemeClr val="dk1">
                      <a:alpha val="40000"/>
                    </a:schemeClr>
                  </a:outerShdw>
                </a:effectLst>
              </a:rPr>
              <a:t>その</a:t>
            </a:r>
            <a:r>
              <a:rPr lang="en-US" altLang="ja-JP" sz="3200" dirty="0">
                <a:ln w="0"/>
                <a:solidFill>
                  <a:schemeClr val="bg1"/>
                </a:solidFill>
                <a:effectLst>
                  <a:outerShdw blurRad="38100" dist="19050" dir="2700000" algn="tl" rotWithShape="0">
                    <a:schemeClr val="dk1">
                      <a:alpha val="40000"/>
                    </a:schemeClr>
                  </a:outerShdw>
                </a:effectLst>
              </a:rPr>
              <a:t>2</a:t>
            </a:r>
            <a:r>
              <a:rPr kumimoji="1" lang="en-US" altLang="ja-JP" sz="3200" dirty="0">
                <a:ln w="0"/>
                <a:solidFill>
                  <a:schemeClr val="bg1"/>
                </a:solidFill>
                <a:effectLst>
                  <a:outerShdw blurRad="38100" dist="19050" dir="2700000" algn="tl" rotWithShape="0">
                    <a:schemeClr val="dk1">
                      <a:alpha val="40000"/>
                    </a:schemeClr>
                  </a:outerShdw>
                </a:effectLst>
              </a:rPr>
              <a:t>.</a:t>
            </a:r>
            <a:r>
              <a:rPr kumimoji="1" lang="ja-JP" altLang="en-US" sz="3200" dirty="0">
                <a:ln w="0"/>
                <a:solidFill>
                  <a:schemeClr val="bg1"/>
                </a:solidFill>
                <a:effectLst>
                  <a:outerShdw blurRad="38100" dist="19050" dir="2700000" algn="tl" rotWithShape="0">
                    <a:schemeClr val="dk1">
                      <a:alpha val="40000"/>
                    </a:schemeClr>
                  </a:outerShdw>
                </a:effectLst>
              </a:rPr>
              <a:t>変更管理について</a:t>
            </a:r>
            <a:endParaRPr kumimoji="1" lang="en-US" altLang="ja-JP" sz="3200" dirty="0">
              <a:ln w="0"/>
              <a:solidFill>
                <a:schemeClr val="bg1"/>
              </a:solidFill>
              <a:effectLst>
                <a:outerShdw blurRad="38100" dist="19050" dir="2700000" algn="tl" rotWithShape="0">
                  <a:schemeClr val="dk1">
                    <a:alpha val="40000"/>
                  </a:schemeClr>
                </a:outerShdw>
              </a:effectLst>
            </a:endParaRPr>
          </a:p>
          <a:p>
            <a:pPr algn="ctr"/>
            <a:r>
              <a:rPr lang="ja-JP" altLang="en-US" sz="3200" dirty="0">
                <a:ln w="0"/>
                <a:solidFill>
                  <a:schemeClr val="bg1"/>
                </a:solidFill>
                <a:effectLst>
                  <a:outerShdw blurRad="38100" dist="19050" dir="2700000" algn="tl" rotWithShape="0">
                    <a:schemeClr val="dk1">
                      <a:alpha val="40000"/>
                    </a:schemeClr>
                  </a:outerShdw>
                </a:effectLst>
              </a:rPr>
              <a:t>～改正</a:t>
            </a:r>
            <a:r>
              <a:rPr lang="en-US" altLang="ja-JP" sz="3200" dirty="0">
                <a:ln w="0"/>
                <a:solidFill>
                  <a:schemeClr val="bg1"/>
                </a:solidFill>
                <a:effectLst>
                  <a:outerShdw blurRad="38100" dist="19050" dir="2700000" algn="tl" rotWithShape="0">
                    <a:schemeClr val="dk1">
                      <a:alpha val="40000"/>
                    </a:schemeClr>
                  </a:outerShdw>
                </a:effectLst>
              </a:rPr>
              <a:t>GMP</a:t>
            </a:r>
            <a:r>
              <a:rPr lang="ja-JP" altLang="en-US" sz="3200" dirty="0">
                <a:ln w="0"/>
                <a:solidFill>
                  <a:schemeClr val="bg1"/>
                </a:solidFill>
                <a:effectLst>
                  <a:outerShdw blurRad="38100" dist="19050" dir="2700000" algn="tl" rotWithShape="0">
                    <a:schemeClr val="dk1">
                      <a:alpha val="40000"/>
                    </a:schemeClr>
                  </a:outerShdw>
                </a:effectLst>
              </a:rPr>
              <a:t>省令における要件～</a:t>
            </a:r>
            <a:endParaRPr kumimoji="1" lang="ja-JP" altLang="en-US" sz="3200" dirty="0">
              <a:ln w="0"/>
              <a:solidFill>
                <a:schemeClr val="bg1"/>
              </a:solidFill>
              <a:effectLst>
                <a:outerShdw blurRad="38100" dist="19050" dir="2700000" algn="tl" rotWithShape="0">
                  <a:schemeClr val="dk1">
                    <a:alpha val="40000"/>
                  </a:schemeClr>
                </a:outerShdw>
              </a:effectLst>
            </a:endParaRPr>
          </a:p>
        </p:txBody>
      </p:sp>
      <p:sp>
        <p:nvSpPr>
          <p:cNvPr id="7" name="吹き出し: 角を丸めた四角形 6">
            <a:extLst>
              <a:ext uri="{FF2B5EF4-FFF2-40B4-BE49-F238E27FC236}">
                <a16:creationId xmlns:a16="http://schemas.microsoft.com/office/drawing/2014/main" id="{FD8ACBAC-D86E-4856-868D-6087B4DEC152}"/>
              </a:ext>
            </a:extLst>
          </p:cNvPr>
          <p:cNvSpPr/>
          <p:nvPr/>
        </p:nvSpPr>
        <p:spPr>
          <a:xfrm>
            <a:off x="3185831" y="1111348"/>
            <a:ext cx="8208999" cy="3387604"/>
          </a:xfrm>
          <a:prstGeom prst="wedgeRoundRectCallout">
            <a:avLst>
              <a:gd name="adj1" fmla="val -59808"/>
              <a:gd name="adj2" fmla="val -3063"/>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昨今の医薬品製造における不正を受けて、</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改正</a:t>
            </a:r>
            <a:r>
              <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rPr>
              <a:t>GMP</a:t>
            </a: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省令では、変更管理に関する</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記載（要件）が変更</a:t>
            </a:r>
            <a:r>
              <a:rPr lang="ja-JP" altLang="en-US" sz="2800" b="1" dirty="0">
                <a:solidFill>
                  <a:schemeClr val="tx1"/>
                </a:solidFill>
                <a:latin typeface="HG創英角ｺﾞｼｯｸUB" panose="020B0909000000000000" pitchFamily="49" charset="-128"/>
                <a:ea typeface="HG創英角ｺﾞｼｯｸUB" panose="020B0909000000000000" pitchFamily="49" charset="-128"/>
              </a:rPr>
              <a:t>されています。</a:t>
            </a:r>
            <a:endParaRPr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その</a:t>
            </a:r>
            <a:r>
              <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rPr>
              <a:t>2</a:t>
            </a: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として、改正</a:t>
            </a:r>
            <a:r>
              <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rPr>
              <a:t>GMP</a:t>
            </a: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省令における</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ja-JP" altLang="en-US" sz="2800" b="1" dirty="0">
                <a:solidFill>
                  <a:schemeClr val="tx1"/>
                </a:solidFill>
                <a:latin typeface="HG創英角ｺﾞｼｯｸUB" panose="020B0909000000000000" pitchFamily="49" charset="-128"/>
                <a:ea typeface="HG創英角ｺﾞｼｯｸUB" panose="020B0909000000000000" pitchFamily="49" charset="-128"/>
              </a:rPr>
              <a:t>変更管理の記載と、旧</a:t>
            </a:r>
            <a:r>
              <a:rPr lang="en-US" altLang="ja-JP" sz="2800" b="1" dirty="0">
                <a:solidFill>
                  <a:schemeClr val="tx1"/>
                </a:solidFill>
                <a:latin typeface="HG創英角ｺﾞｼｯｸUB" panose="020B0909000000000000" pitchFamily="49" charset="-128"/>
                <a:ea typeface="HG創英角ｺﾞｼｯｸUB" panose="020B0909000000000000" pitchFamily="49" charset="-128"/>
              </a:rPr>
              <a:t>GMP</a:t>
            </a:r>
            <a:r>
              <a:rPr lang="ja-JP" altLang="en-US" sz="2800" b="1" dirty="0">
                <a:solidFill>
                  <a:schemeClr val="tx1"/>
                </a:solidFill>
                <a:latin typeface="HG創英角ｺﾞｼｯｸUB" panose="020B0909000000000000" pitchFamily="49" charset="-128"/>
                <a:ea typeface="HG創英角ｺﾞｼｯｸUB" panose="020B0909000000000000" pitchFamily="49" charset="-128"/>
              </a:rPr>
              <a:t>省令からの</a:t>
            </a:r>
            <a:endParaRPr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ja-JP" altLang="en-US" sz="2800" b="1" dirty="0">
                <a:solidFill>
                  <a:schemeClr val="tx1"/>
                </a:solidFill>
                <a:latin typeface="HG創英角ｺﾞｼｯｸUB" panose="020B0909000000000000" pitchFamily="49" charset="-128"/>
                <a:ea typeface="HG創英角ｺﾞｼｯｸUB" panose="020B0909000000000000" pitchFamily="49" charset="-128"/>
              </a:rPr>
              <a:t>変更点、その意味について</a:t>
            </a:r>
            <a:endParaRPr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学んでいきましょう！</a:t>
            </a:r>
          </a:p>
        </p:txBody>
      </p:sp>
    </p:spTree>
    <p:extLst>
      <p:ext uri="{BB962C8B-B14F-4D97-AF65-F5344CB8AC3E}">
        <p14:creationId xmlns:p14="http://schemas.microsoft.com/office/powerpoint/2010/main" val="2388480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3200" dirty="0"/>
              <a:t>GMP</a:t>
            </a:r>
            <a:r>
              <a:rPr kumimoji="1" lang="ja-JP" altLang="en-US" sz="3200" dirty="0"/>
              <a:t>省令　新・旧の比較　①</a:t>
            </a:r>
          </a:p>
        </p:txBody>
      </p:sp>
      <p:graphicFrame>
        <p:nvGraphicFramePr>
          <p:cNvPr id="5" name="表 5">
            <a:extLst>
              <a:ext uri="{FF2B5EF4-FFF2-40B4-BE49-F238E27FC236}">
                <a16:creationId xmlns:a16="http://schemas.microsoft.com/office/drawing/2014/main" id="{A523050E-C25D-415B-A0A1-C0D4B4D180C2}"/>
              </a:ext>
            </a:extLst>
          </p:cNvPr>
          <p:cNvGraphicFramePr>
            <a:graphicFrameLocks noGrp="1"/>
          </p:cNvGraphicFramePr>
          <p:nvPr>
            <p:extLst>
              <p:ext uri="{D42A27DB-BD31-4B8C-83A1-F6EECF244321}">
                <p14:modId xmlns:p14="http://schemas.microsoft.com/office/powerpoint/2010/main" val="3081155434"/>
              </p:ext>
            </p:extLst>
          </p:nvPr>
        </p:nvGraphicFramePr>
        <p:xfrm>
          <a:off x="798286" y="1405618"/>
          <a:ext cx="10987314" cy="1713737"/>
        </p:xfrm>
        <a:graphic>
          <a:graphicData uri="http://schemas.openxmlformats.org/drawingml/2006/table">
            <a:tbl>
              <a:tblPr firstRow="1" bandRow="1">
                <a:tableStyleId>{5C22544A-7EE6-4342-B048-85BDC9FD1C3A}</a:tableStyleId>
              </a:tblPr>
              <a:tblGrid>
                <a:gridCol w="5493657">
                  <a:extLst>
                    <a:ext uri="{9D8B030D-6E8A-4147-A177-3AD203B41FA5}">
                      <a16:colId xmlns:a16="http://schemas.microsoft.com/office/drawing/2014/main" val="3711332882"/>
                    </a:ext>
                  </a:extLst>
                </a:gridCol>
                <a:gridCol w="5493657">
                  <a:extLst>
                    <a:ext uri="{9D8B030D-6E8A-4147-A177-3AD203B41FA5}">
                      <a16:colId xmlns:a16="http://schemas.microsoft.com/office/drawing/2014/main" val="3102221572"/>
                    </a:ext>
                  </a:extLst>
                </a:gridCol>
              </a:tblGrid>
              <a:tr h="408668">
                <a:tc>
                  <a:txBody>
                    <a:bodyPr/>
                    <a:lstStyle/>
                    <a:p>
                      <a:pPr algn="ctr"/>
                      <a:r>
                        <a:rPr kumimoji="1" lang="ja-JP" altLang="en-US" dirty="0"/>
                        <a:t>改正</a:t>
                      </a:r>
                      <a:r>
                        <a:rPr kumimoji="1" lang="en-US" altLang="ja-JP" dirty="0"/>
                        <a:t>GMP</a:t>
                      </a:r>
                      <a:r>
                        <a:rPr kumimoji="1" lang="ja-JP" altLang="en-US" dirty="0"/>
                        <a:t>省令（第</a:t>
                      </a:r>
                      <a:r>
                        <a:rPr kumimoji="1" lang="en-US" altLang="ja-JP" dirty="0"/>
                        <a:t>14</a:t>
                      </a:r>
                      <a:r>
                        <a:rPr kumimoji="1" lang="ja-JP" altLang="en-US" dirty="0"/>
                        <a:t>条　変更の管理　前文）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旧</a:t>
                      </a:r>
                      <a:r>
                        <a:rPr kumimoji="1" lang="en-US" altLang="ja-JP" dirty="0"/>
                        <a:t>GMP</a:t>
                      </a:r>
                      <a:r>
                        <a:rPr kumimoji="1" lang="ja-JP" altLang="en-US" dirty="0"/>
                        <a:t>省令（第</a:t>
                      </a:r>
                      <a:r>
                        <a:rPr kumimoji="1" lang="en-US" altLang="ja-JP" dirty="0"/>
                        <a:t>14</a:t>
                      </a:r>
                      <a:r>
                        <a:rPr kumimoji="1" lang="ja-JP" altLang="en-US" dirty="0"/>
                        <a:t>条　変更の管理　前文）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4908486"/>
                  </a:ext>
                </a:extLst>
              </a:tr>
              <a:tr h="1305069">
                <a:tc>
                  <a:txBody>
                    <a:bodyPr/>
                    <a:lstStyle/>
                    <a:p>
                      <a:pPr algn="l"/>
                      <a:r>
                        <a:rPr lang="ja-JP" altLang="en-US" dirty="0"/>
                        <a:t>製造業者等は、</a:t>
                      </a:r>
                      <a:r>
                        <a:rPr lang="ja-JP" altLang="en-US" b="1" dirty="0">
                          <a:solidFill>
                            <a:srgbClr val="FF0000"/>
                          </a:solidFill>
                        </a:rPr>
                        <a:t>原料、資材若しくは製品の規格又は</a:t>
                      </a:r>
                      <a:r>
                        <a:rPr lang="ja-JP" altLang="en-US" dirty="0"/>
                        <a:t>製造手順等について変更を行う場合においては、あらかじめ指定した者に、手順書等に基づき、次に掲げる業務を行わせなければならない。 </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dirty="0"/>
                        <a:t>製造業者等は、製造手順等について、</a:t>
                      </a:r>
                      <a:r>
                        <a:rPr kumimoji="1" lang="ja-JP" altLang="en-US" b="1" dirty="0">
                          <a:solidFill>
                            <a:srgbClr val="FF0000"/>
                          </a:solidFill>
                        </a:rPr>
                        <a:t>製品の品質に影響を及ぼすおそれのある変更を行う場合においては</a:t>
                      </a:r>
                      <a:r>
                        <a:rPr kumimoji="1" lang="ja-JP" altLang="en-US" dirty="0"/>
                        <a:t>、あらかじめ指定した者に、手順書等に基づき、次に掲げる業務を行わせなければならない。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942457"/>
                  </a:ext>
                </a:extLst>
              </a:tr>
            </a:tbl>
          </a:graphicData>
        </a:graphic>
      </p:graphicFrame>
      <p:pic>
        <p:nvPicPr>
          <p:cNvPr id="6" name="図 5" descr="抽象, 挿絵 が含まれている画像&#10;&#10;自動的に生成された説明">
            <a:extLst>
              <a:ext uri="{FF2B5EF4-FFF2-40B4-BE49-F238E27FC236}">
                <a16:creationId xmlns:a16="http://schemas.microsoft.com/office/drawing/2014/main" id="{56F0CD60-3602-4992-A02F-D0BF626DE8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496" y="4002050"/>
            <a:ext cx="1348075" cy="1348075"/>
          </a:xfrm>
          <a:prstGeom prst="rect">
            <a:avLst/>
          </a:prstGeom>
        </p:spPr>
      </p:pic>
      <p:sp>
        <p:nvSpPr>
          <p:cNvPr id="8" name="吹き出し: 角を丸めた四角形 7">
            <a:extLst>
              <a:ext uri="{FF2B5EF4-FFF2-40B4-BE49-F238E27FC236}">
                <a16:creationId xmlns:a16="http://schemas.microsoft.com/office/drawing/2014/main" id="{48F5FC79-7444-466C-A232-3F03A3AC6B27}"/>
              </a:ext>
            </a:extLst>
          </p:cNvPr>
          <p:cNvSpPr/>
          <p:nvPr/>
        </p:nvSpPr>
        <p:spPr>
          <a:xfrm>
            <a:off x="1590571" y="3579397"/>
            <a:ext cx="10358933" cy="1968939"/>
          </a:xfrm>
          <a:prstGeom prst="wedgeRoundRectCallout">
            <a:avLst>
              <a:gd name="adj1" fmla="val -53764"/>
              <a:gd name="adj2" fmla="val -1179"/>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旧省令では「影響を及ぼすおそれのある製造手順等変更」について変更管理業務を行うように規定されていましたが、改正</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GMP</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省令では「原料、資材、製品の規格を含め、製造手順等について変更を行う</a:t>
            </a:r>
            <a:r>
              <a:rPr kumimoji="1" lang="ja-JP" altLang="en-US" sz="2400" b="1" dirty="0">
                <a:solidFill>
                  <a:srgbClr val="FF0000"/>
                </a:solidFill>
                <a:latin typeface="HG創英角ｺﾞｼｯｸUB" panose="020B0909000000000000" pitchFamily="49" charset="-128"/>
                <a:ea typeface="HG創英角ｺﾞｼｯｸUB" panose="020B0909000000000000" pitchFamily="49" charset="-128"/>
              </a:rPr>
              <a:t>全ての場合</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において変更管理業務を行うよう、変更されています。</a:t>
            </a:r>
          </a:p>
        </p:txBody>
      </p:sp>
    </p:spTree>
    <p:extLst>
      <p:ext uri="{BB962C8B-B14F-4D97-AF65-F5344CB8AC3E}">
        <p14:creationId xmlns:p14="http://schemas.microsoft.com/office/powerpoint/2010/main" val="1472226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3200" dirty="0"/>
              <a:t>GMP</a:t>
            </a:r>
            <a:r>
              <a:rPr kumimoji="1" lang="ja-JP" altLang="en-US" sz="3200" dirty="0"/>
              <a:t>省令　新・旧の比較②</a:t>
            </a:r>
          </a:p>
        </p:txBody>
      </p:sp>
      <p:graphicFrame>
        <p:nvGraphicFramePr>
          <p:cNvPr id="5" name="表 5">
            <a:extLst>
              <a:ext uri="{FF2B5EF4-FFF2-40B4-BE49-F238E27FC236}">
                <a16:creationId xmlns:a16="http://schemas.microsoft.com/office/drawing/2014/main" id="{A523050E-C25D-415B-A0A1-C0D4B4D180C2}"/>
              </a:ext>
            </a:extLst>
          </p:cNvPr>
          <p:cNvGraphicFramePr>
            <a:graphicFrameLocks noGrp="1"/>
          </p:cNvGraphicFramePr>
          <p:nvPr>
            <p:extLst>
              <p:ext uri="{D42A27DB-BD31-4B8C-83A1-F6EECF244321}">
                <p14:modId xmlns:p14="http://schemas.microsoft.com/office/powerpoint/2010/main" val="89884041"/>
              </p:ext>
            </p:extLst>
          </p:nvPr>
        </p:nvGraphicFramePr>
        <p:xfrm>
          <a:off x="798286" y="1405618"/>
          <a:ext cx="10987314" cy="3974828"/>
        </p:xfrm>
        <a:graphic>
          <a:graphicData uri="http://schemas.openxmlformats.org/drawingml/2006/table">
            <a:tbl>
              <a:tblPr firstRow="1" bandRow="1">
                <a:tableStyleId>{5C22544A-7EE6-4342-B048-85BDC9FD1C3A}</a:tableStyleId>
              </a:tblPr>
              <a:tblGrid>
                <a:gridCol w="5493657">
                  <a:extLst>
                    <a:ext uri="{9D8B030D-6E8A-4147-A177-3AD203B41FA5}">
                      <a16:colId xmlns:a16="http://schemas.microsoft.com/office/drawing/2014/main" val="3711332882"/>
                    </a:ext>
                  </a:extLst>
                </a:gridCol>
                <a:gridCol w="5493657">
                  <a:extLst>
                    <a:ext uri="{9D8B030D-6E8A-4147-A177-3AD203B41FA5}">
                      <a16:colId xmlns:a16="http://schemas.microsoft.com/office/drawing/2014/main" val="3102221572"/>
                    </a:ext>
                  </a:extLst>
                </a:gridCol>
              </a:tblGrid>
              <a:tr h="408668">
                <a:tc>
                  <a:txBody>
                    <a:bodyPr/>
                    <a:lstStyle/>
                    <a:p>
                      <a:pPr algn="ctr"/>
                      <a:r>
                        <a:rPr kumimoji="1" lang="ja-JP" altLang="en-US" dirty="0"/>
                        <a:t>改正</a:t>
                      </a:r>
                      <a:r>
                        <a:rPr kumimoji="1" lang="en-US" altLang="ja-JP" dirty="0"/>
                        <a:t>GMP</a:t>
                      </a:r>
                      <a:r>
                        <a:rPr kumimoji="1" lang="ja-JP" altLang="en-US" dirty="0"/>
                        <a:t>省令（第</a:t>
                      </a:r>
                      <a:r>
                        <a:rPr kumimoji="1" lang="en-US" altLang="ja-JP" dirty="0"/>
                        <a:t>14</a:t>
                      </a:r>
                      <a:r>
                        <a:rPr kumimoji="1" lang="ja-JP" altLang="en-US" dirty="0"/>
                        <a:t>条　変更の管理）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旧</a:t>
                      </a:r>
                      <a:r>
                        <a:rPr kumimoji="1" lang="en-US" altLang="ja-JP" dirty="0"/>
                        <a:t>GMP</a:t>
                      </a:r>
                      <a:r>
                        <a:rPr kumimoji="1" lang="ja-JP" altLang="en-US" dirty="0"/>
                        <a:t>省令（第</a:t>
                      </a:r>
                      <a:r>
                        <a:rPr kumimoji="1" lang="en-US" altLang="ja-JP" dirty="0"/>
                        <a:t>14</a:t>
                      </a:r>
                      <a:r>
                        <a:rPr kumimoji="1" lang="ja-JP" altLang="en-US" dirty="0"/>
                        <a:t>条　変更の管理）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4908486"/>
                  </a:ext>
                </a:extLst>
              </a:tr>
              <a:tr h="1175657">
                <a:tc>
                  <a:txBody>
                    <a:bodyPr/>
                    <a:lstStyle/>
                    <a:p>
                      <a:pPr marL="363538" indent="-363538" algn="l"/>
                      <a:r>
                        <a:rPr kumimoji="1" lang="ja-JP" altLang="en-US" dirty="0"/>
                        <a:t>一：当該変更による製品品質及び承認事項への影響を評価するこ 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63538" indent="-363538" algn="l"/>
                      <a:r>
                        <a:rPr kumimoji="1" lang="ja-JP" altLang="en-US" dirty="0"/>
                        <a:t>一 ：当該変更による製品の品質への影響を評価し、その評価の結果をもとに変更を行うことについて品質部門の承認を受けるとともに、その記録を作成し、これを保管すること。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4395466"/>
                  </a:ext>
                </a:extLst>
              </a:tr>
              <a:tr h="1305069">
                <a:tc>
                  <a:txBody>
                    <a:bodyPr/>
                    <a:lstStyle/>
                    <a:p>
                      <a:pPr marL="261938" indent="-261938" algn="l"/>
                      <a:r>
                        <a:rPr kumimoji="1" lang="ja-JP" altLang="en-US" dirty="0"/>
                        <a:t>二：前号の評価の結果から、当該変更が製品品質若しくは承認事項に影響を及ぼす場合又はそのおそれがある場合には、当該変更に関連する製品に係る製造販売業者及び法第十九条の二第一項の承認を受けた者に対して連絡し、確認を受け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6703246"/>
                  </a:ext>
                </a:extLst>
              </a:tr>
              <a:tr h="889491">
                <a:tc>
                  <a:txBody>
                    <a:bodyPr/>
                    <a:lstStyle/>
                    <a:p>
                      <a:pPr marL="261938" indent="-261938" algn="l"/>
                      <a:r>
                        <a:rPr kumimoji="1" lang="ja-JP" altLang="en-US" dirty="0"/>
                        <a:t>三：前二号の評価及び確認の結果に基づき、当該変更を行うことについて品質保証に係る業務を担当する組織の承認を受けること。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1668331"/>
                  </a:ext>
                </a:extLst>
              </a:tr>
            </a:tbl>
          </a:graphicData>
        </a:graphic>
      </p:graphicFrame>
      <p:pic>
        <p:nvPicPr>
          <p:cNvPr id="8" name="図 7" descr="抽象, 挿絵 が含まれている画像&#10;&#10;自動的に生成された説明">
            <a:extLst>
              <a:ext uri="{FF2B5EF4-FFF2-40B4-BE49-F238E27FC236}">
                <a16:creationId xmlns:a16="http://schemas.microsoft.com/office/drawing/2014/main" id="{7CC69F88-CC3D-4180-BAB1-103F88B12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0096" y="5468875"/>
            <a:ext cx="895305" cy="798285"/>
          </a:xfrm>
          <a:prstGeom prst="rect">
            <a:avLst/>
          </a:prstGeom>
        </p:spPr>
      </p:pic>
      <p:sp>
        <p:nvSpPr>
          <p:cNvPr id="9" name="吹き出し: 角を丸めた四角形 8">
            <a:extLst>
              <a:ext uri="{FF2B5EF4-FFF2-40B4-BE49-F238E27FC236}">
                <a16:creationId xmlns:a16="http://schemas.microsoft.com/office/drawing/2014/main" id="{A5C7CA9A-8F3F-40B3-8928-45174028E9B0}"/>
              </a:ext>
            </a:extLst>
          </p:cNvPr>
          <p:cNvSpPr/>
          <p:nvPr/>
        </p:nvSpPr>
        <p:spPr>
          <a:xfrm>
            <a:off x="2285536" y="5394326"/>
            <a:ext cx="9694103" cy="918317"/>
          </a:xfrm>
          <a:prstGeom prst="wedgeRoundRectCallout">
            <a:avLst>
              <a:gd name="adj1" fmla="val -52866"/>
              <a:gd name="adj2" fmla="val -8397"/>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改正</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GMP</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省令では、影響を及ぼすもしくは可能性のある場合には、</a:t>
            </a:r>
            <a:r>
              <a:rPr kumimoji="1" lang="ja-JP" altLang="en-US" sz="2000" b="1" dirty="0">
                <a:solidFill>
                  <a:srgbClr val="FF0000"/>
                </a:solidFill>
                <a:latin typeface="HG創英角ｺﾞｼｯｸUB" panose="020B0909000000000000" pitchFamily="49" charset="-128"/>
                <a:ea typeface="HG創英角ｺﾞｼｯｸUB" panose="020B0909000000000000" pitchFamily="49" charset="-128"/>
              </a:rPr>
              <a:t>変更前に</a:t>
            </a:r>
            <a:endParaRPr kumimoji="1" lang="en-US" altLang="ja-JP" sz="2000" b="1" dirty="0">
              <a:solidFill>
                <a:srgbClr val="FF0000"/>
              </a:solidFill>
              <a:latin typeface="HG創英角ｺﾞｼｯｸUB" panose="020B0909000000000000" pitchFamily="49" charset="-128"/>
              <a:ea typeface="HG創英角ｺﾞｼｯｸUB" panose="020B0909000000000000" pitchFamily="49" charset="-128"/>
            </a:endParaRPr>
          </a:p>
          <a:p>
            <a:pPr algn="ct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業務の依頼元である製造販売業者に連絡し確認を行うこと、また変更の</a:t>
            </a:r>
            <a:endPar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可否判断および承認に関し、</a:t>
            </a:r>
            <a:r>
              <a:rPr kumimoji="1" lang="en-US" altLang="ja-JP" sz="2000" b="1" dirty="0">
                <a:solidFill>
                  <a:schemeClr val="tx1"/>
                </a:solidFill>
                <a:latin typeface="HG創英角ｺﾞｼｯｸUB" panose="020B0909000000000000" pitchFamily="49" charset="-128"/>
                <a:ea typeface="HG創英角ｺﾞｼｯｸUB" panose="020B0909000000000000" pitchFamily="49" charset="-128"/>
              </a:rPr>
              <a:t>QA</a:t>
            </a:r>
            <a:r>
              <a:rPr kumimoji="1" lang="ja-JP" altLang="en-US" sz="2000" b="1" dirty="0">
                <a:solidFill>
                  <a:schemeClr val="tx1"/>
                </a:solidFill>
                <a:latin typeface="HG創英角ｺﾞｼｯｸUB" panose="020B0909000000000000" pitchFamily="49" charset="-128"/>
                <a:ea typeface="HG創英角ｺﾞｼｯｸUB" panose="020B0909000000000000" pitchFamily="49" charset="-128"/>
              </a:rPr>
              <a:t>が関与し行うことが規定されています。</a:t>
            </a:r>
          </a:p>
        </p:txBody>
      </p:sp>
    </p:spTree>
    <p:extLst>
      <p:ext uri="{BB962C8B-B14F-4D97-AF65-F5344CB8AC3E}">
        <p14:creationId xmlns:p14="http://schemas.microsoft.com/office/powerpoint/2010/main" val="3710689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3200" dirty="0"/>
              <a:t>GMP</a:t>
            </a:r>
            <a:r>
              <a:rPr kumimoji="1" lang="ja-JP" altLang="en-US" sz="3200" dirty="0"/>
              <a:t>省令　新・旧の比較③</a:t>
            </a:r>
          </a:p>
        </p:txBody>
      </p:sp>
      <p:graphicFrame>
        <p:nvGraphicFramePr>
          <p:cNvPr id="5" name="表 5">
            <a:extLst>
              <a:ext uri="{FF2B5EF4-FFF2-40B4-BE49-F238E27FC236}">
                <a16:creationId xmlns:a16="http://schemas.microsoft.com/office/drawing/2014/main" id="{A523050E-C25D-415B-A0A1-C0D4B4D180C2}"/>
              </a:ext>
            </a:extLst>
          </p:cNvPr>
          <p:cNvGraphicFramePr>
            <a:graphicFrameLocks noGrp="1"/>
          </p:cNvGraphicFramePr>
          <p:nvPr>
            <p:extLst>
              <p:ext uri="{D42A27DB-BD31-4B8C-83A1-F6EECF244321}">
                <p14:modId xmlns:p14="http://schemas.microsoft.com/office/powerpoint/2010/main" val="2238712650"/>
              </p:ext>
            </p:extLst>
          </p:nvPr>
        </p:nvGraphicFramePr>
        <p:xfrm>
          <a:off x="798286" y="1405618"/>
          <a:ext cx="10987314" cy="2906576"/>
        </p:xfrm>
        <a:graphic>
          <a:graphicData uri="http://schemas.openxmlformats.org/drawingml/2006/table">
            <a:tbl>
              <a:tblPr firstRow="1" bandRow="1">
                <a:tableStyleId>{5C22544A-7EE6-4342-B048-85BDC9FD1C3A}</a:tableStyleId>
              </a:tblPr>
              <a:tblGrid>
                <a:gridCol w="5493657">
                  <a:extLst>
                    <a:ext uri="{9D8B030D-6E8A-4147-A177-3AD203B41FA5}">
                      <a16:colId xmlns:a16="http://schemas.microsoft.com/office/drawing/2014/main" val="3711332882"/>
                    </a:ext>
                  </a:extLst>
                </a:gridCol>
                <a:gridCol w="5493657">
                  <a:extLst>
                    <a:ext uri="{9D8B030D-6E8A-4147-A177-3AD203B41FA5}">
                      <a16:colId xmlns:a16="http://schemas.microsoft.com/office/drawing/2014/main" val="3102221572"/>
                    </a:ext>
                  </a:extLst>
                </a:gridCol>
              </a:tblGrid>
              <a:tr h="408668">
                <a:tc>
                  <a:txBody>
                    <a:bodyPr/>
                    <a:lstStyle/>
                    <a:p>
                      <a:pPr algn="ctr"/>
                      <a:r>
                        <a:rPr kumimoji="1" lang="ja-JP" altLang="en-US" dirty="0"/>
                        <a:t>改正</a:t>
                      </a:r>
                      <a:r>
                        <a:rPr kumimoji="1" lang="en-US" altLang="ja-JP" dirty="0"/>
                        <a:t>GMP</a:t>
                      </a:r>
                      <a:r>
                        <a:rPr kumimoji="1" lang="ja-JP" altLang="en-US" dirty="0"/>
                        <a:t>省令（第</a:t>
                      </a:r>
                      <a:r>
                        <a:rPr kumimoji="1" lang="en-US" altLang="ja-JP" dirty="0"/>
                        <a:t>14</a:t>
                      </a:r>
                      <a:r>
                        <a:rPr kumimoji="1" lang="ja-JP" altLang="en-US" dirty="0"/>
                        <a:t>条　変更の管理）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旧</a:t>
                      </a:r>
                      <a:r>
                        <a:rPr kumimoji="1" lang="en-US" altLang="ja-JP" dirty="0"/>
                        <a:t>GMP</a:t>
                      </a:r>
                      <a:r>
                        <a:rPr kumimoji="1" lang="ja-JP" altLang="en-US" dirty="0"/>
                        <a:t>省令（第</a:t>
                      </a:r>
                      <a:r>
                        <a:rPr kumimoji="1" lang="en-US" altLang="ja-JP" dirty="0"/>
                        <a:t>14</a:t>
                      </a:r>
                      <a:r>
                        <a:rPr kumimoji="1" lang="ja-JP" altLang="en-US" dirty="0"/>
                        <a:t>条　変更の管理）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4908486"/>
                  </a:ext>
                </a:extLst>
              </a:tr>
              <a:tr h="943428">
                <a:tc>
                  <a:txBody>
                    <a:bodyPr/>
                    <a:lstStyle/>
                    <a:p>
                      <a:pPr marL="363538" indent="-363538" algn="l"/>
                      <a:r>
                        <a:rPr kumimoji="1" lang="ja-JP" altLang="en-US" dirty="0"/>
                        <a:t>四：前号の承認を受けて変更を行うに際して、関連する文書の改訂、職員の教育訓練その他所要の措置をとること。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63538" indent="-363538" algn="l"/>
                      <a:r>
                        <a:rPr kumimoji="1" lang="ja-JP" altLang="en-US" dirty="0"/>
                        <a:t>四 ： 二 前号の規定により品質部門の承認を受けて変更を行うときは、関連する文書の改訂、職員の教育訓練その他所要の措置を採ること。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4395466"/>
                  </a:ext>
                </a:extLst>
              </a:tr>
              <a:tr h="885371">
                <a:tc>
                  <a:txBody>
                    <a:bodyPr/>
                    <a:lstStyle/>
                    <a:p>
                      <a:pPr marL="261938" indent="-261938" algn="l"/>
                      <a:r>
                        <a:rPr kumimoji="1" lang="ja-JP" altLang="en-US" dirty="0"/>
                        <a:t>五 前各号の業務の実施状況を、品質保証に係る業務を担当する組織及び製造管理者に対して文書により報告すること。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6703246"/>
                  </a:ext>
                </a:extLst>
              </a:tr>
              <a:tr h="624115">
                <a:tc>
                  <a:txBody>
                    <a:bodyPr/>
                    <a:lstStyle/>
                    <a:p>
                      <a:pPr marL="261938" indent="-261938" algn="l"/>
                      <a:r>
                        <a:rPr kumimoji="1" lang="ja-JP" altLang="en-US" dirty="0"/>
                        <a:t>六：前各号の業務に係る記録を作成し、これを保管すること。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1668331"/>
                  </a:ext>
                </a:extLst>
              </a:tr>
            </a:tbl>
          </a:graphicData>
        </a:graphic>
      </p:graphicFrame>
      <p:pic>
        <p:nvPicPr>
          <p:cNvPr id="8" name="図 7" descr="抽象, 挿絵 が含まれている画像&#10;&#10;自動的に生成された説明">
            <a:extLst>
              <a:ext uri="{FF2B5EF4-FFF2-40B4-BE49-F238E27FC236}">
                <a16:creationId xmlns:a16="http://schemas.microsoft.com/office/drawing/2014/main" id="{7CC69F88-CC3D-4180-BAB1-103F88B12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410" y="4536129"/>
            <a:ext cx="1029925" cy="918317"/>
          </a:xfrm>
          <a:prstGeom prst="rect">
            <a:avLst/>
          </a:prstGeom>
        </p:spPr>
      </p:pic>
      <p:sp>
        <p:nvSpPr>
          <p:cNvPr id="9" name="吹き出し: 角を丸めた四角形 8">
            <a:extLst>
              <a:ext uri="{FF2B5EF4-FFF2-40B4-BE49-F238E27FC236}">
                <a16:creationId xmlns:a16="http://schemas.microsoft.com/office/drawing/2014/main" id="{A5C7CA9A-8F3F-40B3-8928-45174028E9B0}"/>
              </a:ext>
            </a:extLst>
          </p:cNvPr>
          <p:cNvSpPr/>
          <p:nvPr/>
        </p:nvSpPr>
        <p:spPr>
          <a:xfrm>
            <a:off x="1658524" y="4536129"/>
            <a:ext cx="9694103" cy="1574385"/>
          </a:xfrm>
          <a:prstGeom prst="wedgeRoundRectCallout">
            <a:avLst>
              <a:gd name="adj1" fmla="val -53615"/>
              <a:gd name="adj2" fmla="val -2222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文書の改定や教育関連を含め、実施状況を</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QA</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及び製造管理者</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（製造所の責任者）に連絡すること、また変更の全ての段階に</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おける記録を作成し、保管することが規定されています。</a:t>
            </a:r>
          </a:p>
        </p:txBody>
      </p:sp>
    </p:spTree>
    <p:extLst>
      <p:ext uri="{BB962C8B-B14F-4D97-AF65-F5344CB8AC3E}">
        <p14:creationId xmlns:p14="http://schemas.microsoft.com/office/powerpoint/2010/main" val="2281897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GMP</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省令　新・旧の比較④</a:t>
            </a:r>
          </a:p>
        </p:txBody>
      </p:sp>
      <p:graphicFrame>
        <p:nvGraphicFramePr>
          <p:cNvPr id="5" name="表 5">
            <a:extLst>
              <a:ext uri="{FF2B5EF4-FFF2-40B4-BE49-F238E27FC236}">
                <a16:creationId xmlns:a16="http://schemas.microsoft.com/office/drawing/2014/main" id="{A523050E-C25D-415B-A0A1-C0D4B4D180C2}"/>
              </a:ext>
            </a:extLst>
          </p:cNvPr>
          <p:cNvGraphicFramePr>
            <a:graphicFrameLocks noGrp="1"/>
          </p:cNvGraphicFramePr>
          <p:nvPr>
            <p:extLst>
              <p:ext uri="{D42A27DB-BD31-4B8C-83A1-F6EECF244321}">
                <p14:modId xmlns:p14="http://schemas.microsoft.com/office/powerpoint/2010/main" val="649493731"/>
              </p:ext>
            </p:extLst>
          </p:nvPr>
        </p:nvGraphicFramePr>
        <p:xfrm>
          <a:off x="798286" y="1405618"/>
          <a:ext cx="10987314" cy="2077811"/>
        </p:xfrm>
        <a:graphic>
          <a:graphicData uri="http://schemas.openxmlformats.org/drawingml/2006/table">
            <a:tbl>
              <a:tblPr firstRow="1" bandRow="1">
                <a:tableStyleId>{5C22544A-7EE6-4342-B048-85BDC9FD1C3A}</a:tableStyleId>
              </a:tblPr>
              <a:tblGrid>
                <a:gridCol w="5493657">
                  <a:extLst>
                    <a:ext uri="{9D8B030D-6E8A-4147-A177-3AD203B41FA5}">
                      <a16:colId xmlns:a16="http://schemas.microsoft.com/office/drawing/2014/main" val="3711332882"/>
                    </a:ext>
                  </a:extLst>
                </a:gridCol>
                <a:gridCol w="5493657">
                  <a:extLst>
                    <a:ext uri="{9D8B030D-6E8A-4147-A177-3AD203B41FA5}">
                      <a16:colId xmlns:a16="http://schemas.microsoft.com/office/drawing/2014/main" val="3102221572"/>
                    </a:ext>
                  </a:extLst>
                </a:gridCol>
              </a:tblGrid>
              <a:tr h="408668">
                <a:tc>
                  <a:txBody>
                    <a:bodyPr/>
                    <a:lstStyle/>
                    <a:p>
                      <a:pPr algn="ctr"/>
                      <a:r>
                        <a:rPr kumimoji="1" lang="ja-JP" altLang="en-US" dirty="0"/>
                        <a:t>改正</a:t>
                      </a:r>
                      <a:r>
                        <a:rPr kumimoji="1" lang="en-US" altLang="ja-JP" dirty="0"/>
                        <a:t>GMP</a:t>
                      </a:r>
                      <a:r>
                        <a:rPr kumimoji="1" lang="ja-JP" altLang="en-US" dirty="0"/>
                        <a:t>省令（第</a:t>
                      </a:r>
                      <a:r>
                        <a:rPr kumimoji="1" lang="en-US" altLang="ja-JP" dirty="0"/>
                        <a:t>14</a:t>
                      </a:r>
                      <a:r>
                        <a:rPr kumimoji="1" lang="ja-JP" altLang="en-US" dirty="0"/>
                        <a:t>条　変更の管理）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旧</a:t>
                      </a:r>
                      <a:r>
                        <a:rPr kumimoji="1" lang="en-US" altLang="ja-JP" dirty="0"/>
                        <a:t>GMP</a:t>
                      </a:r>
                      <a:r>
                        <a:rPr kumimoji="1" lang="ja-JP" altLang="en-US" dirty="0"/>
                        <a:t>省令（第</a:t>
                      </a:r>
                      <a:r>
                        <a:rPr kumimoji="1" lang="en-US" altLang="ja-JP" dirty="0"/>
                        <a:t>14</a:t>
                      </a:r>
                      <a:r>
                        <a:rPr kumimoji="1" lang="ja-JP" altLang="en-US" dirty="0"/>
                        <a:t>条　変更の管理）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4908486"/>
                  </a:ext>
                </a:extLst>
              </a:tr>
              <a:tr h="943428">
                <a:tc>
                  <a:txBody>
                    <a:bodyPr/>
                    <a:lstStyle/>
                    <a:p>
                      <a:pPr marL="174625" indent="-174625" algn="l"/>
                      <a:r>
                        <a:rPr kumimoji="1" lang="ja-JP" altLang="en-US" dirty="0"/>
                        <a:t>２：前項の変更を行った製造業者等は、品質保証に</a:t>
                      </a:r>
                      <a:endParaRPr kumimoji="1" lang="en-US" altLang="ja-JP" dirty="0"/>
                    </a:p>
                    <a:p>
                      <a:pPr marL="174625" indent="0" algn="l"/>
                      <a:r>
                        <a:rPr kumimoji="1" lang="ja-JP" altLang="en-US" dirty="0"/>
                        <a:t>係る業務を担当する組織に、手順書等に基づき、</a:t>
                      </a:r>
                      <a:endParaRPr kumimoji="1" lang="en-US" altLang="ja-JP" dirty="0"/>
                    </a:p>
                    <a:p>
                      <a:pPr marL="174625" indent="0" algn="l"/>
                      <a:r>
                        <a:rPr kumimoji="1" lang="ja-JP" altLang="en-US" dirty="0"/>
                        <a:t>次に掲げる業務を行わせなければならない。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63538" marR="0" lvl="0" indent="-363538" algn="l" defTabSz="914400" rtl="0" eaLnBrk="1" fontAlgn="auto" latinLnBrk="0" hangingPunct="1">
                        <a:lnSpc>
                          <a:spcPct val="100000"/>
                        </a:lnSpc>
                        <a:spcBef>
                          <a:spcPts val="0"/>
                        </a:spcBef>
                        <a:spcAft>
                          <a:spcPts val="0"/>
                        </a:spcAft>
                        <a:buClrTx/>
                        <a:buSzTx/>
                        <a:buFontTx/>
                        <a:buNone/>
                        <a:tabLst/>
                        <a:defRPr/>
                      </a:pPr>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4395466"/>
                  </a:ext>
                </a:extLst>
              </a:tr>
              <a:tr h="725715">
                <a:tc>
                  <a:txBody>
                    <a:bodyPr/>
                    <a:lstStyle/>
                    <a:p>
                      <a:pPr marL="261938" indent="-261938" algn="l"/>
                      <a:r>
                        <a:rPr kumimoji="1" lang="ja-JP" altLang="en-US" dirty="0"/>
                        <a:t>一：製品品質への影響を再確認し、当該変更の目的が達成されていることを確認するための評価を行うこと。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6703246"/>
                  </a:ext>
                </a:extLst>
              </a:tr>
            </a:tbl>
          </a:graphicData>
        </a:graphic>
      </p:graphicFrame>
      <p:pic>
        <p:nvPicPr>
          <p:cNvPr id="8" name="図 7" descr="抽象, 挿絵 が含まれている画像&#10;&#10;自動的に生成された説明">
            <a:extLst>
              <a:ext uri="{FF2B5EF4-FFF2-40B4-BE49-F238E27FC236}">
                <a16:creationId xmlns:a16="http://schemas.microsoft.com/office/drawing/2014/main" id="{7CC69F88-CC3D-4180-BAB1-103F88B12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323" y="4013615"/>
            <a:ext cx="1029925" cy="1095414"/>
          </a:xfrm>
          <a:prstGeom prst="rect">
            <a:avLst/>
          </a:prstGeom>
        </p:spPr>
      </p:pic>
      <p:sp>
        <p:nvSpPr>
          <p:cNvPr id="9" name="吹き出し: 角を丸めた四角形 8">
            <a:extLst>
              <a:ext uri="{FF2B5EF4-FFF2-40B4-BE49-F238E27FC236}">
                <a16:creationId xmlns:a16="http://schemas.microsoft.com/office/drawing/2014/main" id="{A5C7CA9A-8F3F-40B3-8928-45174028E9B0}"/>
              </a:ext>
            </a:extLst>
          </p:cNvPr>
          <p:cNvSpPr/>
          <p:nvPr/>
        </p:nvSpPr>
        <p:spPr>
          <a:xfrm>
            <a:off x="1658524" y="4013615"/>
            <a:ext cx="9694103" cy="2077811"/>
          </a:xfrm>
          <a:prstGeom prst="wedgeRoundRectCallout">
            <a:avLst>
              <a:gd name="adj1" fmla="val -53615"/>
              <a:gd name="adj2" fmla="val -2222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QA</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に対し、変更実施の可否判断、変更段階における実施状況の確認を行うと共に、完了時にはその変更目的が達成されていること、</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また</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完了後に再リスク評価をすることが求められています。</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また変更完了時の一項・二項・三項の対応についても、</a:t>
            </a:r>
            <a:endParaRPr lang="en-US" altLang="ja-JP" sz="2400" b="1" dirty="0">
              <a:solidFill>
                <a:prstClr val="black"/>
              </a:solidFill>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手順化することが規定されています。</a:t>
            </a:r>
            <a:endPar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p:txBody>
      </p:sp>
    </p:spTree>
    <p:extLst>
      <p:ext uri="{BB962C8B-B14F-4D97-AF65-F5344CB8AC3E}">
        <p14:creationId xmlns:p14="http://schemas.microsoft.com/office/powerpoint/2010/main" val="2817120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GMP</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省令　新・旧の比較⑤</a:t>
            </a:r>
          </a:p>
        </p:txBody>
      </p:sp>
      <p:graphicFrame>
        <p:nvGraphicFramePr>
          <p:cNvPr id="5" name="表 5">
            <a:extLst>
              <a:ext uri="{FF2B5EF4-FFF2-40B4-BE49-F238E27FC236}">
                <a16:creationId xmlns:a16="http://schemas.microsoft.com/office/drawing/2014/main" id="{A523050E-C25D-415B-A0A1-C0D4B4D180C2}"/>
              </a:ext>
            </a:extLst>
          </p:cNvPr>
          <p:cNvGraphicFramePr>
            <a:graphicFrameLocks noGrp="1"/>
          </p:cNvGraphicFramePr>
          <p:nvPr>
            <p:extLst>
              <p:ext uri="{D42A27DB-BD31-4B8C-83A1-F6EECF244321}">
                <p14:modId xmlns:p14="http://schemas.microsoft.com/office/powerpoint/2010/main" val="397546978"/>
              </p:ext>
            </p:extLst>
          </p:nvPr>
        </p:nvGraphicFramePr>
        <p:xfrm>
          <a:off x="798286" y="1405618"/>
          <a:ext cx="10987314" cy="2323103"/>
        </p:xfrm>
        <a:graphic>
          <a:graphicData uri="http://schemas.openxmlformats.org/drawingml/2006/table">
            <a:tbl>
              <a:tblPr firstRow="1" bandRow="1">
                <a:tableStyleId>{5C22544A-7EE6-4342-B048-85BDC9FD1C3A}</a:tableStyleId>
              </a:tblPr>
              <a:tblGrid>
                <a:gridCol w="5493657">
                  <a:extLst>
                    <a:ext uri="{9D8B030D-6E8A-4147-A177-3AD203B41FA5}">
                      <a16:colId xmlns:a16="http://schemas.microsoft.com/office/drawing/2014/main" val="3711332882"/>
                    </a:ext>
                  </a:extLst>
                </a:gridCol>
                <a:gridCol w="5493657">
                  <a:extLst>
                    <a:ext uri="{9D8B030D-6E8A-4147-A177-3AD203B41FA5}">
                      <a16:colId xmlns:a16="http://schemas.microsoft.com/office/drawing/2014/main" val="3102221572"/>
                    </a:ext>
                  </a:extLst>
                </a:gridCol>
              </a:tblGrid>
              <a:tr h="408668">
                <a:tc>
                  <a:txBody>
                    <a:bodyPr/>
                    <a:lstStyle/>
                    <a:p>
                      <a:pPr algn="ctr"/>
                      <a:r>
                        <a:rPr kumimoji="1" lang="ja-JP" altLang="en-US" dirty="0"/>
                        <a:t>改正</a:t>
                      </a:r>
                      <a:r>
                        <a:rPr kumimoji="1" lang="en-US" altLang="ja-JP" dirty="0"/>
                        <a:t>GMP</a:t>
                      </a:r>
                      <a:r>
                        <a:rPr kumimoji="1" lang="ja-JP" altLang="en-US" dirty="0"/>
                        <a:t>省令（第</a:t>
                      </a:r>
                      <a:r>
                        <a:rPr kumimoji="1" lang="en-US" altLang="ja-JP" dirty="0"/>
                        <a:t>14</a:t>
                      </a:r>
                      <a:r>
                        <a:rPr kumimoji="1" lang="ja-JP" altLang="en-US" dirty="0"/>
                        <a:t>条　変更の管理）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旧</a:t>
                      </a:r>
                      <a:r>
                        <a:rPr kumimoji="1" lang="en-US" altLang="ja-JP" dirty="0"/>
                        <a:t>GMP</a:t>
                      </a:r>
                      <a:r>
                        <a:rPr kumimoji="1" lang="ja-JP" altLang="en-US" dirty="0"/>
                        <a:t>省令（第</a:t>
                      </a:r>
                      <a:r>
                        <a:rPr kumimoji="1" lang="en-US" altLang="ja-JP" dirty="0"/>
                        <a:t>14</a:t>
                      </a:r>
                      <a:r>
                        <a:rPr kumimoji="1" lang="ja-JP" altLang="en-US" dirty="0"/>
                        <a:t>条　変更の管理）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4908486"/>
                  </a:ext>
                </a:extLst>
              </a:tr>
              <a:tr h="943428">
                <a:tc>
                  <a:txBody>
                    <a:bodyPr/>
                    <a:lstStyle/>
                    <a:p>
                      <a:pPr marL="261938" indent="-261938" algn="l"/>
                      <a:r>
                        <a:rPr kumimoji="1" lang="ja-JP" altLang="en-US" dirty="0"/>
                        <a:t>二：製品品質又は承認事項に影響を及ぼす変更を行った場合においては、当該製品に係る製造販売業者及び法第十九条の二第一項の承認を受けた者に対して連絡すること。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63538" marR="0" lvl="0" indent="-363538" algn="l" defTabSz="914400" rtl="0" eaLnBrk="1" fontAlgn="auto" latinLnBrk="0" hangingPunct="1">
                        <a:lnSpc>
                          <a:spcPct val="100000"/>
                        </a:lnSpc>
                        <a:spcBef>
                          <a:spcPts val="0"/>
                        </a:spcBef>
                        <a:spcAft>
                          <a:spcPts val="0"/>
                        </a:spcAft>
                        <a:buClrTx/>
                        <a:buSzTx/>
                        <a:buFontTx/>
                        <a:buNone/>
                        <a:tabLst/>
                        <a:defRPr/>
                      </a:pPr>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4395466"/>
                  </a:ext>
                </a:extLst>
              </a:tr>
              <a:tr h="725715">
                <a:tc>
                  <a:txBody>
                    <a:bodyPr/>
                    <a:lstStyle/>
                    <a:p>
                      <a:pPr marL="261938" indent="-261938" algn="l"/>
                      <a:r>
                        <a:rPr kumimoji="1" lang="ja-JP" altLang="en-US" dirty="0"/>
                        <a:t>三：前二号の業務に係る記録を作成し、これを保管すること。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6703246"/>
                  </a:ext>
                </a:extLst>
              </a:tr>
            </a:tbl>
          </a:graphicData>
        </a:graphic>
      </p:graphicFrame>
      <p:pic>
        <p:nvPicPr>
          <p:cNvPr id="8" name="図 7" descr="抽象, 挿絵 が含まれている画像&#10;&#10;自動的に生成された説明">
            <a:extLst>
              <a:ext uri="{FF2B5EF4-FFF2-40B4-BE49-F238E27FC236}">
                <a16:creationId xmlns:a16="http://schemas.microsoft.com/office/drawing/2014/main" id="{7CC69F88-CC3D-4180-BAB1-103F88B12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323" y="4013615"/>
            <a:ext cx="1029925" cy="1095414"/>
          </a:xfrm>
          <a:prstGeom prst="rect">
            <a:avLst/>
          </a:prstGeom>
        </p:spPr>
      </p:pic>
      <p:sp>
        <p:nvSpPr>
          <p:cNvPr id="9" name="吹き出し: 角を丸めた四角形 8">
            <a:extLst>
              <a:ext uri="{FF2B5EF4-FFF2-40B4-BE49-F238E27FC236}">
                <a16:creationId xmlns:a16="http://schemas.microsoft.com/office/drawing/2014/main" id="{A5C7CA9A-8F3F-40B3-8928-45174028E9B0}"/>
              </a:ext>
            </a:extLst>
          </p:cNvPr>
          <p:cNvSpPr/>
          <p:nvPr/>
        </p:nvSpPr>
        <p:spPr>
          <a:xfrm>
            <a:off x="1658524" y="4013615"/>
            <a:ext cx="9694103" cy="2009814"/>
          </a:xfrm>
          <a:prstGeom prst="wedgeRoundRectCallout">
            <a:avLst>
              <a:gd name="adj1" fmla="val -53615"/>
              <a:gd name="adj2" fmla="val -2222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変更前と同様、変更後にも業務の依頼元である製造販売業者</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（海外から輸入医薬品</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医薬部外品・化粧品含む</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については、海外の製造所から選任し厚生労働大臣に承認された製造販売業者）に、変更後にも連絡することが求められています。</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また連絡した証跡を記録として残す事も規定されています。</a:t>
            </a:r>
          </a:p>
        </p:txBody>
      </p:sp>
    </p:spTree>
    <p:extLst>
      <p:ext uri="{BB962C8B-B14F-4D97-AF65-F5344CB8AC3E}">
        <p14:creationId xmlns:p14="http://schemas.microsoft.com/office/powerpoint/2010/main" val="724491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13</a:t>
            </a:fld>
            <a:endParaRPr lang="en-US" dirty="0"/>
          </a:p>
        </p:txBody>
      </p:sp>
      <p:sp>
        <p:nvSpPr>
          <p:cNvPr id="6" name="正方形/長方形 5">
            <a:extLst>
              <a:ext uri="{FF2B5EF4-FFF2-40B4-BE49-F238E27FC236}">
                <a16:creationId xmlns:a16="http://schemas.microsoft.com/office/drawing/2014/main" id="{A6D23C27-3CD2-4FE9-98FA-C7B361206FFF}"/>
              </a:ext>
            </a:extLst>
          </p:cNvPr>
          <p:cNvSpPr/>
          <p:nvPr/>
        </p:nvSpPr>
        <p:spPr>
          <a:xfrm>
            <a:off x="2925411" y="5735924"/>
            <a:ext cx="6639950" cy="1041009"/>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ln w="0"/>
                <a:solidFill>
                  <a:schemeClr val="bg1"/>
                </a:solidFill>
                <a:effectLst>
                  <a:outerShdw blurRad="38100" dist="19050" dir="2700000" algn="tl" rotWithShape="0">
                    <a:schemeClr val="dk1">
                      <a:alpha val="40000"/>
                    </a:schemeClr>
                  </a:outerShdw>
                </a:effectLst>
              </a:rPr>
              <a:t>その</a:t>
            </a:r>
            <a:r>
              <a:rPr lang="en-US" altLang="ja-JP" sz="3200" dirty="0">
                <a:ln w="0"/>
                <a:solidFill>
                  <a:schemeClr val="bg1"/>
                </a:solidFill>
                <a:effectLst>
                  <a:outerShdw blurRad="38100" dist="19050" dir="2700000" algn="tl" rotWithShape="0">
                    <a:schemeClr val="dk1">
                      <a:alpha val="40000"/>
                    </a:schemeClr>
                  </a:outerShdw>
                </a:effectLst>
              </a:rPr>
              <a:t>3</a:t>
            </a:r>
            <a:r>
              <a:rPr kumimoji="1" lang="en-US" altLang="ja-JP" sz="3200" dirty="0">
                <a:ln w="0"/>
                <a:solidFill>
                  <a:schemeClr val="bg1"/>
                </a:solidFill>
                <a:effectLst>
                  <a:outerShdw blurRad="38100" dist="19050" dir="2700000" algn="tl" rotWithShape="0">
                    <a:schemeClr val="dk1">
                      <a:alpha val="40000"/>
                    </a:schemeClr>
                  </a:outerShdw>
                </a:effectLst>
              </a:rPr>
              <a:t>.</a:t>
            </a:r>
            <a:r>
              <a:rPr kumimoji="1" lang="ja-JP" altLang="en-US" sz="3200" dirty="0">
                <a:ln w="0"/>
                <a:solidFill>
                  <a:schemeClr val="bg1"/>
                </a:solidFill>
                <a:effectLst>
                  <a:outerShdw blurRad="38100" dist="19050" dir="2700000" algn="tl" rotWithShape="0">
                    <a:schemeClr val="dk1">
                      <a:alpha val="40000"/>
                    </a:schemeClr>
                  </a:outerShdw>
                </a:effectLst>
              </a:rPr>
              <a:t>変更管理まとめ</a:t>
            </a:r>
            <a:endParaRPr kumimoji="1" lang="en-US" altLang="ja-JP" sz="3200" dirty="0">
              <a:ln w="0"/>
              <a:solidFill>
                <a:schemeClr val="bg1"/>
              </a:solidFill>
              <a:effectLst>
                <a:outerShdw blurRad="38100" dist="19050" dir="2700000" algn="tl" rotWithShape="0">
                  <a:schemeClr val="dk1">
                    <a:alpha val="40000"/>
                  </a:schemeClr>
                </a:outerShdw>
              </a:effectLst>
            </a:endParaRPr>
          </a:p>
        </p:txBody>
      </p:sp>
      <p:pic>
        <p:nvPicPr>
          <p:cNvPr id="8" name="図 7" descr="抽象, 挿絵 が含まれている画像&#10;&#10;自動的に生成された説明">
            <a:extLst>
              <a:ext uri="{FF2B5EF4-FFF2-40B4-BE49-F238E27FC236}">
                <a16:creationId xmlns:a16="http://schemas.microsoft.com/office/drawing/2014/main" id="{539706A2-184A-4B1C-9DF0-628F2C2BF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85" y="2072759"/>
            <a:ext cx="1323587" cy="1323587"/>
          </a:xfrm>
          <a:prstGeom prst="rect">
            <a:avLst/>
          </a:prstGeom>
        </p:spPr>
      </p:pic>
      <p:sp>
        <p:nvSpPr>
          <p:cNvPr id="10" name="吹き出し: 角を丸めた四角形 9">
            <a:extLst>
              <a:ext uri="{FF2B5EF4-FFF2-40B4-BE49-F238E27FC236}">
                <a16:creationId xmlns:a16="http://schemas.microsoft.com/office/drawing/2014/main" id="{270CC5C9-7019-4970-8770-0AE08A7BC636}"/>
              </a:ext>
            </a:extLst>
          </p:cNvPr>
          <p:cNvSpPr/>
          <p:nvPr/>
        </p:nvSpPr>
        <p:spPr>
          <a:xfrm>
            <a:off x="1685546" y="601571"/>
            <a:ext cx="9896853" cy="3899678"/>
          </a:xfrm>
          <a:prstGeom prst="wedgeRoundRectCallout">
            <a:avLst>
              <a:gd name="adj1" fmla="val -53764"/>
              <a:gd name="adj2" fmla="val -1179"/>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変更管理とは、変更による患者様や製造に従事する作業者の</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悪影響（リスク）を回避するための品質システムであり、</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その方法・手順として、下記が求められています。</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①変更前に業務の依頼元である製造販売業者に連絡し確認する</a:t>
            </a:r>
            <a:endParaRPr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②変更前に</a:t>
            </a:r>
            <a:r>
              <a:rPr lang="en-US" altLang="ja-JP" sz="2400" b="1" dirty="0">
                <a:solidFill>
                  <a:schemeClr val="tx1"/>
                </a:solidFill>
                <a:latin typeface="HG創英角ｺﾞｼｯｸUB" panose="020B0909000000000000" pitchFamily="49" charset="-128"/>
                <a:ea typeface="HG創英角ｺﾞｼｯｸUB" panose="020B0909000000000000" pitchFamily="49" charset="-128"/>
              </a:rPr>
              <a:t>QA</a:t>
            </a: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が関与し、リスクの評価・変更の実施可否を判断する</a:t>
            </a:r>
            <a:endParaRPr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marL="261938" indent="-261938"/>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③変更の実施状況について</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QA</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や製造管理者に連絡すると共に、</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marL="261938" indent="-261938"/>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　記録を残し保管する</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marL="261938" indent="-261938"/>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④変更後に再リスク評価を行うと共に、</a:t>
            </a:r>
            <a:r>
              <a:rPr lang="en-US" altLang="ja-JP" sz="2400" b="1" dirty="0">
                <a:solidFill>
                  <a:schemeClr val="tx1"/>
                </a:solidFill>
                <a:latin typeface="HG創英角ｺﾞｼｯｸUB" panose="020B0909000000000000" pitchFamily="49" charset="-128"/>
                <a:ea typeface="HG創英角ｺﾞｼｯｸUB" panose="020B0909000000000000" pitchFamily="49" charset="-128"/>
              </a:rPr>
              <a:t>QA</a:t>
            </a: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・製造販売業者に</a:t>
            </a:r>
            <a:endParaRPr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marL="261938" indent="-261938"/>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　変更完了を連絡</a:t>
            </a: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し、記録を行い保管する</a:t>
            </a:r>
            <a:endParaRPr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⑤上記について、手順化を行う</a:t>
            </a:r>
          </a:p>
        </p:txBody>
      </p:sp>
      <p:pic>
        <p:nvPicPr>
          <p:cNvPr id="14" name="図 13" descr="挿絵, 抽象 が含まれている画像&#10;&#10;自動的に生成された説明">
            <a:extLst>
              <a:ext uri="{FF2B5EF4-FFF2-40B4-BE49-F238E27FC236}">
                <a16:creationId xmlns:a16="http://schemas.microsoft.com/office/drawing/2014/main" id="{1E37C384-C80A-47CB-9CCA-1176A9E9E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170" y="3954434"/>
            <a:ext cx="1257002" cy="1473094"/>
          </a:xfrm>
          <a:prstGeom prst="rect">
            <a:avLst/>
          </a:prstGeom>
        </p:spPr>
      </p:pic>
      <p:sp>
        <p:nvSpPr>
          <p:cNvPr id="15" name="吹き出し: 角を丸めた四角形 14">
            <a:extLst>
              <a:ext uri="{FF2B5EF4-FFF2-40B4-BE49-F238E27FC236}">
                <a16:creationId xmlns:a16="http://schemas.microsoft.com/office/drawing/2014/main" id="{F2331745-6826-426C-9F00-EFA7B3D0EF75}"/>
              </a:ext>
            </a:extLst>
          </p:cNvPr>
          <p:cNvSpPr/>
          <p:nvPr/>
        </p:nvSpPr>
        <p:spPr>
          <a:xfrm>
            <a:off x="2147668" y="4530035"/>
            <a:ext cx="8637564" cy="1145514"/>
          </a:xfrm>
          <a:prstGeom prst="wedgeRoundRectCallout">
            <a:avLst>
              <a:gd name="adj1" fmla="val -56178"/>
              <a:gd name="adj2" fmla="val -20336"/>
              <a:gd name="adj3" fmla="val 16667"/>
            </a:avLst>
          </a:prstGeom>
          <a:solidFill>
            <a:srgbClr val="FFDD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しっかりと実施方法・リスクアセスメント・連絡方法について</a:t>
            </a:r>
            <a:endPar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手順化し、手順通りに実施することが大切なんだな！</a:t>
            </a:r>
          </a:p>
        </p:txBody>
      </p:sp>
    </p:spTree>
    <p:extLst>
      <p:ext uri="{BB962C8B-B14F-4D97-AF65-F5344CB8AC3E}">
        <p14:creationId xmlns:p14="http://schemas.microsoft.com/office/powerpoint/2010/main" val="2413302224"/>
      </p:ext>
    </p:extLst>
  </p:cSld>
  <p:clrMapOvr>
    <a:masterClrMapping/>
  </p:clrMapOvr>
</p:sld>
</file>

<file path=ppt/theme/theme1.xml><?xml version="1.0" encoding="utf-8"?>
<a:theme xmlns:a="http://schemas.openxmlformats.org/drawingml/2006/main" name="レトロスペクト">
  <a:themeElements>
    <a:clrScheme name="暖かみのある青">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環境技研" id="{FFB28FA6-0AA7-400D-BA87-8C2995988EAC}" vid="{5A9E9261-E92C-484C-A409-5D63CE69242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環境技研</Template>
  <TotalTime>4875</TotalTime>
  <Words>1839</Words>
  <Application>Microsoft Office PowerPoint</Application>
  <PresentationFormat>ワイド画面</PresentationFormat>
  <Paragraphs>153</Paragraphs>
  <Slides>13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13</vt:i4>
      </vt:variant>
    </vt:vector>
  </HeadingPairs>
  <TitlesOfParts>
    <vt:vector size="21" baseType="lpstr">
      <vt:lpstr>HGP創英角ﾎﾟｯﾌﾟ体</vt:lpstr>
      <vt:lpstr>HGP明朝B</vt:lpstr>
      <vt:lpstr>HGS創英角ﾎﾟｯﾌﾟ体</vt:lpstr>
      <vt:lpstr>HG創英角ｺﾞｼｯｸUB</vt:lpstr>
      <vt:lpstr>游ゴシック</vt:lpstr>
      <vt:lpstr>Calibri</vt:lpstr>
      <vt:lpstr>Comic Sans MS</vt:lpstr>
      <vt:lpstr>レトロスペクト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tkojima</dc:creator>
  <cp:lastModifiedBy>kojima@get-c.co.jp</cp:lastModifiedBy>
  <cp:revision>278</cp:revision>
  <cp:lastPrinted>2020-11-27T04:59:53Z</cp:lastPrinted>
  <dcterms:created xsi:type="dcterms:W3CDTF">2020-11-17T00:11:56Z</dcterms:created>
  <dcterms:modified xsi:type="dcterms:W3CDTF">2021-10-18T01:06:35Z</dcterms:modified>
</cp:coreProperties>
</file>